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258" r:id="rId2"/>
    <p:sldId id="259" r:id="rId3"/>
    <p:sldId id="271" r:id="rId4"/>
    <p:sldId id="280" r:id="rId5"/>
    <p:sldId id="277" r:id="rId6"/>
    <p:sldId id="291" r:id="rId7"/>
    <p:sldId id="292" r:id="rId8"/>
    <p:sldId id="293" r:id="rId9"/>
    <p:sldId id="294" r:id="rId10"/>
    <p:sldId id="295" r:id="rId11"/>
    <p:sldId id="297" r:id="rId12"/>
    <p:sldId id="298" r:id="rId13"/>
    <p:sldId id="299" r:id="rId14"/>
    <p:sldId id="300" r:id="rId15"/>
    <p:sldId id="301" r:id="rId16"/>
    <p:sldId id="302" r:id="rId17"/>
    <p:sldId id="303" r:id="rId18"/>
    <p:sldId id="304" r:id="rId19"/>
    <p:sldId id="305" r:id="rId20"/>
    <p:sldId id="306" r:id="rId21"/>
    <p:sldId id="307" r:id="rId22"/>
    <p:sldId id="272" r:id="rId23"/>
    <p:sldId id="288" r:id="rId24"/>
    <p:sldId id="260" r:id="rId25"/>
    <p:sldId id="281" r:id="rId26"/>
    <p:sldId id="278"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2" r:id="rId41"/>
    <p:sldId id="321" r:id="rId42"/>
    <p:sldId id="323" r:id="rId43"/>
    <p:sldId id="324" r:id="rId44"/>
    <p:sldId id="325" r:id="rId45"/>
    <p:sldId id="327" r:id="rId46"/>
    <p:sldId id="326" r:id="rId47"/>
    <p:sldId id="328" r:id="rId48"/>
    <p:sldId id="331" r:id="rId49"/>
    <p:sldId id="333" r:id="rId50"/>
    <p:sldId id="332" r:id="rId51"/>
    <p:sldId id="338" r:id="rId52"/>
    <p:sldId id="329" r:id="rId53"/>
    <p:sldId id="330" r:id="rId54"/>
    <p:sldId id="336" r:id="rId55"/>
    <p:sldId id="337" r:id="rId56"/>
    <p:sldId id="334" r:id="rId57"/>
    <p:sldId id="273" r:id="rId58"/>
    <p:sldId id="289" r:id="rId59"/>
    <p:sldId id="262" r:id="rId60"/>
    <p:sldId id="282" r:id="rId61"/>
    <p:sldId id="279" r:id="rId62"/>
    <p:sldId id="339" r:id="rId63"/>
    <p:sldId id="340" r:id="rId64"/>
    <p:sldId id="341" r:id="rId65"/>
    <p:sldId id="342" r:id="rId66"/>
    <p:sldId id="343" r:id="rId67"/>
    <p:sldId id="344" r:id="rId68"/>
    <p:sldId id="345" r:id="rId69"/>
    <p:sldId id="346" r:id="rId70"/>
    <p:sldId id="348" r:id="rId71"/>
    <p:sldId id="347" r:id="rId72"/>
    <p:sldId id="349" r:id="rId73"/>
    <p:sldId id="350" r:id="rId74"/>
    <p:sldId id="361" r:id="rId75"/>
    <p:sldId id="363" r:id="rId76"/>
    <p:sldId id="364" r:id="rId77"/>
    <p:sldId id="351" r:id="rId78"/>
    <p:sldId id="352" r:id="rId79"/>
    <p:sldId id="354" r:id="rId80"/>
    <p:sldId id="355" r:id="rId81"/>
    <p:sldId id="356" r:id="rId82"/>
    <p:sldId id="357" r:id="rId83"/>
    <p:sldId id="358" r:id="rId84"/>
    <p:sldId id="359" r:id="rId85"/>
    <p:sldId id="360" r:id="rId86"/>
    <p:sldId id="274" r:id="rId87"/>
    <p:sldId id="290" r:id="rId88"/>
    <p:sldId id="265" r:id="rId89"/>
    <p:sldId id="365" r:id="rId90"/>
    <p:sldId id="366" r:id="rId91"/>
    <p:sldId id="367" r:id="rId92"/>
    <p:sldId id="374" r:id="rId93"/>
    <p:sldId id="370" r:id="rId94"/>
    <p:sldId id="373" r:id="rId95"/>
    <p:sldId id="369" r:id="rId96"/>
    <p:sldId id="375" r:id="rId97"/>
    <p:sldId id="376" r:id="rId98"/>
    <p:sldId id="377" r:id="rId99"/>
    <p:sldId id="368" r:id="rId100"/>
    <p:sldId id="372" r:id="rId101"/>
    <p:sldId id="390" r:id="rId102"/>
    <p:sldId id="379" r:id="rId103"/>
    <p:sldId id="380" r:id="rId104"/>
    <p:sldId id="381" r:id="rId105"/>
    <p:sldId id="382" r:id="rId106"/>
    <p:sldId id="391" r:id="rId107"/>
    <p:sldId id="392" r:id="rId108"/>
    <p:sldId id="393" r:id="rId109"/>
    <p:sldId id="394" r:id="rId110"/>
    <p:sldId id="395" r:id="rId111"/>
    <p:sldId id="396" r:id="rId112"/>
    <p:sldId id="275" r:id="rId113"/>
    <p:sldId id="296" r:id="rId114"/>
    <p:sldId id="397" r:id="rId115"/>
    <p:sldId id="266" r:id="rId116"/>
    <p:sldId id="398" r:id="rId117"/>
    <p:sldId id="399" r:id="rId118"/>
    <p:sldId id="402" r:id="rId119"/>
    <p:sldId id="383" r:id="rId120"/>
    <p:sldId id="403" r:id="rId121"/>
    <p:sldId id="404" r:id="rId122"/>
    <p:sldId id="405" r:id="rId123"/>
    <p:sldId id="276" r:id="rId124"/>
    <p:sldId id="268" r:id="rId125"/>
    <p:sldId id="408" r:id="rId126"/>
    <p:sldId id="287" r:id="rId127"/>
    <p:sldId id="406" r:id="rId128"/>
    <p:sldId id="407" r:id="rId129"/>
    <p:sldId id="409" r:id="rId130"/>
    <p:sldId id="410" r:id="rId131"/>
    <p:sldId id="411" r:id="rId132"/>
    <p:sldId id="412" r:id="rId133"/>
    <p:sldId id="413" r:id="rId134"/>
    <p:sldId id="414" r:id="rId135"/>
    <p:sldId id="415" r:id="rId136"/>
    <p:sldId id="416" r:id="rId137"/>
    <p:sldId id="417" r:id="rId138"/>
    <p:sldId id="418" r:id="rId139"/>
    <p:sldId id="419" r:id="rId140"/>
    <p:sldId id="420" r:id="rId141"/>
    <p:sldId id="421" r:id="rId142"/>
    <p:sldId id="422" r:id="rId143"/>
    <p:sldId id="423" r:id="rId144"/>
    <p:sldId id="424" r:id="rId145"/>
    <p:sldId id="425" r:id="rId146"/>
    <p:sldId id="426" r:id="rId147"/>
    <p:sldId id="427" r:id="rId148"/>
    <p:sldId id="428" r:id="rId149"/>
    <p:sldId id="429" r:id="rId150"/>
    <p:sldId id="430" r:id="rId151"/>
    <p:sldId id="431" r:id="rId15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snapToGrid="0">
      <p:cViewPr varScale="1">
        <p:scale>
          <a:sx n="108" d="100"/>
          <a:sy n="108" d="100"/>
        </p:scale>
        <p:origin x="6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BA1B34-02FA-4F5C-B6D1-EF4051D87CC5}" type="datetimeFigureOut">
              <a:rPr lang="zh-TW" altLang="en-US" smtClean="0"/>
              <a:t>2025/3/13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6E8F9-BB3F-4C60-BD5C-2F88DC25DB30}" type="slidenum">
              <a:rPr lang="zh-TW" altLang="en-US" smtClean="0"/>
              <a:t>‹#›</a:t>
            </a:fld>
            <a:endParaRPr lang="zh-TW" altLang="en-US"/>
          </a:p>
        </p:txBody>
      </p:sp>
    </p:spTree>
    <p:extLst>
      <p:ext uri="{BB962C8B-B14F-4D97-AF65-F5344CB8AC3E}">
        <p14:creationId xmlns:p14="http://schemas.microsoft.com/office/powerpoint/2010/main" val="1847468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A6E8F9-BB3F-4C60-BD5C-2F88DC25DB30}" type="slidenum">
              <a:rPr lang="zh-TW" altLang="en-US" smtClean="0"/>
              <a:t>1</a:t>
            </a:fld>
            <a:endParaRPr lang="zh-TW" altLang="en-US"/>
          </a:p>
        </p:txBody>
      </p:sp>
    </p:spTree>
    <p:extLst>
      <p:ext uri="{BB962C8B-B14F-4D97-AF65-F5344CB8AC3E}">
        <p14:creationId xmlns:p14="http://schemas.microsoft.com/office/powerpoint/2010/main" val="273552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A6E8F9-BB3F-4C60-BD5C-2F88DC25DB30}" type="slidenum">
              <a:rPr lang="zh-TW" altLang="en-US" smtClean="0"/>
              <a:t>11</a:t>
            </a:fld>
            <a:endParaRPr lang="zh-TW" altLang="en-US"/>
          </a:p>
        </p:txBody>
      </p:sp>
    </p:spTree>
    <p:extLst>
      <p:ext uri="{BB962C8B-B14F-4D97-AF65-F5344CB8AC3E}">
        <p14:creationId xmlns:p14="http://schemas.microsoft.com/office/powerpoint/2010/main" val="27625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A6E8F9-BB3F-4C60-BD5C-2F88DC25DB30}" type="slidenum">
              <a:rPr lang="zh-TW" altLang="en-US" smtClean="0"/>
              <a:t>19</a:t>
            </a:fld>
            <a:endParaRPr lang="zh-TW" altLang="en-US"/>
          </a:p>
        </p:txBody>
      </p:sp>
    </p:spTree>
    <p:extLst>
      <p:ext uri="{BB962C8B-B14F-4D97-AF65-F5344CB8AC3E}">
        <p14:creationId xmlns:p14="http://schemas.microsoft.com/office/powerpoint/2010/main" val="3600625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這裡真的是</a:t>
            </a:r>
            <a:r>
              <a:rPr lang="en-US" altLang="zh-TW" dirty="0"/>
              <a:t>…</a:t>
            </a:r>
            <a:r>
              <a:rPr lang="zh-TW" altLang="en-US" dirty="0"/>
              <a:t>很怪 </a:t>
            </a:r>
            <a:r>
              <a:rPr lang="en-US" altLang="zh-TW" dirty="0"/>
              <a:t>=</a:t>
            </a:r>
            <a:r>
              <a:rPr lang="zh-TW" altLang="en-US" dirty="0"/>
              <a:t> </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5EA6E8F9-BB3F-4C60-BD5C-2F88DC25DB30}" type="slidenum">
              <a:rPr lang="zh-TW" altLang="en-US" smtClean="0"/>
              <a:t>76</a:t>
            </a:fld>
            <a:endParaRPr lang="zh-TW" altLang="en-US"/>
          </a:p>
        </p:txBody>
      </p:sp>
    </p:spTree>
    <p:extLst>
      <p:ext uri="{BB962C8B-B14F-4D97-AF65-F5344CB8AC3E}">
        <p14:creationId xmlns:p14="http://schemas.microsoft.com/office/powerpoint/2010/main" val="271943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A6E8F9-BB3F-4C60-BD5C-2F88DC25DB30}" type="slidenum">
              <a:rPr lang="zh-TW" altLang="en-US" smtClean="0"/>
              <a:t>78</a:t>
            </a:fld>
            <a:endParaRPr lang="zh-TW" altLang="en-US"/>
          </a:p>
        </p:txBody>
      </p:sp>
    </p:spTree>
    <p:extLst>
      <p:ext uri="{BB962C8B-B14F-4D97-AF65-F5344CB8AC3E}">
        <p14:creationId xmlns:p14="http://schemas.microsoft.com/office/powerpoint/2010/main" val="3410211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A6E8F9-BB3F-4C60-BD5C-2F88DC25DB30}" type="slidenum">
              <a:rPr lang="zh-TW" altLang="en-US" smtClean="0"/>
              <a:t>145</a:t>
            </a:fld>
            <a:endParaRPr lang="zh-TW" altLang="en-US"/>
          </a:p>
        </p:txBody>
      </p:sp>
    </p:spTree>
    <p:extLst>
      <p:ext uri="{BB962C8B-B14F-4D97-AF65-F5344CB8AC3E}">
        <p14:creationId xmlns:p14="http://schemas.microsoft.com/office/powerpoint/2010/main" val="2479105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A4A222-4328-40CF-AB1B-33EC537AA0F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B0333FD-EA84-46F7-BD0D-B115BCEAE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307345-88B4-40D6-A903-B0EE97B8FFFB}"/>
              </a:ext>
            </a:extLst>
          </p:cNvPr>
          <p:cNvSpPr>
            <a:spLocks noGrp="1"/>
          </p:cNvSpPr>
          <p:nvPr>
            <p:ph type="dt" sz="half" idx="10"/>
          </p:nvPr>
        </p:nvSpPr>
        <p:spPr/>
        <p:txBody>
          <a:bodyPr/>
          <a:lstStyle/>
          <a:p>
            <a:fld id="{3857C974-F860-4B6D-85E1-43A5FB981DE0}" type="datetimeFigureOut">
              <a:rPr lang="zh-TW" altLang="en-US" smtClean="0"/>
              <a:t>2025/3/13</a:t>
            </a:fld>
            <a:endParaRPr lang="zh-TW" altLang="en-US"/>
          </a:p>
        </p:txBody>
      </p:sp>
      <p:sp>
        <p:nvSpPr>
          <p:cNvPr id="5" name="頁尾版面配置區 4">
            <a:extLst>
              <a:ext uri="{FF2B5EF4-FFF2-40B4-BE49-F238E27FC236}">
                <a16:creationId xmlns:a16="http://schemas.microsoft.com/office/drawing/2014/main" id="{E8861E26-DA40-4C44-BA2B-9BECA6395E4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2A9C5A0-7895-4AE5-AFE7-F2BDC0B53E96}"/>
              </a:ext>
            </a:extLst>
          </p:cNvPr>
          <p:cNvSpPr>
            <a:spLocks noGrp="1"/>
          </p:cNvSpPr>
          <p:nvPr>
            <p:ph type="sldNum" sz="quarter" idx="12"/>
          </p:nvPr>
        </p:nvSpPr>
        <p:spPr/>
        <p:txBody>
          <a:body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3056425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58AEA5-A5EE-490A-8BD3-F981BD4C894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27C3AC6-90A0-4122-8CFA-1EAB99A9FEA7}"/>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92B0B42-BD0B-4945-82B3-3D3F0C239C7B}"/>
              </a:ext>
            </a:extLst>
          </p:cNvPr>
          <p:cNvSpPr>
            <a:spLocks noGrp="1"/>
          </p:cNvSpPr>
          <p:nvPr>
            <p:ph type="dt" sz="half" idx="10"/>
          </p:nvPr>
        </p:nvSpPr>
        <p:spPr/>
        <p:txBody>
          <a:bodyPr/>
          <a:lstStyle/>
          <a:p>
            <a:fld id="{3857C974-F860-4B6D-85E1-43A5FB981DE0}" type="datetimeFigureOut">
              <a:rPr lang="zh-TW" altLang="en-US" smtClean="0"/>
              <a:t>2025/3/13</a:t>
            </a:fld>
            <a:endParaRPr lang="zh-TW" altLang="en-US"/>
          </a:p>
        </p:txBody>
      </p:sp>
      <p:sp>
        <p:nvSpPr>
          <p:cNvPr id="5" name="頁尾版面配置區 4">
            <a:extLst>
              <a:ext uri="{FF2B5EF4-FFF2-40B4-BE49-F238E27FC236}">
                <a16:creationId xmlns:a16="http://schemas.microsoft.com/office/drawing/2014/main" id="{7CB60856-457E-4136-A98A-2C934152574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8D21B13-32E3-493D-8539-19235967E4C4}"/>
              </a:ext>
            </a:extLst>
          </p:cNvPr>
          <p:cNvSpPr>
            <a:spLocks noGrp="1"/>
          </p:cNvSpPr>
          <p:nvPr>
            <p:ph type="sldNum" sz="quarter" idx="12"/>
          </p:nvPr>
        </p:nvSpPr>
        <p:spPr/>
        <p:txBody>
          <a:body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3380319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2240431-F60F-4392-9CA9-F4CE14A756B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3953129-80EF-4E93-AF7D-90829CFDFF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01B8BAE-4A53-44F0-9247-D5A9214DDDFE}"/>
              </a:ext>
            </a:extLst>
          </p:cNvPr>
          <p:cNvSpPr>
            <a:spLocks noGrp="1"/>
          </p:cNvSpPr>
          <p:nvPr>
            <p:ph type="dt" sz="half" idx="10"/>
          </p:nvPr>
        </p:nvSpPr>
        <p:spPr/>
        <p:txBody>
          <a:bodyPr/>
          <a:lstStyle/>
          <a:p>
            <a:fld id="{3857C974-F860-4B6D-85E1-43A5FB981DE0}" type="datetimeFigureOut">
              <a:rPr lang="zh-TW" altLang="en-US" smtClean="0"/>
              <a:t>2025/3/13</a:t>
            </a:fld>
            <a:endParaRPr lang="zh-TW" altLang="en-US"/>
          </a:p>
        </p:txBody>
      </p:sp>
      <p:sp>
        <p:nvSpPr>
          <p:cNvPr id="5" name="頁尾版面配置區 4">
            <a:extLst>
              <a:ext uri="{FF2B5EF4-FFF2-40B4-BE49-F238E27FC236}">
                <a16:creationId xmlns:a16="http://schemas.microsoft.com/office/drawing/2014/main" id="{642E28B3-4A0C-4CFE-831C-C4C907E7B6A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A973BBB-9912-4DDB-8585-35528684D565}"/>
              </a:ext>
            </a:extLst>
          </p:cNvPr>
          <p:cNvSpPr>
            <a:spLocks noGrp="1"/>
          </p:cNvSpPr>
          <p:nvPr>
            <p:ph type="sldNum" sz="quarter" idx="12"/>
          </p:nvPr>
        </p:nvSpPr>
        <p:spPr/>
        <p:txBody>
          <a:body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1674930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4893DA-2CB4-498B-9E99-253697B5F25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2D90BF0-DDA3-467D-8D1F-685D2DB0711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FD828D9-4DEF-4C1B-B4B3-487CE7933488}"/>
              </a:ext>
            </a:extLst>
          </p:cNvPr>
          <p:cNvSpPr>
            <a:spLocks noGrp="1"/>
          </p:cNvSpPr>
          <p:nvPr>
            <p:ph type="dt" sz="half" idx="10"/>
          </p:nvPr>
        </p:nvSpPr>
        <p:spPr/>
        <p:txBody>
          <a:bodyPr/>
          <a:lstStyle/>
          <a:p>
            <a:fld id="{3857C974-F860-4B6D-85E1-43A5FB981DE0}" type="datetimeFigureOut">
              <a:rPr lang="zh-TW" altLang="en-US" smtClean="0"/>
              <a:t>2025/3/13</a:t>
            </a:fld>
            <a:endParaRPr lang="zh-TW" altLang="en-US"/>
          </a:p>
        </p:txBody>
      </p:sp>
      <p:sp>
        <p:nvSpPr>
          <p:cNvPr id="5" name="頁尾版面配置區 4">
            <a:extLst>
              <a:ext uri="{FF2B5EF4-FFF2-40B4-BE49-F238E27FC236}">
                <a16:creationId xmlns:a16="http://schemas.microsoft.com/office/drawing/2014/main" id="{3B2867D6-8F26-445B-909D-3EB906976BF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CC2C352-4D61-4EFD-9401-1506C378AD81}"/>
              </a:ext>
            </a:extLst>
          </p:cNvPr>
          <p:cNvSpPr>
            <a:spLocks noGrp="1"/>
          </p:cNvSpPr>
          <p:nvPr>
            <p:ph type="sldNum" sz="quarter" idx="12"/>
          </p:nvPr>
        </p:nvSpPr>
        <p:spPr/>
        <p:txBody>
          <a:body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1196137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89CA91-E53F-4B38-BBE0-671B2F030DF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D73DF95C-D283-4B29-801A-A6E5EC4119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F241E94-CED1-4BF4-ACF5-F2CB776DF2E9}"/>
              </a:ext>
            </a:extLst>
          </p:cNvPr>
          <p:cNvSpPr>
            <a:spLocks noGrp="1"/>
          </p:cNvSpPr>
          <p:nvPr>
            <p:ph type="dt" sz="half" idx="10"/>
          </p:nvPr>
        </p:nvSpPr>
        <p:spPr/>
        <p:txBody>
          <a:bodyPr/>
          <a:lstStyle/>
          <a:p>
            <a:fld id="{3857C974-F860-4B6D-85E1-43A5FB981DE0}" type="datetimeFigureOut">
              <a:rPr lang="zh-TW" altLang="en-US" smtClean="0"/>
              <a:t>2025/3/13</a:t>
            </a:fld>
            <a:endParaRPr lang="zh-TW" altLang="en-US"/>
          </a:p>
        </p:txBody>
      </p:sp>
      <p:sp>
        <p:nvSpPr>
          <p:cNvPr id="5" name="頁尾版面配置區 4">
            <a:extLst>
              <a:ext uri="{FF2B5EF4-FFF2-40B4-BE49-F238E27FC236}">
                <a16:creationId xmlns:a16="http://schemas.microsoft.com/office/drawing/2014/main" id="{6F8E421D-57FB-4941-83BA-8ACB2CD328E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478AF7C-6B92-4834-A587-A604B6E37ABC}"/>
              </a:ext>
            </a:extLst>
          </p:cNvPr>
          <p:cNvSpPr>
            <a:spLocks noGrp="1"/>
          </p:cNvSpPr>
          <p:nvPr>
            <p:ph type="sldNum" sz="quarter" idx="12"/>
          </p:nvPr>
        </p:nvSpPr>
        <p:spPr/>
        <p:txBody>
          <a:body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248807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55A8CC-5D15-4547-BE8B-EFF7A06B02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BDD6827-E50A-491B-9B6A-C617890E476D}"/>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862CE7D-7793-41CF-B3AD-CCFF400A635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BC3CB9FD-A898-4F3B-BEAB-5CCB0149FBB2}"/>
              </a:ext>
            </a:extLst>
          </p:cNvPr>
          <p:cNvSpPr>
            <a:spLocks noGrp="1"/>
          </p:cNvSpPr>
          <p:nvPr>
            <p:ph type="dt" sz="half" idx="10"/>
          </p:nvPr>
        </p:nvSpPr>
        <p:spPr/>
        <p:txBody>
          <a:bodyPr/>
          <a:lstStyle/>
          <a:p>
            <a:fld id="{3857C974-F860-4B6D-85E1-43A5FB981DE0}" type="datetimeFigureOut">
              <a:rPr lang="zh-TW" altLang="en-US" smtClean="0"/>
              <a:t>2025/3/13</a:t>
            </a:fld>
            <a:endParaRPr lang="zh-TW" altLang="en-US"/>
          </a:p>
        </p:txBody>
      </p:sp>
      <p:sp>
        <p:nvSpPr>
          <p:cNvPr id="6" name="頁尾版面配置區 5">
            <a:extLst>
              <a:ext uri="{FF2B5EF4-FFF2-40B4-BE49-F238E27FC236}">
                <a16:creationId xmlns:a16="http://schemas.microsoft.com/office/drawing/2014/main" id="{6F27DF52-51B2-4C93-8588-13A259AF0B8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B75DBCF-2225-47EF-B2E1-044BE3C8A149}"/>
              </a:ext>
            </a:extLst>
          </p:cNvPr>
          <p:cNvSpPr>
            <a:spLocks noGrp="1"/>
          </p:cNvSpPr>
          <p:nvPr>
            <p:ph type="sldNum" sz="quarter" idx="12"/>
          </p:nvPr>
        </p:nvSpPr>
        <p:spPr/>
        <p:txBody>
          <a:body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3780506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6AEBB1-929A-480F-A7B3-B15DAC7496AE}"/>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B896CE4-53B9-4EA4-9E3B-A055BECD5E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028211CE-FED2-43AF-8C19-076BA68ADA6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9B48D9A-2D56-4862-9D30-D6C2A33C90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7A9584C-B239-4A1A-B687-0E17C639FE3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336CD54-BD75-42CE-8E6F-C56E4FAAE469}"/>
              </a:ext>
            </a:extLst>
          </p:cNvPr>
          <p:cNvSpPr>
            <a:spLocks noGrp="1"/>
          </p:cNvSpPr>
          <p:nvPr>
            <p:ph type="dt" sz="half" idx="10"/>
          </p:nvPr>
        </p:nvSpPr>
        <p:spPr/>
        <p:txBody>
          <a:bodyPr/>
          <a:lstStyle/>
          <a:p>
            <a:fld id="{3857C974-F860-4B6D-85E1-43A5FB981DE0}" type="datetimeFigureOut">
              <a:rPr lang="zh-TW" altLang="en-US" smtClean="0"/>
              <a:t>2025/3/13</a:t>
            </a:fld>
            <a:endParaRPr lang="zh-TW" altLang="en-US"/>
          </a:p>
        </p:txBody>
      </p:sp>
      <p:sp>
        <p:nvSpPr>
          <p:cNvPr id="8" name="頁尾版面配置區 7">
            <a:extLst>
              <a:ext uri="{FF2B5EF4-FFF2-40B4-BE49-F238E27FC236}">
                <a16:creationId xmlns:a16="http://schemas.microsoft.com/office/drawing/2014/main" id="{21D45882-50B0-411B-88C0-5E57964A336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EBB76DC-3FC5-404C-8FAB-3E1DAC4B18A8}"/>
              </a:ext>
            </a:extLst>
          </p:cNvPr>
          <p:cNvSpPr>
            <a:spLocks noGrp="1"/>
          </p:cNvSpPr>
          <p:nvPr>
            <p:ph type="sldNum" sz="quarter" idx="12"/>
          </p:nvPr>
        </p:nvSpPr>
        <p:spPr/>
        <p:txBody>
          <a:body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1313761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4BAA68-26A6-4A6F-9915-664E199FE69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803749E-F4EB-43C9-8EEE-BED39C2DDAEB}"/>
              </a:ext>
            </a:extLst>
          </p:cNvPr>
          <p:cNvSpPr>
            <a:spLocks noGrp="1"/>
          </p:cNvSpPr>
          <p:nvPr>
            <p:ph type="dt" sz="half" idx="10"/>
          </p:nvPr>
        </p:nvSpPr>
        <p:spPr/>
        <p:txBody>
          <a:bodyPr/>
          <a:lstStyle/>
          <a:p>
            <a:fld id="{3857C974-F860-4B6D-85E1-43A5FB981DE0}" type="datetimeFigureOut">
              <a:rPr lang="zh-TW" altLang="en-US" smtClean="0"/>
              <a:t>2025/3/13</a:t>
            </a:fld>
            <a:endParaRPr lang="zh-TW" altLang="en-US"/>
          </a:p>
        </p:txBody>
      </p:sp>
      <p:sp>
        <p:nvSpPr>
          <p:cNvPr id="4" name="頁尾版面配置區 3">
            <a:extLst>
              <a:ext uri="{FF2B5EF4-FFF2-40B4-BE49-F238E27FC236}">
                <a16:creationId xmlns:a16="http://schemas.microsoft.com/office/drawing/2014/main" id="{A365AD86-A601-4653-BDE5-6DBC782CC0B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27B54CE-30D8-4CF3-ABBD-5888FBFFAF25}"/>
              </a:ext>
            </a:extLst>
          </p:cNvPr>
          <p:cNvSpPr>
            <a:spLocks noGrp="1"/>
          </p:cNvSpPr>
          <p:nvPr>
            <p:ph type="sldNum" sz="quarter" idx="12"/>
          </p:nvPr>
        </p:nvSpPr>
        <p:spPr/>
        <p:txBody>
          <a:body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1916095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4E8E06B-8605-4FE1-BF70-8C3EBBE5A0BA}"/>
              </a:ext>
            </a:extLst>
          </p:cNvPr>
          <p:cNvSpPr>
            <a:spLocks noGrp="1"/>
          </p:cNvSpPr>
          <p:nvPr>
            <p:ph type="dt" sz="half" idx="10"/>
          </p:nvPr>
        </p:nvSpPr>
        <p:spPr/>
        <p:txBody>
          <a:bodyPr/>
          <a:lstStyle/>
          <a:p>
            <a:fld id="{3857C974-F860-4B6D-85E1-43A5FB981DE0}" type="datetimeFigureOut">
              <a:rPr lang="zh-TW" altLang="en-US" smtClean="0"/>
              <a:t>2025/3/13</a:t>
            </a:fld>
            <a:endParaRPr lang="zh-TW" altLang="en-US"/>
          </a:p>
        </p:txBody>
      </p:sp>
      <p:sp>
        <p:nvSpPr>
          <p:cNvPr id="3" name="頁尾版面配置區 2">
            <a:extLst>
              <a:ext uri="{FF2B5EF4-FFF2-40B4-BE49-F238E27FC236}">
                <a16:creationId xmlns:a16="http://schemas.microsoft.com/office/drawing/2014/main" id="{44E2D74B-3A7D-4FC7-830F-0F0B22E4B02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CA69E3F9-312A-450C-80D6-4B7DCBFDF736}"/>
              </a:ext>
            </a:extLst>
          </p:cNvPr>
          <p:cNvSpPr>
            <a:spLocks noGrp="1"/>
          </p:cNvSpPr>
          <p:nvPr>
            <p:ph type="sldNum" sz="quarter" idx="12"/>
          </p:nvPr>
        </p:nvSpPr>
        <p:spPr/>
        <p:txBody>
          <a:body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2605514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7EACE-095D-4D4F-BF06-C15A58BD5FB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5E811FD-00A8-40EE-83BA-94D936EA5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ED3B351-94EF-4043-BC5B-B0E8517DE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3C662C1-F113-4DAF-A244-77CB2264512A}"/>
              </a:ext>
            </a:extLst>
          </p:cNvPr>
          <p:cNvSpPr>
            <a:spLocks noGrp="1"/>
          </p:cNvSpPr>
          <p:nvPr>
            <p:ph type="dt" sz="half" idx="10"/>
          </p:nvPr>
        </p:nvSpPr>
        <p:spPr/>
        <p:txBody>
          <a:bodyPr/>
          <a:lstStyle/>
          <a:p>
            <a:fld id="{3857C974-F860-4B6D-85E1-43A5FB981DE0}" type="datetimeFigureOut">
              <a:rPr lang="zh-TW" altLang="en-US" smtClean="0"/>
              <a:t>2025/3/13</a:t>
            </a:fld>
            <a:endParaRPr lang="zh-TW" altLang="en-US"/>
          </a:p>
        </p:txBody>
      </p:sp>
      <p:sp>
        <p:nvSpPr>
          <p:cNvPr id="6" name="頁尾版面配置區 5">
            <a:extLst>
              <a:ext uri="{FF2B5EF4-FFF2-40B4-BE49-F238E27FC236}">
                <a16:creationId xmlns:a16="http://schemas.microsoft.com/office/drawing/2014/main" id="{FB5CFBF8-9E9D-447F-B385-0BC3559670D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5B067E5-167D-42A6-B200-B5E99DD9331D}"/>
              </a:ext>
            </a:extLst>
          </p:cNvPr>
          <p:cNvSpPr>
            <a:spLocks noGrp="1"/>
          </p:cNvSpPr>
          <p:nvPr>
            <p:ph type="sldNum" sz="quarter" idx="12"/>
          </p:nvPr>
        </p:nvSpPr>
        <p:spPr/>
        <p:txBody>
          <a:body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196175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8A9DE6-6C3D-4860-8EC2-B8BAA957E52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46762065-A029-4A91-9733-5583F5782A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4F738EB-3534-4917-8266-5EF7E9DB0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0B17EC2-B6A8-4CE1-8978-E9900F2C1F27}"/>
              </a:ext>
            </a:extLst>
          </p:cNvPr>
          <p:cNvSpPr>
            <a:spLocks noGrp="1"/>
          </p:cNvSpPr>
          <p:nvPr>
            <p:ph type="dt" sz="half" idx="10"/>
          </p:nvPr>
        </p:nvSpPr>
        <p:spPr/>
        <p:txBody>
          <a:bodyPr/>
          <a:lstStyle/>
          <a:p>
            <a:fld id="{3857C974-F860-4B6D-85E1-43A5FB981DE0}" type="datetimeFigureOut">
              <a:rPr lang="zh-TW" altLang="en-US" smtClean="0"/>
              <a:t>2025/3/13</a:t>
            </a:fld>
            <a:endParaRPr lang="zh-TW" altLang="en-US"/>
          </a:p>
        </p:txBody>
      </p:sp>
      <p:sp>
        <p:nvSpPr>
          <p:cNvPr id="6" name="頁尾版面配置區 5">
            <a:extLst>
              <a:ext uri="{FF2B5EF4-FFF2-40B4-BE49-F238E27FC236}">
                <a16:creationId xmlns:a16="http://schemas.microsoft.com/office/drawing/2014/main" id="{A4F1055F-71EF-4D4B-B9F3-65CEDD10DBA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ED96F7E-F7A4-4143-B14B-219F30D8B97B}"/>
              </a:ext>
            </a:extLst>
          </p:cNvPr>
          <p:cNvSpPr>
            <a:spLocks noGrp="1"/>
          </p:cNvSpPr>
          <p:nvPr>
            <p:ph type="sldNum" sz="quarter" idx="12"/>
          </p:nvPr>
        </p:nvSpPr>
        <p:spPr/>
        <p:txBody>
          <a:body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658135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B0068A1-8699-4EFC-BD63-EF8CC849AE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D652351-461E-43F7-9EE8-2FA0366F1D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8B1B909-29C0-4AE0-927C-F678C9129B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7C974-F860-4B6D-85E1-43A5FB981DE0}" type="datetimeFigureOut">
              <a:rPr lang="zh-TW" altLang="en-US" smtClean="0"/>
              <a:t>2025/3/13</a:t>
            </a:fld>
            <a:endParaRPr lang="zh-TW" altLang="en-US"/>
          </a:p>
        </p:txBody>
      </p:sp>
      <p:sp>
        <p:nvSpPr>
          <p:cNvPr id="5" name="頁尾版面配置區 4">
            <a:extLst>
              <a:ext uri="{FF2B5EF4-FFF2-40B4-BE49-F238E27FC236}">
                <a16:creationId xmlns:a16="http://schemas.microsoft.com/office/drawing/2014/main" id="{1295C73F-57A4-4DEC-A1F7-7A01F7D8FF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45A73011-3863-4039-A520-F75D23574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15BE4-AC27-4842-9D0E-0CC071BAA858}" type="slidenum">
              <a:rPr lang="zh-TW" altLang="en-US" smtClean="0"/>
              <a:t>‹#›</a:t>
            </a:fld>
            <a:endParaRPr lang="zh-TW" altLang="en-US"/>
          </a:p>
        </p:txBody>
      </p:sp>
    </p:spTree>
    <p:extLst>
      <p:ext uri="{BB962C8B-B14F-4D97-AF65-F5344CB8AC3E}">
        <p14:creationId xmlns:p14="http://schemas.microsoft.com/office/powerpoint/2010/main" val="3008329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0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1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slide" Target="slide82.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2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 Target="slide10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 Target="slide109.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2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 Target="slide81.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 Target="slide10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slide" Target="slide143.xml"/><Relationship Id="rId2" Type="http://schemas.openxmlformats.org/officeDocument/2006/relationships/slide" Target="slide108.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13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14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slide" Target="slide12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 Target="slide81.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 Target="slide8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slide" Target="slide65.xml"/></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56.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 Target="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F27B14-8649-436F-9E17-476A4068A29F}"/>
              </a:ext>
            </a:extLst>
          </p:cNvPr>
          <p:cNvSpPr>
            <a:spLocks noGrp="1"/>
          </p:cNvSpPr>
          <p:nvPr>
            <p:ph type="ctrTitle"/>
          </p:nvPr>
        </p:nvSpPr>
        <p:spPr>
          <a:xfrm>
            <a:off x="497150" y="1122363"/>
            <a:ext cx="10839634" cy="2387600"/>
          </a:xfrm>
        </p:spPr>
        <p:txBody>
          <a:bodyPr>
            <a:normAutofit/>
          </a:bodyPr>
          <a:lstStyle/>
          <a:p>
            <a:r>
              <a:rPr lang="zh-TW" altLang="en-US" sz="4800" dirty="0"/>
              <a:t>從通訊基本概念到 </a:t>
            </a:r>
            <a:r>
              <a:rPr lang="en-US" altLang="zh-TW" sz="4800" dirty="0"/>
              <a:t>OFDM</a:t>
            </a:r>
            <a:endParaRPr lang="zh-TW" altLang="en-US" sz="4800" dirty="0"/>
          </a:p>
        </p:txBody>
      </p:sp>
      <p:sp>
        <p:nvSpPr>
          <p:cNvPr id="3" name="副標題 2">
            <a:extLst>
              <a:ext uri="{FF2B5EF4-FFF2-40B4-BE49-F238E27FC236}">
                <a16:creationId xmlns:a16="http://schemas.microsoft.com/office/drawing/2014/main" id="{05DE3451-15B8-425B-87AF-9BD7CA86C35F}"/>
              </a:ext>
            </a:extLst>
          </p:cNvPr>
          <p:cNvSpPr>
            <a:spLocks noGrp="1"/>
          </p:cNvSpPr>
          <p:nvPr>
            <p:ph type="subTitle" idx="1"/>
          </p:nvPr>
        </p:nvSpPr>
        <p:spPr/>
        <p:txBody>
          <a:bodyPr/>
          <a:lstStyle/>
          <a:p>
            <a:r>
              <a:rPr lang="en-US" altLang="zh-TW" dirty="0"/>
              <a:t>David Lai</a:t>
            </a:r>
          </a:p>
        </p:txBody>
      </p:sp>
    </p:spTree>
    <p:extLst>
      <p:ext uri="{BB962C8B-B14F-4D97-AF65-F5344CB8AC3E}">
        <p14:creationId xmlns:p14="http://schemas.microsoft.com/office/powerpoint/2010/main" val="406233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常用的傅立葉轉換對</a:t>
            </a:r>
          </a:p>
        </p:txBody>
      </p:sp>
      <p:sp>
        <p:nvSpPr>
          <p:cNvPr id="7" name="內容版面配置區 6">
            <a:extLst>
              <a:ext uri="{FF2B5EF4-FFF2-40B4-BE49-F238E27FC236}">
                <a16:creationId xmlns:a16="http://schemas.microsoft.com/office/drawing/2014/main" id="{F9224D8C-1679-42A3-A996-FF5D62C522AE}"/>
              </a:ext>
            </a:extLst>
          </p:cNvPr>
          <p:cNvSpPr>
            <a:spLocks noGrp="1"/>
          </p:cNvSpPr>
          <p:nvPr>
            <p:ph idx="1"/>
          </p:nvPr>
        </p:nvSpPr>
        <p:spPr>
          <a:xfrm>
            <a:off x="838200" y="1216241"/>
            <a:ext cx="10515600" cy="4960722"/>
          </a:xfrm>
        </p:spPr>
        <p:txBody>
          <a:bodyPr/>
          <a:lstStyle/>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mc:AlternateContent xmlns:mc="http://schemas.openxmlformats.org/markup-compatibility/2006" xmlns:a14="http://schemas.microsoft.com/office/drawing/2010/main">
        <mc:Choice Requires="a14">
          <p:graphicFrame>
            <p:nvGraphicFramePr>
              <p:cNvPr id="8" name="表格 5">
                <a:extLst>
                  <a:ext uri="{FF2B5EF4-FFF2-40B4-BE49-F238E27FC236}">
                    <a16:creationId xmlns:a16="http://schemas.microsoft.com/office/drawing/2014/main" id="{5E933CA8-D2BD-4AD0-ABA3-7A072B527DFC}"/>
                  </a:ext>
                </a:extLst>
              </p:cNvPr>
              <p:cNvGraphicFramePr>
                <a:graphicFrameLocks/>
              </p:cNvGraphicFramePr>
              <p:nvPr>
                <p:extLst>
                  <p:ext uri="{D42A27DB-BD31-4B8C-83A1-F6EECF244321}">
                    <p14:modId xmlns:p14="http://schemas.microsoft.com/office/powerpoint/2010/main" val="168423291"/>
                  </p:ext>
                </p:extLst>
              </p:nvPr>
            </p:nvGraphicFramePr>
            <p:xfrm>
              <a:off x="838200" y="1020932"/>
              <a:ext cx="10515600" cy="54474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836688567"/>
                        </a:ext>
                      </a:extLst>
                    </a:gridCol>
                    <a:gridCol w="5257800">
                      <a:extLst>
                        <a:ext uri="{9D8B030D-6E8A-4147-A177-3AD203B41FA5}">
                          <a16:colId xmlns:a16="http://schemas.microsoft.com/office/drawing/2014/main" val="303939642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1</m:t>
                                </m:r>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zh-TW" altLang="en-US" sz="1600" b="0" i="1" smtClean="0">
                                    <a:solidFill>
                                      <a:schemeClr val="tx1"/>
                                    </a:solidFill>
                                    <a:latin typeface="Cambria Math" panose="02040503050406030204" pitchFamily="18" charset="0"/>
                                  </a:rPr>
                                  <m:t>𝛿</m:t>
                                </m:r>
                                <m:d>
                                  <m:dPr>
                                    <m:ctrlPr>
                                      <a:rPr lang="en-US" altLang="zh-TW" sz="1600" b="0" i="1" smtClean="0">
                                        <a:solidFill>
                                          <a:schemeClr val="tx1"/>
                                        </a:solidFill>
                                        <a:latin typeface="Cambria Math" panose="02040503050406030204" pitchFamily="18" charset="0"/>
                                      </a:rPr>
                                    </m:ctrlPr>
                                  </m:dPr>
                                  <m:e>
                                    <m:r>
                                      <a:rPr lang="en-US" altLang="zh-TW" sz="1600" b="0" i="1" smtClean="0">
                                        <a:solidFill>
                                          <a:schemeClr val="tx1"/>
                                        </a:solidFill>
                                        <a:latin typeface="Cambria Math" panose="02040503050406030204" pitchFamily="18" charset="0"/>
                                      </a:rPr>
                                      <m:t>𝑓</m:t>
                                    </m:r>
                                  </m:e>
                                </m:d>
                                <m:r>
                                  <a:rPr lang="en-US" altLang="zh-TW" sz="1600" b="0" i="1" smtClean="0">
                                    <a:solidFill>
                                      <a:schemeClr val="tx1"/>
                                    </a:solidFill>
                                    <a:latin typeface="Cambria Math" panose="02040503050406030204" pitchFamily="18" charset="0"/>
                                  </a:rPr>
                                  <m:t>=</m:t>
                                </m:r>
                                <m:d>
                                  <m:dPr>
                                    <m:begChr m:val="{"/>
                                    <m:endChr m:val=""/>
                                    <m:ctrlPr>
                                      <a:rPr lang="en-US" altLang="zh-TW" sz="1600" b="0" i="1" smtClean="0">
                                        <a:solidFill>
                                          <a:schemeClr val="tx1"/>
                                        </a:solidFill>
                                        <a:latin typeface="Cambria Math" panose="02040503050406030204" pitchFamily="18" charset="0"/>
                                      </a:rPr>
                                    </m:ctrlPr>
                                  </m:dPr>
                                  <m:e>
                                    <m:eqArr>
                                      <m:eqArrPr>
                                        <m:ctrlPr>
                                          <a:rPr lang="en-US" altLang="zh-TW" sz="1600" b="0" i="1" smtClean="0">
                                            <a:solidFill>
                                              <a:schemeClr val="tx1"/>
                                            </a:solidFill>
                                            <a:latin typeface="Cambria Math" panose="02040503050406030204" pitchFamily="18" charset="0"/>
                                          </a:rPr>
                                        </m:ctrlPr>
                                      </m:eqArrPr>
                                      <m:e>
                                        <m:r>
                                          <a:rPr lang="en-US" altLang="zh-TW" sz="1600" b="0" i="1" smtClean="0">
                                            <a:solidFill>
                                              <a:schemeClr val="tx1"/>
                                            </a:solidFill>
                                            <a:latin typeface="Cambria Math" panose="02040503050406030204" pitchFamily="18" charset="0"/>
                                            <a:ea typeface="Cambria Math" panose="02040503050406030204" pitchFamily="18" charset="0"/>
                                          </a:rPr>
                                          <m:t>∞, </m:t>
                                        </m:r>
                                        <m:r>
                                          <a:rPr lang="en-US" altLang="zh-TW" sz="1600" b="0" i="1" smtClean="0">
                                            <a:solidFill>
                                              <a:schemeClr val="tx1"/>
                                            </a:solidFill>
                                            <a:latin typeface="Cambria Math" panose="02040503050406030204" pitchFamily="18" charset="0"/>
                                            <a:ea typeface="Cambria Math" panose="02040503050406030204" pitchFamily="18" charset="0"/>
                                          </a:rPr>
                                          <m:t>𝑓</m:t>
                                        </m:r>
                                        <m:r>
                                          <a:rPr lang="en-US" altLang="zh-TW" sz="1600" b="0" i="1" smtClean="0">
                                            <a:solidFill>
                                              <a:schemeClr val="tx1"/>
                                            </a:solidFill>
                                            <a:latin typeface="Cambria Math" panose="02040503050406030204" pitchFamily="18" charset="0"/>
                                            <a:ea typeface="Cambria Math" panose="02040503050406030204" pitchFamily="18" charset="0"/>
                                          </a:rPr>
                                          <m:t>=0</m:t>
                                        </m:r>
                                      </m:e>
                                      <m:e>
                                        <m:r>
                                          <a:rPr lang="en-US" altLang="zh-TW" sz="1600" b="0" i="1" smtClean="0">
                                            <a:solidFill>
                                              <a:schemeClr val="tx1"/>
                                            </a:solidFill>
                                            <a:latin typeface="Cambria Math" panose="02040503050406030204" pitchFamily="18" charset="0"/>
                                          </a:rPr>
                                          <m:t>0, </m:t>
                                        </m:r>
                                        <m:r>
                                          <a:rPr lang="en-US" altLang="zh-TW" sz="1600" b="0" i="1" smtClean="0">
                                            <a:solidFill>
                                              <a:schemeClr val="tx1"/>
                                            </a:solidFill>
                                            <a:latin typeface="Cambria Math" panose="02040503050406030204" pitchFamily="18" charset="0"/>
                                          </a:rPr>
                                          <m:t>𝑓</m:t>
                                        </m:r>
                                        <m:r>
                                          <a:rPr lang="en-US" altLang="zh-TW" sz="1600" b="0" i="1" smtClean="0">
                                            <a:solidFill>
                                              <a:schemeClr val="tx1"/>
                                            </a:solidFill>
                                            <a:latin typeface="Cambria Math" panose="02040503050406030204" pitchFamily="18" charset="0"/>
                                            <a:ea typeface="Cambria Math" panose="02040503050406030204" pitchFamily="18" charset="0"/>
                                          </a:rPr>
                                          <m:t>≠0</m:t>
                                        </m:r>
                                      </m:e>
                                    </m:eqArr>
                                  </m:e>
                                </m:d>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55999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TW" altLang="en-US" sz="1600" b="0" i="1" smtClean="0">
                                    <a:solidFill>
                                      <a:schemeClr val="tx1"/>
                                    </a:solidFill>
                                    <a:latin typeface="Cambria Math" panose="02040503050406030204" pitchFamily="18" charset="0"/>
                                  </a:rPr>
                                  <m:t>𝛿</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𝑡</m:t>
                                </m:r>
                                <m:r>
                                  <a:rPr lang="en-US" altLang="zh-TW" sz="1600" b="0" i="1" smtClean="0">
                                    <a:solidFill>
                                      <a:schemeClr val="tx1"/>
                                    </a:solidFill>
                                    <a:latin typeface="Cambria Math" panose="02040503050406030204" pitchFamily="18" charset="0"/>
                                  </a:rPr>
                                  <m:t>)</m:t>
                                </m:r>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1</m:t>
                                </m:r>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2998318"/>
                      </a:ext>
                    </a:extLst>
                  </a:tr>
                  <a:tr h="370840">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600" b="0" i="1" smtClean="0">
                                        <a:solidFill>
                                          <a:schemeClr val="tx1"/>
                                        </a:solidFill>
                                        <a:latin typeface="Cambria Math" panose="02040503050406030204" pitchFamily="18" charset="0"/>
                                      </a:rPr>
                                    </m:ctrlPr>
                                  </m:sSupPr>
                                  <m:e>
                                    <m:r>
                                      <a:rPr lang="en-US" altLang="zh-TW" sz="1600" b="0" i="1" smtClean="0">
                                        <a:solidFill>
                                          <a:schemeClr val="tx1"/>
                                        </a:solidFill>
                                        <a:latin typeface="Cambria Math" panose="02040503050406030204" pitchFamily="18" charset="0"/>
                                      </a:rPr>
                                      <m:t>𝑒</m:t>
                                    </m:r>
                                  </m:e>
                                  <m:sup>
                                    <m:r>
                                      <a:rPr lang="en-US" altLang="zh-TW" sz="1600" b="0" i="1" smtClean="0">
                                        <a:solidFill>
                                          <a:schemeClr val="tx1"/>
                                        </a:solidFill>
                                        <a:latin typeface="Cambria Math" panose="02040503050406030204" pitchFamily="18" charset="0"/>
                                      </a:rPr>
                                      <m:t>𝑗</m:t>
                                    </m:r>
                                    <m:r>
                                      <a:rPr lang="en-US" altLang="zh-TW" sz="1600" b="0" i="1" smtClean="0">
                                        <a:solidFill>
                                          <a:schemeClr val="tx1"/>
                                        </a:solidFill>
                                        <a:latin typeface="Cambria Math" panose="02040503050406030204" pitchFamily="18" charset="0"/>
                                      </a:rPr>
                                      <m:t>2</m:t>
                                    </m:r>
                                    <m:r>
                                      <a:rPr lang="en-US" altLang="zh-TW" sz="1600" b="0" i="1" smtClean="0">
                                        <a:solidFill>
                                          <a:schemeClr val="tx1"/>
                                        </a:solidFill>
                                        <a:latin typeface="Cambria Math" panose="02040503050406030204" pitchFamily="18" charset="0"/>
                                      </a:rPr>
                                      <m:t>𝜋</m:t>
                                    </m:r>
                                    <m:sSub>
                                      <m:sSubPr>
                                        <m:ctrlPr>
                                          <a:rPr lang="en-US" altLang="zh-TW" sz="1600" b="0" i="1" smtClean="0">
                                            <a:solidFill>
                                              <a:schemeClr val="tx1"/>
                                            </a:solidFill>
                                            <a:latin typeface="Cambria Math" panose="02040503050406030204" pitchFamily="18" charset="0"/>
                                          </a:rPr>
                                        </m:ctrlPr>
                                      </m:sSubPr>
                                      <m:e>
                                        <m:r>
                                          <a:rPr lang="en-US" altLang="zh-TW" sz="1600" b="0" i="1" smtClean="0">
                                            <a:solidFill>
                                              <a:schemeClr val="tx1"/>
                                            </a:solidFill>
                                            <a:latin typeface="Cambria Math" panose="02040503050406030204" pitchFamily="18" charset="0"/>
                                          </a:rPr>
                                          <m:t>𝑓</m:t>
                                        </m:r>
                                      </m:e>
                                      <m:sub>
                                        <m:r>
                                          <a:rPr lang="en-US" altLang="zh-TW" sz="1600" b="0" i="1" smtClean="0">
                                            <a:solidFill>
                                              <a:schemeClr val="tx1"/>
                                            </a:solidFill>
                                            <a:latin typeface="Cambria Math" panose="02040503050406030204" pitchFamily="18" charset="0"/>
                                          </a:rPr>
                                          <m:t>0</m:t>
                                        </m:r>
                                      </m:sub>
                                    </m:sSub>
                                    <m:r>
                                      <a:rPr lang="en-US" altLang="zh-TW" sz="1600" b="0" i="1" smtClean="0">
                                        <a:solidFill>
                                          <a:schemeClr val="tx1"/>
                                        </a:solidFill>
                                        <a:latin typeface="Cambria Math" panose="02040503050406030204" pitchFamily="18" charset="0"/>
                                      </a:rPr>
                                      <m:t>𝑡</m:t>
                                    </m:r>
                                  </m:sup>
                                </m:sSup>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𝛿</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𝑓</m:t>
                                </m:r>
                                <m:r>
                                  <a:rPr lang="en-US" altLang="zh-TW" sz="1600" b="0" i="1" smtClean="0">
                                    <a:solidFill>
                                      <a:schemeClr val="tx1"/>
                                    </a:solidFill>
                                    <a:latin typeface="Cambria Math" panose="02040503050406030204" pitchFamily="18" charset="0"/>
                                  </a:rPr>
                                  <m:t>−</m:t>
                                </m:r>
                                <m:sSub>
                                  <m:sSubPr>
                                    <m:ctrlPr>
                                      <a:rPr lang="en-US" altLang="zh-TW" sz="1600" b="0" i="1" smtClean="0">
                                        <a:solidFill>
                                          <a:schemeClr val="tx1"/>
                                        </a:solidFill>
                                        <a:latin typeface="Cambria Math" panose="02040503050406030204" pitchFamily="18" charset="0"/>
                                      </a:rPr>
                                    </m:ctrlPr>
                                  </m:sSubPr>
                                  <m:e>
                                    <m:r>
                                      <a:rPr lang="en-US" altLang="zh-TW" sz="1600" b="0" i="1" smtClean="0">
                                        <a:solidFill>
                                          <a:schemeClr val="tx1"/>
                                        </a:solidFill>
                                        <a:latin typeface="Cambria Math" panose="02040503050406030204" pitchFamily="18" charset="0"/>
                                      </a:rPr>
                                      <m:t>𝑓</m:t>
                                    </m:r>
                                  </m:e>
                                  <m:sub>
                                    <m:r>
                                      <a:rPr lang="en-US" altLang="zh-TW" sz="1600" b="0" i="1" smtClean="0">
                                        <a:solidFill>
                                          <a:schemeClr val="tx1"/>
                                        </a:solidFill>
                                        <a:latin typeface="Cambria Math" panose="02040503050406030204" pitchFamily="18" charset="0"/>
                                      </a:rPr>
                                      <m:t>0</m:t>
                                    </m:r>
                                  </m:sub>
                                </m:sSub>
                                <m:r>
                                  <a:rPr lang="en-US" altLang="zh-TW" sz="1600" b="0" i="1" smtClean="0">
                                    <a:solidFill>
                                      <a:schemeClr val="tx1"/>
                                    </a:solidFill>
                                    <a:latin typeface="Cambria Math" panose="02040503050406030204" pitchFamily="18" charset="0"/>
                                  </a:rPr>
                                  <m:t>)</m:t>
                                </m:r>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5132049"/>
                      </a:ext>
                    </a:extLst>
                  </a:tr>
                  <a:tr h="370840">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600" b="0" i="1" smtClean="0">
                                        <a:solidFill>
                                          <a:schemeClr val="tx1"/>
                                        </a:solidFill>
                                        <a:latin typeface="Cambria Math" panose="02040503050406030204" pitchFamily="18" charset="0"/>
                                      </a:rPr>
                                    </m:ctrlPr>
                                  </m:sSupPr>
                                  <m:e>
                                    <m:r>
                                      <a:rPr lang="en-US" altLang="zh-TW" sz="1600" b="0" i="1" smtClean="0">
                                        <a:solidFill>
                                          <a:schemeClr val="tx1"/>
                                        </a:solidFill>
                                        <a:latin typeface="Cambria Math" panose="02040503050406030204" pitchFamily="18" charset="0"/>
                                      </a:rPr>
                                      <m:t>𝑒</m:t>
                                    </m:r>
                                  </m:e>
                                  <m:sup>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𝑎𝑡</m:t>
                                    </m:r>
                                  </m:sup>
                                </m:sSup>
                                <m:r>
                                  <a:rPr lang="en-US" altLang="zh-TW" sz="1600" b="0" i="1" smtClean="0">
                                    <a:solidFill>
                                      <a:schemeClr val="tx1"/>
                                    </a:solidFill>
                                    <a:latin typeface="Cambria Math" panose="02040503050406030204" pitchFamily="18" charset="0"/>
                                  </a:rPr>
                                  <m:t>𝑢</m:t>
                                </m:r>
                                <m:d>
                                  <m:dPr>
                                    <m:ctrlPr>
                                      <a:rPr lang="en-US" altLang="zh-TW" sz="1600" b="0" i="1" smtClean="0">
                                        <a:solidFill>
                                          <a:schemeClr val="tx1"/>
                                        </a:solidFill>
                                        <a:latin typeface="Cambria Math" panose="02040503050406030204" pitchFamily="18" charset="0"/>
                                      </a:rPr>
                                    </m:ctrlPr>
                                  </m:dPr>
                                  <m:e>
                                    <m:r>
                                      <a:rPr lang="en-US" altLang="zh-TW" sz="1600" b="0" i="1" smtClean="0">
                                        <a:solidFill>
                                          <a:schemeClr val="tx1"/>
                                        </a:solidFill>
                                        <a:latin typeface="Cambria Math" panose="02040503050406030204" pitchFamily="18" charset="0"/>
                                      </a:rPr>
                                      <m:t>𝑡</m:t>
                                    </m:r>
                                  </m:e>
                                </m:d>
                                <m:r>
                                  <a:rPr lang="en-US" altLang="zh-TW" sz="1600" b="0" i="1" smtClean="0">
                                    <a:solidFill>
                                      <a:schemeClr val="tx1"/>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𝑎</m:t>
                                </m:r>
                                <m:r>
                                  <a:rPr lang="en-US" altLang="zh-TW" sz="1600" b="0" i="1" smtClean="0">
                                    <a:solidFill>
                                      <a:schemeClr val="tx1"/>
                                    </a:solidFill>
                                    <a:latin typeface="Cambria Math" panose="02040503050406030204" pitchFamily="18" charset="0"/>
                                  </a:rPr>
                                  <m:t>&gt;0</m:t>
                                </m:r>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𝑎</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𝑗</m:t>
                                    </m:r>
                                    <m:r>
                                      <a:rPr lang="en-US" altLang="zh-TW" sz="1600" b="0" i="1" smtClean="0">
                                        <a:solidFill>
                                          <a:schemeClr val="tx1"/>
                                        </a:solidFill>
                                        <a:latin typeface="Cambria Math" panose="02040503050406030204" pitchFamily="18" charset="0"/>
                                      </a:rPr>
                                      <m:t>2</m:t>
                                    </m:r>
                                    <m:r>
                                      <a:rPr lang="en-US" altLang="zh-TW" sz="1600" b="0" i="1" smtClean="0">
                                        <a:solidFill>
                                          <a:schemeClr val="tx1"/>
                                        </a:solidFill>
                                        <a:latin typeface="Cambria Math" panose="02040503050406030204" pitchFamily="18" charset="0"/>
                                      </a:rPr>
                                      <m:t>𝜋</m:t>
                                    </m:r>
                                    <m:r>
                                      <a:rPr lang="en-US" altLang="zh-TW" sz="1600" b="0" i="1" smtClean="0">
                                        <a:solidFill>
                                          <a:schemeClr val="tx1"/>
                                        </a:solidFill>
                                        <a:latin typeface="Cambria Math" panose="02040503050406030204" pitchFamily="18" charset="0"/>
                                      </a:rPr>
                                      <m:t>𝑓</m:t>
                                    </m:r>
                                  </m:den>
                                </m:f>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959485"/>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𝑟𝑒𝑐𝑡</m:t>
                                </m:r>
                                <m:d>
                                  <m:dPr>
                                    <m:ctrlPr>
                                      <a:rPr lang="en-US" altLang="zh-TW" sz="1600" b="0" i="1" smtClean="0">
                                        <a:solidFill>
                                          <a:schemeClr val="tx1"/>
                                        </a:solidFill>
                                        <a:latin typeface="Cambria Math" panose="02040503050406030204" pitchFamily="18" charset="0"/>
                                      </a:rPr>
                                    </m:ctrlPr>
                                  </m:dPr>
                                  <m:e>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𝑡</m:t>
                                        </m:r>
                                      </m:num>
                                      <m:den>
                                        <m:r>
                                          <a:rPr lang="en-US" altLang="zh-TW" sz="1600" b="0" i="1" smtClean="0">
                                            <a:solidFill>
                                              <a:schemeClr val="tx1"/>
                                            </a:solidFill>
                                            <a:latin typeface="Cambria Math" panose="02040503050406030204" pitchFamily="18" charset="0"/>
                                          </a:rPr>
                                          <m:t>𝑇</m:t>
                                        </m:r>
                                      </m:den>
                                    </m:f>
                                  </m:e>
                                </m:d>
                                <m:r>
                                  <a:rPr lang="en-US" altLang="zh-TW" sz="1600" b="0" i="1" smtClean="0">
                                    <a:solidFill>
                                      <a:schemeClr val="tx1"/>
                                    </a:solidFill>
                                    <a:latin typeface="Cambria Math" panose="02040503050406030204" pitchFamily="18" charset="0"/>
                                  </a:rPr>
                                  <m:t>=</m:t>
                                </m:r>
                                <m:d>
                                  <m:dPr>
                                    <m:begChr m:val="{"/>
                                    <m:endChr m:val=""/>
                                    <m:ctrlPr>
                                      <a:rPr lang="en-US" altLang="zh-TW" sz="1600" b="0" i="1" smtClean="0">
                                        <a:solidFill>
                                          <a:schemeClr val="tx1"/>
                                        </a:solidFill>
                                        <a:latin typeface="Cambria Math" panose="02040503050406030204" pitchFamily="18" charset="0"/>
                                      </a:rPr>
                                    </m:ctrlPr>
                                  </m:dPr>
                                  <m:e>
                                    <m:eqArr>
                                      <m:eqArrPr>
                                        <m:ctrlPr>
                                          <a:rPr lang="en-US" altLang="zh-TW" sz="1600" b="0" i="1" smtClean="0">
                                            <a:solidFill>
                                              <a:schemeClr val="tx1"/>
                                            </a:solidFill>
                                            <a:latin typeface="Cambria Math" panose="02040503050406030204" pitchFamily="18" charset="0"/>
                                          </a:rPr>
                                        </m:ctrlPr>
                                      </m:eqArrPr>
                                      <m:e>
                                        <m:r>
                                          <a:rPr lang="en-US" altLang="zh-TW" sz="1600" b="0" i="1" smtClean="0">
                                            <a:solidFill>
                                              <a:schemeClr val="tx1"/>
                                            </a:solidFill>
                                            <a:latin typeface="Cambria Math" panose="02040503050406030204" pitchFamily="18" charset="0"/>
                                          </a:rPr>
                                          <m:t>1, |</m:t>
                                        </m:r>
                                        <m:r>
                                          <a:rPr lang="en-US" altLang="zh-TW" sz="1600" b="0" i="1" smtClean="0">
                                            <a:solidFill>
                                              <a:schemeClr val="tx1"/>
                                            </a:solidFill>
                                            <a:latin typeface="Cambria Math" panose="02040503050406030204" pitchFamily="18" charset="0"/>
                                          </a:rPr>
                                          <m:t>𝑡</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ea typeface="Cambria Math" panose="02040503050406030204" pitchFamily="18" charset="0"/>
                                          </a:rPr>
                                          <m:t>𝑇</m:t>
                                        </m:r>
                                        <m:r>
                                          <a:rPr lang="en-US" altLang="zh-TW" sz="1600" b="0" i="1" smtClean="0">
                                            <a:solidFill>
                                              <a:schemeClr val="tx1"/>
                                            </a:solidFill>
                                            <a:latin typeface="Cambria Math" panose="02040503050406030204" pitchFamily="18" charset="0"/>
                                            <a:ea typeface="Cambria Math" panose="02040503050406030204" pitchFamily="18" charset="0"/>
                                          </a:rPr>
                                          <m:t>/2</m:t>
                                        </m:r>
                                      </m:e>
                                      <m:e>
                                        <m:r>
                                          <a:rPr lang="en-US" altLang="zh-TW" sz="1600" b="0" i="1" smtClean="0">
                                            <a:solidFill>
                                              <a:schemeClr val="tx1"/>
                                            </a:solidFill>
                                            <a:latin typeface="Cambria Math" panose="02040503050406030204" pitchFamily="18" charset="0"/>
                                          </a:rPr>
                                          <m:t>0,</m:t>
                                        </m:r>
                                        <m:d>
                                          <m:dPr>
                                            <m:begChr m:val="|"/>
                                            <m:endChr m:val="|"/>
                                            <m:ctrlPr>
                                              <a:rPr lang="en-US" altLang="zh-TW" sz="1600" b="0" i="1" smtClean="0">
                                                <a:solidFill>
                                                  <a:schemeClr val="tx1"/>
                                                </a:solidFill>
                                                <a:latin typeface="Cambria Math" panose="02040503050406030204" pitchFamily="18" charset="0"/>
                                              </a:rPr>
                                            </m:ctrlPr>
                                          </m:dPr>
                                          <m:e>
                                            <m:r>
                                              <a:rPr lang="en-US" altLang="zh-TW" sz="1600" b="0" i="1" smtClean="0">
                                                <a:solidFill>
                                                  <a:schemeClr val="tx1"/>
                                                </a:solidFill>
                                                <a:latin typeface="Cambria Math" panose="02040503050406030204" pitchFamily="18" charset="0"/>
                                              </a:rPr>
                                              <m:t>𝑡</m:t>
                                            </m:r>
                                          </m:e>
                                        </m:d>
                                        <m:r>
                                          <a:rPr lang="en-US" altLang="zh-TW" sz="1600" b="0" i="1" smtClean="0">
                                            <a:solidFill>
                                              <a:schemeClr val="tx1"/>
                                            </a:solidFill>
                                            <a:latin typeface="Cambria Math" panose="02040503050406030204" pitchFamily="18" charset="0"/>
                                          </a:rPr>
                                          <m:t>&gt;</m:t>
                                        </m:r>
                                        <m:r>
                                          <a:rPr lang="en-US" altLang="zh-TW" sz="1600" b="0" i="1" smtClean="0">
                                            <a:solidFill>
                                              <a:schemeClr val="tx1"/>
                                            </a:solidFill>
                                            <a:latin typeface="Cambria Math" panose="02040503050406030204" pitchFamily="18" charset="0"/>
                                            <a:ea typeface="Cambria Math" panose="02040503050406030204" pitchFamily="18" charset="0"/>
                                          </a:rPr>
                                          <m:t>𝑇</m:t>
                                        </m:r>
                                        <m:r>
                                          <a:rPr lang="en-US" altLang="zh-TW" sz="1600" b="0" i="1" smtClean="0">
                                            <a:solidFill>
                                              <a:schemeClr val="tx1"/>
                                            </a:solidFill>
                                            <a:latin typeface="Cambria Math" panose="02040503050406030204" pitchFamily="18" charset="0"/>
                                            <a:ea typeface="Cambria Math" panose="02040503050406030204" pitchFamily="18" charset="0"/>
                                          </a:rPr>
                                          <m:t>/2</m:t>
                                        </m:r>
                                      </m:e>
                                    </m:eqArr>
                                  </m:e>
                                </m:d>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𝑇𝑠𝑖𝑛𝑐</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𝑓𝑇</m:t>
                                </m:r>
                                <m:r>
                                  <a:rPr lang="en-US" altLang="zh-TW" sz="1600" b="0" i="1" smtClean="0">
                                    <a:solidFill>
                                      <a:schemeClr val="tx1"/>
                                    </a:solidFill>
                                    <a:latin typeface="Cambria Math" panose="02040503050406030204" pitchFamily="18" charset="0"/>
                                  </a:rPr>
                                  <m:t>)=</m:t>
                                </m:r>
                                <m:f>
                                  <m:fPr>
                                    <m:ctrlPr>
                                      <a:rPr lang="en-US" altLang="zh-TW" sz="1600" b="0" i="1" smtClean="0">
                                        <a:solidFill>
                                          <a:schemeClr val="tx1"/>
                                        </a:solidFill>
                                        <a:latin typeface="Cambria Math" panose="02040503050406030204" pitchFamily="18" charset="0"/>
                                      </a:rPr>
                                    </m:ctrlPr>
                                  </m:fPr>
                                  <m:num>
                                    <m:func>
                                      <m:funcPr>
                                        <m:ctrlPr>
                                          <a:rPr lang="en-US" altLang="zh-TW" sz="1600" b="0" i="1" smtClean="0">
                                            <a:solidFill>
                                              <a:schemeClr val="tx1"/>
                                            </a:solidFill>
                                            <a:latin typeface="Cambria Math" panose="02040503050406030204" pitchFamily="18" charset="0"/>
                                          </a:rPr>
                                        </m:ctrlPr>
                                      </m:funcPr>
                                      <m:fName>
                                        <m:r>
                                          <m:rPr>
                                            <m:sty m:val="p"/>
                                          </m:rPr>
                                          <a:rPr lang="en-US" altLang="zh-TW" sz="1600" b="0" i="0" smtClean="0">
                                            <a:solidFill>
                                              <a:schemeClr val="tx1"/>
                                            </a:solidFill>
                                            <a:latin typeface="Cambria Math" panose="02040503050406030204" pitchFamily="18" charset="0"/>
                                          </a:rPr>
                                          <m:t>sin</m:t>
                                        </m:r>
                                      </m:fName>
                                      <m:e>
                                        <m:d>
                                          <m:dPr>
                                            <m:ctrlPr>
                                              <a:rPr lang="en-US" altLang="zh-TW" sz="1600" b="0" i="1" smtClean="0">
                                                <a:solidFill>
                                                  <a:schemeClr val="tx1"/>
                                                </a:solidFill>
                                                <a:latin typeface="Cambria Math" panose="02040503050406030204" pitchFamily="18" charset="0"/>
                                              </a:rPr>
                                            </m:ctrlPr>
                                          </m:dPr>
                                          <m:e>
                                            <m:r>
                                              <a:rPr lang="en-US" altLang="zh-TW" sz="1600" b="0" i="1" smtClean="0">
                                                <a:solidFill>
                                                  <a:schemeClr val="tx1"/>
                                                </a:solidFill>
                                                <a:latin typeface="Cambria Math" panose="02040503050406030204" pitchFamily="18" charset="0"/>
                                              </a:rPr>
                                              <m:t>𝜋</m:t>
                                            </m:r>
                                            <m:r>
                                              <a:rPr lang="en-US" altLang="zh-TW" sz="1600" b="0" i="1" smtClean="0">
                                                <a:solidFill>
                                                  <a:schemeClr val="tx1"/>
                                                </a:solidFill>
                                                <a:latin typeface="Cambria Math" panose="02040503050406030204" pitchFamily="18" charset="0"/>
                                              </a:rPr>
                                              <m:t>𝑓𝑇</m:t>
                                            </m:r>
                                          </m:e>
                                        </m:d>
                                      </m:e>
                                    </m:func>
                                  </m:num>
                                  <m:den>
                                    <m:r>
                                      <a:rPr lang="en-US" altLang="zh-TW" sz="1600" b="0" i="1" smtClean="0">
                                        <a:solidFill>
                                          <a:schemeClr val="tx1"/>
                                        </a:solidFill>
                                        <a:latin typeface="Cambria Math" panose="02040503050406030204" pitchFamily="18" charset="0"/>
                                      </a:rPr>
                                      <m:t>𝜋</m:t>
                                    </m:r>
                                    <m:r>
                                      <a:rPr lang="en-US" altLang="zh-TW" sz="1600" b="0" i="1" smtClean="0">
                                        <a:solidFill>
                                          <a:schemeClr val="tx1"/>
                                        </a:solidFill>
                                        <a:latin typeface="Cambria Math" panose="02040503050406030204" pitchFamily="18" charset="0"/>
                                      </a:rPr>
                                      <m:t>𝑓</m:t>
                                    </m:r>
                                  </m:den>
                                </m:f>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3419685"/>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𝑊𝑠𝑖𝑛𝑐</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𝑊𝑡</m:t>
                                </m:r>
                                <m:r>
                                  <a:rPr lang="en-US" altLang="zh-TW" sz="1600" b="0" i="1" smtClean="0">
                                    <a:solidFill>
                                      <a:schemeClr val="tx1"/>
                                    </a:solidFill>
                                    <a:latin typeface="Cambria Math" panose="02040503050406030204" pitchFamily="18" charset="0"/>
                                  </a:rPr>
                                  <m:t>)</m:t>
                                </m:r>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𝑟𝑒𝑐𝑡</m:t>
                                </m:r>
                                <m:r>
                                  <a:rPr lang="en-US" altLang="zh-TW" sz="1600" b="0" i="1" smtClean="0">
                                    <a:solidFill>
                                      <a:schemeClr val="tx1"/>
                                    </a:solidFill>
                                    <a:latin typeface="Cambria Math" panose="02040503050406030204" pitchFamily="18" charset="0"/>
                                  </a:rPr>
                                  <m:t>(</m:t>
                                </m:r>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𝑓</m:t>
                                    </m:r>
                                  </m:num>
                                  <m:den>
                                    <m:r>
                                      <a:rPr lang="en-US" altLang="zh-TW" sz="1600" b="0" i="1" smtClean="0">
                                        <a:solidFill>
                                          <a:schemeClr val="tx1"/>
                                        </a:solidFill>
                                        <a:latin typeface="Cambria Math" panose="02040503050406030204" pitchFamily="18" charset="0"/>
                                      </a:rPr>
                                      <m:t>𝑊</m:t>
                                    </m:r>
                                  </m:den>
                                </m:f>
                                <m:r>
                                  <a:rPr lang="en-US" altLang="zh-TW" sz="1600" b="0" i="1" smtClean="0">
                                    <a:solidFill>
                                      <a:schemeClr val="tx1"/>
                                    </a:solidFill>
                                    <a:latin typeface="Cambria Math" panose="02040503050406030204" pitchFamily="18" charset="0"/>
                                  </a:rPr>
                                  <m:t>)</m:t>
                                </m:r>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298131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𝑡𝑟𝑖</m:t>
                                </m:r>
                                <m:d>
                                  <m:dPr>
                                    <m:ctrlPr>
                                      <a:rPr lang="en-US" altLang="zh-TW" sz="1600" b="0" i="1" smtClean="0">
                                        <a:solidFill>
                                          <a:schemeClr val="tx1"/>
                                        </a:solidFill>
                                        <a:latin typeface="Cambria Math" panose="02040503050406030204" pitchFamily="18" charset="0"/>
                                      </a:rPr>
                                    </m:ctrlPr>
                                  </m:dPr>
                                  <m:e>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𝑡</m:t>
                                        </m:r>
                                      </m:num>
                                      <m:den>
                                        <m:r>
                                          <a:rPr lang="en-US" altLang="zh-TW" sz="1600" b="0" i="1" smtClean="0">
                                            <a:solidFill>
                                              <a:schemeClr val="tx1"/>
                                            </a:solidFill>
                                            <a:latin typeface="Cambria Math" panose="02040503050406030204" pitchFamily="18" charset="0"/>
                                          </a:rPr>
                                          <m:t>𝑇</m:t>
                                        </m:r>
                                      </m:den>
                                    </m:f>
                                  </m:e>
                                </m:d>
                                <m:r>
                                  <a:rPr lang="en-US" altLang="zh-TW" sz="1600" b="0" i="1" smtClean="0">
                                    <a:solidFill>
                                      <a:schemeClr val="tx1"/>
                                    </a:solidFill>
                                    <a:latin typeface="Cambria Math" panose="02040503050406030204" pitchFamily="18" charset="0"/>
                                  </a:rPr>
                                  <m:t>=</m:t>
                                </m:r>
                                <m:d>
                                  <m:dPr>
                                    <m:begChr m:val="{"/>
                                    <m:endChr m:val=""/>
                                    <m:ctrlPr>
                                      <a:rPr lang="en-US" altLang="zh-TW" sz="1600" b="0" i="1" smtClean="0">
                                        <a:solidFill>
                                          <a:schemeClr val="tx1"/>
                                        </a:solidFill>
                                        <a:latin typeface="Cambria Math" panose="02040503050406030204" pitchFamily="18" charset="0"/>
                                      </a:rPr>
                                    </m:ctrlPr>
                                  </m:dPr>
                                  <m:e>
                                    <m:eqArr>
                                      <m:eqArrPr>
                                        <m:ctrlPr>
                                          <a:rPr lang="en-US" altLang="zh-TW" sz="1600" b="0" i="1" smtClean="0">
                                            <a:solidFill>
                                              <a:schemeClr val="tx1"/>
                                            </a:solidFill>
                                            <a:latin typeface="Cambria Math" panose="02040503050406030204" pitchFamily="18" charset="0"/>
                                          </a:rPr>
                                        </m:ctrlPr>
                                      </m:eqArrPr>
                                      <m:e>
                                        <m:r>
                                          <a:rPr lang="en-US" altLang="zh-TW" sz="1600" b="0" i="1" smtClean="0">
                                            <a:solidFill>
                                              <a:schemeClr val="tx1"/>
                                            </a:solidFill>
                                            <a:latin typeface="Cambria Math" panose="02040503050406030204" pitchFamily="18" charset="0"/>
                                          </a:rPr>
                                          <m:t>1−|</m:t>
                                        </m:r>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𝑡</m:t>
                                            </m:r>
                                          </m:num>
                                          <m:den>
                                            <m:r>
                                              <a:rPr lang="en-US" altLang="zh-TW" sz="1600" b="0" i="1" smtClean="0">
                                                <a:solidFill>
                                                  <a:schemeClr val="tx1"/>
                                                </a:solidFill>
                                                <a:latin typeface="Cambria Math" panose="02040503050406030204" pitchFamily="18" charset="0"/>
                                              </a:rPr>
                                              <m:t>𝑇</m:t>
                                            </m:r>
                                          </m:den>
                                        </m:f>
                                        <m:r>
                                          <a:rPr lang="en-US" altLang="zh-TW" sz="1600" b="0" i="1" smtClean="0">
                                            <a:solidFill>
                                              <a:schemeClr val="tx1"/>
                                            </a:solidFill>
                                            <a:latin typeface="Cambria Math" panose="02040503050406030204" pitchFamily="18" charset="0"/>
                                          </a:rPr>
                                          <m:t>| , |</m:t>
                                        </m:r>
                                        <m:r>
                                          <a:rPr lang="en-US" altLang="zh-TW" sz="1600" b="0" i="1" smtClean="0">
                                            <a:solidFill>
                                              <a:schemeClr val="tx1"/>
                                            </a:solidFill>
                                            <a:latin typeface="Cambria Math" panose="02040503050406030204" pitchFamily="18" charset="0"/>
                                          </a:rPr>
                                          <m:t>𝑡</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ea typeface="Cambria Math" panose="02040503050406030204" pitchFamily="18" charset="0"/>
                                          </a:rPr>
                                          <m:t>𝑇</m:t>
                                        </m:r>
                                      </m:e>
                                      <m:e>
                                        <m:r>
                                          <a:rPr lang="en-US" altLang="zh-TW" sz="1600" b="0" i="1" smtClean="0">
                                            <a:solidFill>
                                              <a:schemeClr val="tx1"/>
                                            </a:solidFill>
                                            <a:latin typeface="Cambria Math" panose="02040503050406030204" pitchFamily="18" charset="0"/>
                                          </a:rPr>
                                          <m:t>0 , </m:t>
                                        </m:r>
                                        <m:d>
                                          <m:dPr>
                                            <m:begChr m:val="|"/>
                                            <m:endChr m:val="|"/>
                                            <m:ctrlPr>
                                              <a:rPr lang="en-US" altLang="zh-TW" sz="1600" b="0" i="1" smtClean="0">
                                                <a:solidFill>
                                                  <a:schemeClr val="tx1"/>
                                                </a:solidFill>
                                                <a:latin typeface="Cambria Math" panose="02040503050406030204" pitchFamily="18" charset="0"/>
                                              </a:rPr>
                                            </m:ctrlPr>
                                          </m:dPr>
                                          <m:e>
                                            <m:r>
                                              <a:rPr lang="en-US" altLang="zh-TW" sz="1600" b="0" i="1" smtClean="0">
                                                <a:solidFill>
                                                  <a:schemeClr val="tx1"/>
                                                </a:solidFill>
                                                <a:latin typeface="Cambria Math" panose="02040503050406030204" pitchFamily="18" charset="0"/>
                                              </a:rPr>
                                              <m:t>𝑡</m:t>
                                            </m:r>
                                          </m:e>
                                        </m:d>
                                        <m:r>
                                          <a:rPr lang="en-US" altLang="zh-TW" sz="1600" b="0" i="1" smtClean="0">
                                            <a:solidFill>
                                              <a:schemeClr val="tx1"/>
                                            </a:solidFill>
                                            <a:latin typeface="Cambria Math" panose="02040503050406030204" pitchFamily="18" charset="0"/>
                                          </a:rPr>
                                          <m:t>&gt;</m:t>
                                        </m:r>
                                        <m:r>
                                          <a:rPr lang="en-US" altLang="zh-TW" sz="1600" b="0" i="1" smtClean="0">
                                            <a:solidFill>
                                              <a:schemeClr val="tx1"/>
                                            </a:solidFill>
                                            <a:latin typeface="Cambria Math" panose="02040503050406030204" pitchFamily="18" charset="0"/>
                                            <a:ea typeface="Cambria Math" panose="02040503050406030204" pitchFamily="18" charset="0"/>
                                          </a:rPr>
                                          <m:t>𝑇</m:t>
                                        </m:r>
                                      </m:e>
                                    </m:eqArr>
                                  </m:e>
                                </m:d>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𝑇</m:t>
                                </m:r>
                                <m:sSup>
                                  <m:sSupPr>
                                    <m:ctrlPr>
                                      <a:rPr lang="en-US" altLang="zh-TW" sz="1600" b="0" i="1" smtClean="0">
                                        <a:solidFill>
                                          <a:schemeClr val="tx1"/>
                                        </a:solidFill>
                                        <a:latin typeface="Cambria Math" panose="02040503050406030204" pitchFamily="18" charset="0"/>
                                      </a:rPr>
                                    </m:ctrlPr>
                                  </m:sSupPr>
                                  <m:e>
                                    <m:r>
                                      <a:rPr lang="en-US" altLang="zh-TW" sz="1600" b="0" i="1" smtClean="0">
                                        <a:solidFill>
                                          <a:schemeClr val="tx1"/>
                                        </a:solidFill>
                                        <a:latin typeface="Cambria Math" panose="02040503050406030204" pitchFamily="18" charset="0"/>
                                      </a:rPr>
                                      <m:t>𝑠𝑖𝑛𝑐</m:t>
                                    </m:r>
                                  </m:e>
                                  <m:sup>
                                    <m:r>
                                      <a:rPr lang="en-US" altLang="zh-TW" sz="1600" b="0" i="1" smtClean="0">
                                        <a:solidFill>
                                          <a:schemeClr val="tx1"/>
                                        </a:solidFill>
                                        <a:latin typeface="Cambria Math" panose="02040503050406030204" pitchFamily="18" charset="0"/>
                                      </a:rPr>
                                      <m:t>2</m:t>
                                    </m:r>
                                  </m:sup>
                                </m:sSup>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𝑓𝑇</m:t>
                                </m:r>
                                <m:r>
                                  <a:rPr lang="en-US" altLang="zh-TW" sz="1600" b="0" i="1" smtClean="0">
                                    <a:solidFill>
                                      <a:schemeClr val="tx1"/>
                                    </a:solidFill>
                                    <a:latin typeface="Cambria Math" panose="02040503050406030204" pitchFamily="18" charset="0"/>
                                  </a:rPr>
                                  <m:t>)</m:t>
                                </m:r>
                              </m:oMath>
                            </m:oMathPara>
                          </a14:m>
                          <a:endParaRPr lang="en-US" altLang="zh-TW"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3837114"/>
                      </a:ext>
                    </a:extLst>
                  </a:tr>
                  <a:tr h="370840">
                    <a:tc>
                      <a:txBody>
                        <a:bodyPr/>
                        <a:lstStyle/>
                        <a:p>
                          <a:pPr algn="ctr"/>
                          <a14:m>
                            <m:oMathPara xmlns:m="http://schemas.openxmlformats.org/officeDocument/2006/math">
                              <m:oMathParaPr>
                                <m:jc m:val="centerGroup"/>
                              </m:oMathParaPr>
                              <m:oMath xmlns:m="http://schemas.openxmlformats.org/officeDocument/2006/math">
                                <m:r>
                                  <m:rPr>
                                    <m:sty m:val="p"/>
                                  </m:rPr>
                                  <a:rPr lang="en-US" altLang="zh-TW" sz="1600" b="0" i="0" smtClean="0">
                                    <a:solidFill>
                                      <a:schemeClr val="tx1"/>
                                    </a:solidFill>
                                    <a:latin typeface="Cambria Math" panose="02040503050406030204" pitchFamily="18" charset="0"/>
                                  </a:rPr>
                                  <m:t>cos</m:t>
                                </m:r>
                                <m:r>
                                  <a:rPr lang="en-US" altLang="zh-TW" sz="1600" b="0" i="1" smtClean="0">
                                    <a:solidFill>
                                      <a:schemeClr val="tx1"/>
                                    </a:solidFill>
                                    <a:latin typeface="Cambria Math" panose="02040503050406030204" pitchFamily="18" charset="0"/>
                                  </a:rPr>
                                  <m:t>⁡(2</m:t>
                                </m:r>
                                <m:r>
                                  <a:rPr lang="en-US" altLang="zh-TW" sz="1600" b="0" i="1" smtClean="0">
                                    <a:solidFill>
                                      <a:schemeClr val="tx1"/>
                                    </a:solidFill>
                                    <a:latin typeface="Cambria Math" panose="02040503050406030204" pitchFamily="18" charset="0"/>
                                  </a:rPr>
                                  <m:t>𝜋</m:t>
                                </m:r>
                                <m:sSub>
                                  <m:sSubPr>
                                    <m:ctrlPr>
                                      <a:rPr lang="en-US" altLang="zh-TW" sz="1600" b="0" i="1" smtClean="0">
                                        <a:solidFill>
                                          <a:schemeClr val="tx1"/>
                                        </a:solidFill>
                                        <a:latin typeface="Cambria Math" panose="02040503050406030204" pitchFamily="18" charset="0"/>
                                      </a:rPr>
                                    </m:ctrlPr>
                                  </m:sSubPr>
                                  <m:e>
                                    <m:r>
                                      <a:rPr lang="en-US" altLang="zh-TW" sz="1600" b="0" i="1" smtClean="0">
                                        <a:solidFill>
                                          <a:schemeClr val="tx1"/>
                                        </a:solidFill>
                                        <a:latin typeface="Cambria Math" panose="02040503050406030204" pitchFamily="18" charset="0"/>
                                      </a:rPr>
                                      <m:t>𝑓</m:t>
                                    </m:r>
                                  </m:e>
                                  <m:sub>
                                    <m:r>
                                      <a:rPr lang="en-US" altLang="zh-TW" sz="1600" b="0" i="1" smtClean="0">
                                        <a:solidFill>
                                          <a:schemeClr val="tx1"/>
                                        </a:solidFill>
                                        <a:latin typeface="Cambria Math" panose="02040503050406030204" pitchFamily="18" charset="0"/>
                                      </a:rPr>
                                      <m:t>0</m:t>
                                    </m:r>
                                  </m:sub>
                                </m:sSub>
                                <m:r>
                                  <a:rPr lang="en-US" altLang="zh-TW" sz="1600" b="0" i="1" smtClean="0">
                                    <a:solidFill>
                                      <a:schemeClr val="tx1"/>
                                    </a:solidFill>
                                    <a:latin typeface="Cambria Math" panose="02040503050406030204" pitchFamily="18" charset="0"/>
                                  </a:rPr>
                                  <m:t>𝑡</m:t>
                                </m:r>
                                <m:r>
                                  <a:rPr lang="en-US" altLang="zh-TW" sz="1600" b="0" i="1" smtClean="0">
                                    <a:solidFill>
                                      <a:schemeClr val="tx1"/>
                                    </a:solidFill>
                                    <a:latin typeface="Cambria Math" panose="02040503050406030204" pitchFamily="18" charset="0"/>
                                  </a:rPr>
                                  <m:t>)</m:t>
                                </m:r>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2</m:t>
                                    </m:r>
                                  </m:den>
                                </m:f>
                                <m:r>
                                  <a:rPr lang="en-US" altLang="zh-TW" sz="1600" b="0" i="1" smtClean="0">
                                    <a:solidFill>
                                      <a:schemeClr val="tx1"/>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𝛿</m:t>
                                </m:r>
                                <m:d>
                                  <m:dPr>
                                    <m:ctrlPr>
                                      <a:rPr lang="en-US" altLang="zh-TW" sz="1600" b="0" i="1" smtClean="0">
                                        <a:solidFill>
                                          <a:schemeClr val="tx1"/>
                                        </a:solidFill>
                                        <a:latin typeface="Cambria Math" panose="02040503050406030204" pitchFamily="18" charset="0"/>
                                      </a:rPr>
                                    </m:ctrlPr>
                                  </m:dPr>
                                  <m:e>
                                    <m:r>
                                      <a:rPr lang="en-US" altLang="zh-TW" sz="1600" b="0" i="1" smtClean="0">
                                        <a:solidFill>
                                          <a:schemeClr val="tx1"/>
                                        </a:solidFill>
                                        <a:latin typeface="Cambria Math" panose="02040503050406030204" pitchFamily="18" charset="0"/>
                                      </a:rPr>
                                      <m:t>𝑓</m:t>
                                    </m:r>
                                    <m:r>
                                      <a:rPr lang="en-US" altLang="zh-TW" sz="1600" b="0" i="1" smtClean="0">
                                        <a:solidFill>
                                          <a:schemeClr val="tx1"/>
                                        </a:solidFill>
                                        <a:latin typeface="Cambria Math" panose="02040503050406030204" pitchFamily="18" charset="0"/>
                                      </a:rPr>
                                      <m:t>−</m:t>
                                    </m:r>
                                    <m:sSub>
                                      <m:sSubPr>
                                        <m:ctrlPr>
                                          <a:rPr lang="en-US" altLang="zh-TW" sz="1600" b="0" i="1" smtClean="0">
                                            <a:solidFill>
                                              <a:schemeClr val="tx1"/>
                                            </a:solidFill>
                                            <a:latin typeface="Cambria Math" panose="02040503050406030204" pitchFamily="18" charset="0"/>
                                          </a:rPr>
                                        </m:ctrlPr>
                                      </m:sSubPr>
                                      <m:e>
                                        <m:r>
                                          <a:rPr lang="en-US" altLang="zh-TW" sz="1600" b="0" i="1" smtClean="0">
                                            <a:solidFill>
                                              <a:schemeClr val="tx1"/>
                                            </a:solidFill>
                                            <a:latin typeface="Cambria Math" panose="02040503050406030204" pitchFamily="18" charset="0"/>
                                          </a:rPr>
                                          <m:t>𝑓</m:t>
                                        </m:r>
                                      </m:e>
                                      <m:sub>
                                        <m:r>
                                          <a:rPr lang="en-US" altLang="zh-TW" sz="1600" b="0" i="1" smtClean="0">
                                            <a:solidFill>
                                              <a:schemeClr val="tx1"/>
                                            </a:solidFill>
                                            <a:latin typeface="Cambria Math" panose="02040503050406030204" pitchFamily="18" charset="0"/>
                                          </a:rPr>
                                          <m:t>0</m:t>
                                        </m:r>
                                      </m:sub>
                                    </m:sSub>
                                  </m:e>
                                </m:d>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𝛿</m:t>
                                </m:r>
                                <m:d>
                                  <m:dPr>
                                    <m:ctrlPr>
                                      <a:rPr lang="en-US" altLang="zh-TW" sz="1600" b="0" i="1" smtClean="0">
                                        <a:solidFill>
                                          <a:schemeClr val="tx1"/>
                                        </a:solidFill>
                                        <a:latin typeface="Cambria Math" panose="02040503050406030204" pitchFamily="18" charset="0"/>
                                      </a:rPr>
                                    </m:ctrlPr>
                                  </m:dPr>
                                  <m:e>
                                    <m:r>
                                      <a:rPr lang="en-US" altLang="zh-TW" sz="1600" b="0" i="1" smtClean="0">
                                        <a:solidFill>
                                          <a:schemeClr val="tx1"/>
                                        </a:solidFill>
                                        <a:latin typeface="Cambria Math" panose="02040503050406030204" pitchFamily="18" charset="0"/>
                                      </a:rPr>
                                      <m:t>𝑓</m:t>
                                    </m:r>
                                    <m:r>
                                      <a:rPr lang="en-US" altLang="zh-TW" sz="1600" b="0" i="1" smtClean="0">
                                        <a:solidFill>
                                          <a:schemeClr val="tx1"/>
                                        </a:solidFill>
                                        <a:latin typeface="Cambria Math" panose="02040503050406030204" pitchFamily="18" charset="0"/>
                                      </a:rPr>
                                      <m:t>+</m:t>
                                    </m:r>
                                    <m:sSub>
                                      <m:sSubPr>
                                        <m:ctrlPr>
                                          <a:rPr lang="en-US" altLang="zh-TW" sz="1600" b="0" i="1" smtClean="0">
                                            <a:solidFill>
                                              <a:schemeClr val="tx1"/>
                                            </a:solidFill>
                                            <a:latin typeface="Cambria Math" panose="02040503050406030204" pitchFamily="18" charset="0"/>
                                          </a:rPr>
                                        </m:ctrlPr>
                                      </m:sSubPr>
                                      <m:e>
                                        <m:r>
                                          <a:rPr lang="en-US" altLang="zh-TW" sz="1600" b="0" i="1" smtClean="0">
                                            <a:solidFill>
                                              <a:schemeClr val="tx1"/>
                                            </a:solidFill>
                                            <a:latin typeface="Cambria Math" panose="02040503050406030204" pitchFamily="18" charset="0"/>
                                          </a:rPr>
                                          <m:t>𝑓</m:t>
                                        </m:r>
                                      </m:e>
                                      <m:sub>
                                        <m:r>
                                          <a:rPr lang="en-US" altLang="zh-TW" sz="1600" b="0" i="1" smtClean="0">
                                            <a:solidFill>
                                              <a:schemeClr val="tx1"/>
                                            </a:solidFill>
                                            <a:latin typeface="Cambria Math" panose="02040503050406030204" pitchFamily="18" charset="0"/>
                                          </a:rPr>
                                          <m:t>0</m:t>
                                        </m:r>
                                      </m:sub>
                                    </m:sSub>
                                  </m:e>
                                </m:d>
                                <m:r>
                                  <a:rPr lang="en-US" altLang="zh-TW" sz="1600" b="0" i="1" smtClean="0">
                                    <a:solidFill>
                                      <a:schemeClr val="tx1"/>
                                    </a:solidFill>
                                    <a:latin typeface="Cambria Math" panose="02040503050406030204" pitchFamily="18" charset="0"/>
                                  </a:rPr>
                                  <m:t> )</m:t>
                                </m:r>
                              </m:oMath>
                            </m:oMathPara>
                          </a14:m>
                          <a:endParaRPr lang="en-US" altLang="zh-TW"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2925900"/>
                      </a:ext>
                    </a:extLst>
                  </a:tr>
                  <a:tr h="370840">
                    <a:tc>
                      <a:txBody>
                        <a:bodyPr/>
                        <a:lstStyle/>
                        <a:p>
                          <a:pPr algn="ctr"/>
                          <a14:m>
                            <m:oMathPara xmlns:m="http://schemas.openxmlformats.org/officeDocument/2006/math">
                              <m:oMathParaPr>
                                <m:jc m:val="centerGroup"/>
                              </m:oMathParaPr>
                              <m:oMath xmlns:m="http://schemas.openxmlformats.org/officeDocument/2006/math">
                                <m:r>
                                  <m:rPr>
                                    <m:sty m:val="p"/>
                                  </m:rPr>
                                  <a:rPr lang="en-US" altLang="zh-TW" sz="1600" b="0" i="0" smtClean="0">
                                    <a:solidFill>
                                      <a:schemeClr val="tx1"/>
                                    </a:solidFill>
                                    <a:latin typeface="Cambria Math" panose="02040503050406030204" pitchFamily="18" charset="0"/>
                                  </a:rPr>
                                  <m:t>sgn</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𝑡</m:t>
                                </m:r>
                                <m:r>
                                  <a:rPr lang="en-US" altLang="zh-TW" sz="1600" b="0" i="1" smtClean="0">
                                    <a:solidFill>
                                      <a:schemeClr val="tx1"/>
                                    </a:solidFill>
                                    <a:latin typeface="Cambria Math" panose="02040503050406030204" pitchFamily="18" charset="0"/>
                                  </a:rPr>
                                  <m:t>)=</m:t>
                                </m:r>
                                <m:d>
                                  <m:dPr>
                                    <m:begChr m:val="{"/>
                                    <m:endChr m:val=""/>
                                    <m:ctrlPr>
                                      <a:rPr lang="en-US" altLang="zh-TW" sz="1600" b="0" i="1" smtClean="0">
                                        <a:solidFill>
                                          <a:schemeClr val="tx1"/>
                                        </a:solidFill>
                                        <a:latin typeface="Cambria Math" panose="02040503050406030204" pitchFamily="18" charset="0"/>
                                      </a:rPr>
                                    </m:ctrlPr>
                                  </m:dPr>
                                  <m:e>
                                    <m:eqArr>
                                      <m:eqArrPr>
                                        <m:ctrlPr>
                                          <a:rPr lang="en-US" altLang="zh-TW" sz="1600" b="0" i="1" smtClean="0">
                                            <a:solidFill>
                                              <a:schemeClr val="tx1"/>
                                            </a:solidFill>
                                            <a:latin typeface="Cambria Math" panose="02040503050406030204" pitchFamily="18" charset="0"/>
                                          </a:rPr>
                                        </m:ctrlPr>
                                      </m:eqArrPr>
                                      <m:e>
                                        <m:r>
                                          <a:rPr lang="en-US" altLang="zh-TW" sz="1600" b="0" i="1" smtClean="0">
                                            <a:solidFill>
                                              <a:schemeClr val="tx1"/>
                                            </a:solidFill>
                                            <a:latin typeface="Cambria Math" panose="02040503050406030204" pitchFamily="18" charset="0"/>
                                          </a:rPr>
                                          <m:t>1 , </m:t>
                                        </m:r>
                                        <m:r>
                                          <a:rPr lang="en-US" altLang="zh-TW" sz="1600" b="0" i="1" smtClean="0">
                                            <a:solidFill>
                                              <a:schemeClr val="tx1"/>
                                            </a:solidFill>
                                            <a:latin typeface="Cambria Math" panose="02040503050406030204" pitchFamily="18" charset="0"/>
                                          </a:rPr>
                                          <m:t>𝑡</m:t>
                                        </m:r>
                                        <m:r>
                                          <a:rPr lang="en-US" altLang="zh-TW" sz="1600" b="0" i="1" smtClean="0">
                                            <a:solidFill>
                                              <a:schemeClr val="tx1"/>
                                            </a:solidFill>
                                            <a:latin typeface="Cambria Math" panose="02040503050406030204" pitchFamily="18" charset="0"/>
                                          </a:rPr>
                                          <m:t>&gt;0</m:t>
                                        </m:r>
                                      </m:e>
                                      <m:e>
                                        <m:r>
                                          <a:rPr lang="en-US" altLang="zh-TW" sz="1600" b="0" i="1" smtClean="0">
                                            <a:solidFill>
                                              <a:schemeClr val="tx1"/>
                                            </a:solidFill>
                                            <a:latin typeface="Cambria Math" panose="02040503050406030204" pitchFamily="18" charset="0"/>
                                          </a:rPr>
                                          <m:t>0 , </m:t>
                                        </m:r>
                                        <m:r>
                                          <a:rPr lang="en-US" altLang="zh-TW" sz="1600" b="0" i="1" smtClean="0">
                                            <a:solidFill>
                                              <a:schemeClr val="tx1"/>
                                            </a:solidFill>
                                            <a:latin typeface="Cambria Math" panose="02040503050406030204" pitchFamily="18" charset="0"/>
                                          </a:rPr>
                                          <m:t>𝑡</m:t>
                                        </m:r>
                                        <m:r>
                                          <a:rPr lang="en-US" altLang="zh-TW" sz="1600" b="0" i="1" smtClean="0">
                                            <a:solidFill>
                                              <a:schemeClr val="tx1"/>
                                            </a:solidFill>
                                            <a:latin typeface="Cambria Math" panose="02040503050406030204" pitchFamily="18" charset="0"/>
                                          </a:rPr>
                                          <m:t>=0</m:t>
                                        </m:r>
                                      </m:e>
                                      <m:e>
                                        <m:r>
                                          <a:rPr lang="en-US" altLang="zh-TW" sz="1600" b="0" i="1" smtClean="0">
                                            <a:solidFill>
                                              <a:schemeClr val="tx1"/>
                                            </a:solidFill>
                                            <a:latin typeface="Cambria Math" panose="02040503050406030204" pitchFamily="18" charset="0"/>
                                          </a:rPr>
                                          <m:t>−1 , </m:t>
                                        </m:r>
                                        <m:r>
                                          <a:rPr lang="en-US" altLang="zh-TW" sz="1600" b="0" i="1" smtClean="0">
                                            <a:solidFill>
                                              <a:schemeClr val="tx1"/>
                                            </a:solidFill>
                                            <a:latin typeface="Cambria Math" panose="02040503050406030204" pitchFamily="18" charset="0"/>
                                          </a:rPr>
                                          <m:t>𝑡</m:t>
                                        </m:r>
                                        <m:r>
                                          <a:rPr lang="en-US" altLang="zh-TW" sz="1600" b="0" i="1" smtClean="0">
                                            <a:solidFill>
                                              <a:schemeClr val="tx1"/>
                                            </a:solidFill>
                                            <a:latin typeface="Cambria Math" panose="02040503050406030204" pitchFamily="18" charset="0"/>
                                          </a:rPr>
                                          <m:t>&lt;0</m:t>
                                        </m:r>
                                      </m:e>
                                    </m:eqArr>
                                  </m:e>
                                </m:d>
                              </m:oMath>
                            </m:oMathPara>
                          </a14:m>
                          <a:endParaRPr lang="zh-TW"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𝑗</m:t>
                                    </m:r>
                                    <m:r>
                                      <a:rPr lang="en-US" altLang="zh-TW" sz="1600" b="0" i="1" smtClean="0">
                                        <a:solidFill>
                                          <a:schemeClr val="tx1"/>
                                        </a:solidFill>
                                        <a:latin typeface="Cambria Math" panose="02040503050406030204" pitchFamily="18" charset="0"/>
                                      </a:rPr>
                                      <m:t>𝜋</m:t>
                                    </m:r>
                                    <m:r>
                                      <a:rPr lang="en-US" altLang="zh-TW" sz="1600" b="0" i="1" smtClean="0">
                                        <a:solidFill>
                                          <a:schemeClr val="tx1"/>
                                        </a:solidFill>
                                        <a:latin typeface="Cambria Math" panose="02040503050406030204" pitchFamily="18" charset="0"/>
                                      </a:rPr>
                                      <m:t>𝑓</m:t>
                                    </m:r>
                                  </m:den>
                                </m:f>
                              </m:oMath>
                            </m:oMathPara>
                          </a14:m>
                          <a:endParaRPr lang="en-US" altLang="zh-TW"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5615057"/>
                      </a:ext>
                    </a:extLst>
                  </a:tr>
                </a:tbl>
              </a:graphicData>
            </a:graphic>
          </p:graphicFrame>
        </mc:Choice>
        <mc:Fallback xmlns="">
          <p:graphicFrame>
            <p:nvGraphicFramePr>
              <p:cNvPr id="8" name="表格 5">
                <a:extLst>
                  <a:ext uri="{FF2B5EF4-FFF2-40B4-BE49-F238E27FC236}">
                    <a16:creationId xmlns:a16="http://schemas.microsoft.com/office/drawing/2014/main" id="{5E933CA8-D2BD-4AD0-ABA3-7A072B527DFC}"/>
                  </a:ext>
                </a:extLst>
              </p:cNvPr>
              <p:cNvGraphicFramePr>
                <a:graphicFrameLocks/>
              </p:cNvGraphicFramePr>
              <p:nvPr>
                <p:extLst>
                  <p:ext uri="{D42A27DB-BD31-4B8C-83A1-F6EECF244321}">
                    <p14:modId xmlns:p14="http://schemas.microsoft.com/office/powerpoint/2010/main" val="168423291"/>
                  </p:ext>
                </p:extLst>
              </p:nvPr>
            </p:nvGraphicFramePr>
            <p:xfrm>
              <a:off x="838200" y="1020932"/>
              <a:ext cx="10515600" cy="54474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836688567"/>
                        </a:ext>
                      </a:extLst>
                    </a:gridCol>
                    <a:gridCol w="5257800">
                      <a:extLst>
                        <a:ext uri="{9D8B030D-6E8A-4147-A177-3AD203B41FA5}">
                          <a16:colId xmlns:a16="http://schemas.microsoft.com/office/drawing/2014/main" val="3039396422"/>
                        </a:ext>
                      </a:extLst>
                    </a:gridCol>
                  </a:tblGrid>
                  <a:tr h="635381">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6" t="-962" r="-100232" b="-76250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16" t="-962" r="-232" b="-762500"/>
                          </a:stretch>
                        </a:blipFill>
                      </a:tcPr>
                    </a:tc>
                    <a:extLst>
                      <a:ext uri="{0D108BD9-81ED-4DB2-BD59-A6C34878D82A}">
                        <a16:rowId xmlns:a16="http://schemas.microsoft.com/office/drawing/2014/main" val="795599945"/>
                      </a:ext>
                    </a:extLst>
                  </a:tr>
                  <a:tr h="37084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6" t="-172131" r="-100232" b="-120000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16" t="-172131" r="-232" b="-1200000"/>
                          </a:stretch>
                        </a:blipFill>
                      </a:tcPr>
                    </a:tc>
                    <a:extLst>
                      <a:ext uri="{0D108BD9-81ED-4DB2-BD59-A6C34878D82A}">
                        <a16:rowId xmlns:a16="http://schemas.microsoft.com/office/drawing/2014/main" val="3902998318"/>
                      </a:ext>
                    </a:extLst>
                  </a:tr>
                  <a:tr h="37084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6" t="-272131" r="-100232" b="-110000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16" t="-272131" r="-232" b="-1100000"/>
                          </a:stretch>
                        </a:blipFill>
                      </a:tcPr>
                    </a:tc>
                    <a:extLst>
                      <a:ext uri="{0D108BD9-81ED-4DB2-BD59-A6C34878D82A}">
                        <a16:rowId xmlns:a16="http://schemas.microsoft.com/office/drawing/2014/main" val="1655132049"/>
                      </a:ext>
                    </a:extLst>
                  </a:tr>
                  <a:tr h="592392">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6" t="-231633" r="-100232" b="-584694"/>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16" t="-231633" r="-232" b="-584694"/>
                          </a:stretch>
                        </a:blipFill>
                      </a:tcPr>
                    </a:tc>
                    <a:extLst>
                      <a:ext uri="{0D108BD9-81ED-4DB2-BD59-A6C34878D82A}">
                        <a16:rowId xmlns:a16="http://schemas.microsoft.com/office/drawing/2014/main" val="332959485"/>
                      </a:ext>
                    </a:extLst>
                  </a:tr>
                  <a:tr h="635381">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6" t="-312500" r="-100232" b="-450962"/>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16" t="-312500" r="-232" b="-450962"/>
                          </a:stretch>
                        </a:blipFill>
                      </a:tcPr>
                    </a:tc>
                    <a:extLst>
                      <a:ext uri="{0D108BD9-81ED-4DB2-BD59-A6C34878D82A}">
                        <a16:rowId xmlns:a16="http://schemas.microsoft.com/office/drawing/2014/main" val="3183419685"/>
                      </a:ext>
                    </a:extLst>
                  </a:tr>
                  <a:tr h="554736">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6" t="-471429" r="-100232" b="-41538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16" t="-471429" r="-232" b="-415385"/>
                          </a:stretch>
                        </a:blipFill>
                      </a:tcPr>
                    </a:tc>
                    <a:extLst>
                      <a:ext uri="{0D108BD9-81ED-4DB2-BD59-A6C34878D82A}">
                        <a16:rowId xmlns:a16="http://schemas.microsoft.com/office/drawing/2014/main" val="4202981312"/>
                      </a:ext>
                    </a:extLst>
                  </a:tr>
                  <a:tr h="86995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6" t="-363636" r="-100232" b="-164336"/>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16" t="-363636" r="-232" b="-164336"/>
                          </a:stretch>
                        </a:blipFill>
                      </a:tcPr>
                    </a:tc>
                    <a:extLst>
                      <a:ext uri="{0D108BD9-81ED-4DB2-BD59-A6C34878D82A}">
                        <a16:rowId xmlns:a16="http://schemas.microsoft.com/office/drawing/2014/main" val="3373837114"/>
                      </a:ext>
                    </a:extLst>
                  </a:tr>
                  <a:tr h="54800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6" t="-736667" r="-100232" b="-161111"/>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16" t="-736667" r="-232" b="-161111"/>
                          </a:stretch>
                        </a:blipFill>
                      </a:tcPr>
                    </a:tc>
                    <a:extLst>
                      <a:ext uri="{0D108BD9-81ED-4DB2-BD59-A6C34878D82A}">
                        <a16:rowId xmlns:a16="http://schemas.microsoft.com/office/drawing/2014/main" val="902925900"/>
                      </a:ext>
                    </a:extLst>
                  </a:tr>
                  <a:tr h="86995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6" t="-526573" r="-100232" b="-1399"/>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16" t="-526573" r="-232" b="-1399"/>
                          </a:stretch>
                        </a:blipFill>
                      </a:tcPr>
                    </a:tc>
                    <a:extLst>
                      <a:ext uri="{0D108BD9-81ED-4DB2-BD59-A6C34878D82A}">
                        <a16:rowId xmlns:a16="http://schemas.microsoft.com/office/drawing/2014/main" val="1075615057"/>
                      </a:ext>
                    </a:extLst>
                  </a:tr>
                </a:tbl>
              </a:graphicData>
            </a:graphic>
          </p:graphicFrame>
        </mc:Fallback>
      </mc:AlternateContent>
    </p:spTree>
    <p:extLst>
      <p:ext uri="{BB962C8B-B14F-4D97-AF65-F5344CB8AC3E}">
        <p14:creationId xmlns:p14="http://schemas.microsoft.com/office/powerpoint/2010/main" val="16187775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分時多工</a:t>
            </a:r>
            <a:r>
              <a:rPr lang="en-US" altLang="zh-TW" dirty="0"/>
              <a:t>(Time Division Multiple Access, TDMA)</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分時多工，也就是每個使用者占用特定的</a:t>
            </a:r>
            <a:r>
              <a:rPr lang="zh-TW" altLang="en-US" b="1" dirty="0"/>
              <a:t>時槽</a:t>
            </a:r>
            <a:r>
              <a:rPr lang="en-US" altLang="zh-TW" b="1" dirty="0"/>
              <a:t>(Time slot)</a:t>
            </a:r>
            <a:r>
              <a:rPr lang="zh-TW" altLang="en-US" dirty="0"/>
              <a:t>，在這個時槽之內只有特定使用者才能傳輸。優點是</a:t>
            </a:r>
            <a:r>
              <a:rPr lang="zh-TW" altLang="en-US" b="1" dirty="0"/>
              <a:t>換手</a:t>
            </a:r>
            <a:r>
              <a:rPr lang="en-US" altLang="zh-TW" b="1" dirty="0"/>
              <a:t>(handover)</a:t>
            </a:r>
            <a:r>
              <a:rPr lang="zh-TW" altLang="en-US" dirty="0"/>
              <a:t>容易、時槽可彈性分配、功率控制不用太嚴格；缺點是同步的問題、用戶過多造成效率降低的問題。</a:t>
            </a:r>
            <a:endParaRPr lang="en-US" altLang="zh-TW" dirty="0"/>
          </a:p>
          <a:p>
            <a:r>
              <a:rPr lang="zh-TW" altLang="en-US" dirty="0"/>
              <a:t>在 </a:t>
            </a:r>
            <a:r>
              <a:rPr lang="en-US" altLang="zh-TW" dirty="0"/>
              <a:t>2G </a:t>
            </a:r>
            <a:r>
              <a:rPr lang="zh-TW" altLang="en-US" dirty="0"/>
              <a:t>時期的 </a:t>
            </a:r>
            <a:r>
              <a:rPr lang="en-US" altLang="zh-TW" dirty="0"/>
              <a:t>GSM</a:t>
            </a:r>
            <a:r>
              <a:rPr lang="zh-TW" altLang="en-US" dirty="0"/>
              <a:t> 以及 </a:t>
            </a:r>
            <a:r>
              <a:rPr lang="en-US" altLang="zh-TW" dirty="0"/>
              <a:t>D-AMPS (IS-54)</a:t>
            </a:r>
            <a:r>
              <a:rPr lang="zh-TW" altLang="en-US" dirty="0"/>
              <a:t>、</a:t>
            </a:r>
            <a:r>
              <a:rPr lang="en-US" altLang="zh-TW" dirty="0"/>
              <a:t>PDC (JDC) </a:t>
            </a:r>
            <a:r>
              <a:rPr lang="zh-TW" altLang="en-US" dirty="0"/>
              <a:t>都是用 </a:t>
            </a:r>
            <a:r>
              <a:rPr lang="en-US" altLang="zh-TW" dirty="0"/>
              <a:t>TDMA</a:t>
            </a:r>
            <a:r>
              <a:rPr lang="zh-TW" altLang="en-US" dirty="0"/>
              <a:t>。</a:t>
            </a:r>
            <a:endParaRPr lang="en-US" altLang="zh-TW" dirty="0"/>
          </a:p>
          <a:p>
            <a:endParaRPr lang="en-US" altLang="zh-TW" dirty="0"/>
          </a:p>
        </p:txBody>
      </p:sp>
      <p:pic>
        <p:nvPicPr>
          <p:cNvPr id="5" name="圖片 4">
            <a:extLst>
              <a:ext uri="{FF2B5EF4-FFF2-40B4-BE49-F238E27FC236}">
                <a16:creationId xmlns:a16="http://schemas.microsoft.com/office/drawing/2014/main" id="{BECCF248-489D-4AFC-9AA2-AA6AC49EC880}"/>
              </a:ext>
            </a:extLst>
          </p:cNvPr>
          <p:cNvPicPr>
            <a:picLocks noChangeAspect="1"/>
          </p:cNvPicPr>
          <p:nvPr/>
        </p:nvPicPr>
        <p:blipFill>
          <a:blip r:embed="rId2"/>
          <a:stretch>
            <a:fillRect/>
          </a:stretch>
        </p:blipFill>
        <p:spPr>
          <a:xfrm>
            <a:off x="503071" y="4275657"/>
            <a:ext cx="5181595" cy="1472818"/>
          </a:xfrm>
          <a:prstGeom prst="rect">
            <a:avLst/>
          </a:prstGeom>
        </p:spPr>
      </p:pic>
      <p:pic>
        <p:nvPicPr>
          <p:cNvPr id="7" name="圖片 6">
            <a:extLst>
              <a:ext uri="{FF2B5EF4-FFF2-40B4-BE49-F238E27FC236}">
                <a16:creationId xmlns:a16="http://schemas.microsoft.com/office/drawing/2014/main" id="{86E0A6DD-32FD-4003-9C77-0181F6E0D53E}"/>
              </a:ext>
            </a:extLst>
          </p:cNvPr>
          <p:cNvPicPr>
            <a:picLocks noChangeAspect="1"/>
          </p:cNvPicPr>
          <p:nvPr/>
        </p:nvPicPr>
        <p:blipFill>
          <a:blip r:embed="rId3"/>
          <a:stretch>
            <a:fillRect/>
          </a:stretch>
        </p:blipFill>
        <p:spPr>
          <a:xfrm>
            <a:off x="5939161" y="3531258"/>
            <a:ext cx="5734595" cy="2961616"/>
          </a:xfrm>
          <a:prstGeom prst="rect">
            <a:avLst/>
          </a:prstGeom>
        </p:spPr>
      </p:pic>
    </p:spTree>
    <p:extLst>
      <p:ext uri="{BB962C8B-B14F-4D97-AF65-F5344CB8AC3E}">
        <p14:creationId xmlns:p14="http://schemas.microsoft.com/office/powerpoint/2010/main" val="10427798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分碼多工</a:t>
            </a:r>
            <a:r>
              <a:rPr lang="en-US" altLang="zh-TW" dirty="0"/>
              <a:t>(Code Division Multiple Access, CDMA)</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709646" cy="5005111"/>
          </a:xfrm>
        </p:spPr>
        <p:txBody>
          <a:bodyPr/>
          <a:lstStyle/>
          <a:p>
            <a:r>
              <a:rPr lang="zh-TW" altLang="en-US" dirty="0"/>
              <a:t>分碼多工，也就是每個使用者在傳輸前會與一個特定的碼做處理，每個使用者之間的碼都是正交的，如此即可達成頻率與時間的使用效率。</a:t>
            </a:r>
            <a:endParaRPr lang="en-US" altLang="zh-TW" dirty="0"/>
          </a:p>
          <a:p>
            <a:r>
              <a:rPr lang="en-US" altLang="zh-TW" dirty="0"/>
              <a:t>CDMA</a:t>
            </a:r>
            <a:r>
              <a:rPr lang="zh-TW" altLang="en-US" dirty="0"/>
              <a:t> 運用到了</a:t>
            </a:r>
            <a:r>
              <a:rPr lang="zh-TW" altLang="en-US" b="1" dirty="0"/>
              <a:t>展頻</a:t>
            </a:r>
            <a:r>
              <a:rPr lang="en-US" altLang="zh-TW" b="1" dirty="0"/>
              <a:t>(Spread spectrum)</a:t>
            </a:r>
            <a:r>
              <a:rPr lang="zh-TW" altLang="en-US" dirty="0"/>
              <a:t>的概念，如右下圖是</a:t>
            </a:r>
            <a:r>
              <a:rPr lang="zh-TW" altLang="en-US" b="1" dirty="0"/>
              <a:t>直接序列展頻</a:t>
            </a:r>
            <a:r>
              <a:rPr lang="en-US" altLang="zh-TW" b="1" dirty="0"/>
              <a:t>(DSSS)</a:t>
            </a:r>
            <a:r>
              <a:rPr lang="zh-TW" altLang="en-US" dirty="0"/>
              <a:t>的處理方法，若 </a:t>
            </a:r>
            <a:r>
              <a:rPr lang="en-US" altLang="zh-TW" dirty="0"/>
              <a:t>RX</a:t>
            </a:r>
            <a:r>
              <a:rPr lang="zh-TW" altLang="en-US" dirty="0"/>
              <a:t> 的碼與 </a:t>
            </a:r>
            <a:r>
              <a:rPr lang="en-US" altLang="zh-TW" dirty="0"/>
              <a:t>TX</a:t>
            </a:r>
            <a:r>
              <a:rPr lang="zh-TW" altLang="en-US" dirty="0"/>
              <a:t> 的碼不同，解出來的就會是雜訊。</a:t>
            </a:r>
            <a:endParaRPr lang="en-US" altLang="zh-TW" dirty="0"/>
          </a:p>
          <a:p>
            <a:r>
              <a:rPr lang="zh-TW" altLang="en-US" dirty="0"/>
              <a:t>除了 </a:t>
            </a:r>
            <a:r>
              <a:rPr lang="en-US" altLang="zh-TW" dirty="0"/>
              <a:t>DSSS</a:t>
            </a:r>
            <a:r>
              <a:rPr lang="zh-TW" altLang="en-US" dirty="0"/>
              <a:t>，</a:t>
            </a:r>
            <a:r>
              <a:rPr lang="zh-TW" altLang="en-US" b="1" dirty="0"/>
              <a:t>跳頻展頻</a:t>
            </a:r>
            <a:r>
              <a:rPr lang="en-US" altLang="zh-TW" b="1" dirty="0"/>
              <a:t>(FHSS)</a:t>
            </a:r>
            <a:r>
              <a:rPr lang="zh-TW" altLang="en-US" dirty="0"/>
              <a:t>也是種展頻法，在藍牙與早期 </a:t>
            </a:r>
            <a:r>
              <a:rPr lang="en-US" altLang="zh-TW" dirty="0" err="1"/>
              <a:t>wifi</a:t>
            </a:r>
            <a:r>
              <a:rPr lang="zh-TW" altLang="en-US" dirty="0"/>
              <a:t> 都有在用。</a:t>
            </a:r>
            <a:endParaRPr lang="en-US" altLang="zh-TW" dirty="0"/>
          </a:p>
          <a:p>
            <a:r>
              <a:rPr lang="zh-TW" altLang="en-US" dirty="0"/>
              <a:t>由於每個人的頻寬與時間都重疊，但是用不同的 </a:t>
            </a:r>
            <a:r>
              <a:rPr lang="en-US" altLang="zh-TW" dirty="0"/>
              <a:t>”</a:t>
            </a:r>
            <a:r>
              <a:rPr lang="zh-TW" altLang="en-US" dirty="0"/>
              <a:t>語言</a:t>
            </a:r>
            <a:r>
              <a:rPr lang="en-US" altLang="zh-TW" dirty="0"/>
              <a:t>”</a:t>
            </a:r>
            <a:r>
              <a:rPr lang="zh-TW" altLang="en-US" dirty="0"/>
              <a:t> 談話，這時候就產生了</a:t>
            </a:r>
            <a:r>
              <a:rPr lang="zh-TW" altLang="en-US" b="1" dirty="0"/>
              <a:t>遠近問題</a:t>
            </a:r>
            <a:r>
              <a:rPr lang="en-US" altLang="zh-TW" b="1" dirty="0"/>
              <a:t>(Near-far problem)</a:t>
            </a:r>
            <a:r>
              <a:rPr lang="zh-TW" altLang="en-US" dirty="0"/>
              <a:t>，也就是要接收的訊號源可能很遠，但干擾很近，這樣干擾的訊號就容易</a:t>
            </a:r>
            <a:br>
              <a:rPr lang="en-US" altLang="zh-TW" dirty="0"/>
            </a:br>
            <a:r>
              <a:rPr lang="zh-TW" altLang="en-US" dirty="0"/>
              <a:t>蓋過真正要的訊號，所以在 </a:t>
            </a:r>
            <a:r>
              <a:rPr lang="en-US" altLang="zh-TW" dirty="0"/>
              <a:t>CDMA</a:t>
            </a:r>
            <a:r>
              <a:rPr lang="zh-TW" altLang="en-US" dirty="0"/>
              <a:t> 之中</a:t>
            </a:r>
            <a:br>
              <a:rPr lang="en-US" altLang="zh-TW" dirty="0"/>
            </a:br>
            <a:r>
              <a:rPr lang="zh-TW" altLang="en-US" dirty="0"/>
              <a:t>，功率控制是個重要的議題。</a:t>
            </a:r>
            <a:endParaRPr lang="en-US" altLang="zh-TW" dirty="0"/>
          </a:p>
          <a:p>
            <a:r>
              <a:rPr lang="zh-TW" altLang="en-US" dirty="0"/>
              <a:t>這是 </a:t>
            </a:r>
            <a:r>
              <a:rPr lang="en-US" altLang="zh-TW" dirty="0"/>
              <a:t>3G </a:t>
            </a:r>
            <a:r>
              <a:rPr lang="zh-TW" altLang="en-US" dirty="0"/>
              <a:t>的主要技術</a:t>
            </a:r>
            <a:endParaRPr lang="en-US" altLang="zh-TW" dirty="0"/>
          </a:p>
        </p:txBody>
      </p:sp>
      <p:pic>
        <p:nvPicPr>
          <p:cNvPr id="5" name="圖片 4">
            <a:extLst>
              <a:ext uri="{FF2B5EF4-FFF2-40B4-BE49-F238E27FC236}">
                <a16:creationId xmlns:a16="http://schemas.microsoft.com/office/drawing/2014/main" id="{A8BE15CA-38D9-4CF4-B93E-90793592E461}"/>
              </a:ext>
            </a:extLst>
          </p:cNvPr>
          <p:cNvPicPr>
            <a:picLocks noChangeAspect="1"/>
          </p:cNvPicPr>
          <p:nvPr/>
        </p:nvPicPr>
        <p:blipFill>
          <a:blip r:embed="rId2"/>
          <a:stretch>
            <a:fillRect/>
          </a:stretch>
        </p:blipFill>
        <p:spPr>
          <a:xfrm>
            <a:off x="6716775" y="4360299"/>
            <a:ext cx="5226650" cy="2265740"/>
          </a:xfrm>
          <a:prstGeom prst="rect">
            <a:avLst/>
          </a:prstGeom>
        </p:spPr>
      </p:pic>
    </p:spTree>
    <p:extLst>
      <p:ext uri="{BB962C8B-B14F-4D97-AF65-F5344CB8AC3E}">
        <p14:creationId xmlns:p14="http://schemas.microsoft.com/office/powerpoint/2010/main" val="3481299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分頻雙工</a:t>
            </a:r>
            <a:r>
              <a:rPr lang="en-US" altLang="zh-TW" dirty="0"/>
              <a:t>(FDD)</a:t>
            </a:r>
            <a:r>
              <a:rPr lang="zh-TW" altLang="en-US" dirty="0"/>
              <a:t>與分時雙工</a:t>
            </a:r>
            <a:r>
              <a:rPr lang="en-US" altLang="zh-TW" dirty="0"/>
              <a:t>(TDD)</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前面提到的是多用戶，但是單一個鏈結之間的收發如何避免干擾？我們在講電話的時候會收聽也會發聲，使用行動裝置上網時會下載也會上傳。有兩種方法，一個是</a:t>
            </a:r>
            <a:r>
              <a:rPr lang="zh-TW" altLang="en-US" b="1" dirty="0"/>
              <a:t>分頻雙工</a:t>
            </a:r>
            <a:r>
              <a:rPr lang="en-US" altLang="zh-TW" b="1" dirty="0"/>
              <a:t>(Frequency division duplex)</a:t>
            </a:r>
            <a:r>
              <a:rPr lang="zh-TW" altLang="en-US" dirty="0"/>
              <a:t>，另一個是</a:t>
            </a:r>
            <a:r>
              <a:rPr lang="zh-TW" altLang="en-US" b="1" dirty="0"/>
              <a:t>分時雙工</a:t>
            </a:r>
            <a:r>
              <a:rPr lang="en-US" altLang="zh-TW" b="1" dirty="0"/>
              <a:t>(Time division duplex)</a:t>
            </a:r>
            <a:r>
              <a:rPr lang="zh-TW" altLang="en-US" dirty="0"/>
              <a:t>，前者在</a:t>
            </a:r>
            <a:r>
              <a:rPr lang="zh-TW" altLang="en-US" b="1" dirty="0"/>
              <a:t>下行</a:t>
            </a:r>
            <a:r>
              <a:rPr lang="en-US" altLang="zh-TW" b="1" dirty="0"/>
              <a:t>(Downlink)</a:t>
            </a:r>
            <a:r>
              <a:rPr lang="zh-TW" altLang="en-US" dirty="0"/>
              <a:t>與</a:t>
            </a:r>
            <a:r>
              <a:rPr lang="zh-TW" altLang="en-US" b="1" dirty="0"/>
              <a:t>上行</a:t>
            </a:r>
            <a:r>
              <a:rPr lang="en-US" altLang="zh-TW" b="1" dirty="0"/>
              <a:t>(Uplink)</a:t>
            </a:r>
            <a:r>
              <a:rPr lang="zh-TW" altLang="en-US" dirty="0"/>
              <a:t>之前使用不同頻率，後者則是輪流傳輸。</a:t>
            </a:r>
            <a:endParaRPr lang="en-US" altLang="zh-TW" dirty="0"/>
          </a:p>
          <a:p>
            <a:r>
              <a:rPr lang="zh-TW" altLang="en-US" dirty="0"/>
              <a:t>下行代表基地台傳送到用戶端</a:t>
            </a:r>
            <a:br>
              <a:rPr lang="en-US" altLang="zh-TW" dirty="0"/>
            </a:br>
            <a:r>
              <a:rPr lang="zh-TW" altLang="en-US" dirty="0"/>
              <a:t>上行代表用戶端傳送到基地台</a:t>
            </a:r>
            <a:endParaRPr lang="en-US" altLang="zh-TW" dirty="0"/>
          </a:p>
        </p:txBody>
      </p:sp>
      <p:pic>
        <p:nvPicPr>
          <p:cNvPr id="4" name="Picture 4" descr="LTE FDD vs TDD | Top 8 Differences You Should Know">
            <a:extLst>
              <a:ext uri="{FF2B5EF4-FFF2-40B4-BE49-F238E27FC236}">
                <a16:creationId xmlns:a16="http://schemas.microsoft.com/office/drawing/2014/main" id="{E5AB2F16-72D4-4A94-A7CC-443F1B9D3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9161" y="3429000"/>
            <a:ext cx="5246113" cy="280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3103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將多重路徑效應轉換成線性系統</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727402" cy="5005111"/>
              </a:xfrm>
            </p:spPr>
            <p:txBody>
              <a:bodyPr>
                <a:normAutofit/>
              </a:bodyPr>
              <a:lstStyle/>
              <a:p>
                <a:r>
                  <a:rPr lang="zh-TW" altLang="en-US" dirty="0"/>
                  <a:t>假設傳輸訊號為</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，接收訊號為</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，每個路徑會遭遇不同</a:t>
                </a:r>
                <a:r>
                  <a:rPr lang="zh-TW" altLang="en-US" b="1" dirty="0"/>
                  <a:t>衰減</a:t>
                </a:r>
                <a:r>
                  <a:rPr lang="en-US" altLang="zh-TW" b="1" dirty="0"/>
                  <a:t>(attenuation)</a:t>
                </a:r>
                <a:r>
                  <a:rPr lang="zh-TW" altLang="en-US" dirty="0"/>
                  <a:t>，記做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𝛼</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，以及不同的</a:t>
                </a:r>
                <a:r>
                  <a:rPr lang="zh-TW" altLang="en-US" b="1" dirty="0"/>
                  <a:t>傳播延遲</a:t>
                </a:r>
                <a:r>
                  <a:rPr lang="en-US" altLang="zh-TW" b="1" dirty="0"/>
                  <a:t>(delay)</a:t>
                </a:r>
                <a:r>
                  <a:rPr lang="zh-TW" altLang="en-US" dirty="0"/>
                  <a:t>，記做</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𝜏</m:t>
                        </m:r>
                      </m:e>
                      <m:sub>
                        <m:r>
                          <a:rPr lang="en-US" altLang="zh-TW" b="0" i="1" smtClean="0">
                            <a:latin typeface="Cambria Math" panose="02040503050406030204" pitchFamily="18" charset="0"/>
                          </a:rPr>
                          <m:t>𝑖</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e>
                    </m:d>
                  </m:oMath>
                </a14:m>
                <a:br>
                  <a:rPr lang="en-US" altLang="zh-TW" b="0" dirty="0"/>
                </a:br>
                <a:r>
                  <a:rPr lang="zh-TW" altLang="en-US" dirty="0"/>
                  <a:t>但我們專注在窄頻系統的分析，故先分別寫成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𝛼</m:t>
                        </m:r>
                      </m:e>
                      <m:sub>
                        <m:r>
                          <a:rPr lang="en-US" altLang="zh-TW" i="1">
                            <a:latin typeface="Cambria Math" panose="02040503050406030204" pitchFamily="18" charset="0"/>
                          </a:rPr>
                          <m:t>𝑖</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m:t>
                    </m:r>
                  </m:oMath>
                </a14:m>
                <a:r>
                  <a:rPr lang="en-US" altLang="zh-TW" dirty="0"/>
                  <a:t> </a:t>
                </a:r>
                <a:r>
                  <a:rPr lang="zh-TW" altLang="en-US" dirty="0"/>
                  <a:t>及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𝜏</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，也就是這兩個參數與頻率無關。</a:t>
                </a:r>
                <a:endParaRPr lang="en-US" altLang="zh-TW" dirty="0"/>
              </a:p>
              <a:p>
                <a:r>
                  <a:rPr lang="zh-TW" altLang="en-US" dirty="0"/>
                  <a:t>因此接收訊號為 </a:t>
                </a:r>
                <a14:m>
                  <m:oMath xmlns:m="http://schemas.openxmlformats.org/officeDocument/2006/math">
                    <m:r>
                      <a:rPr lang="en-US" altLang="zh-TW" b="0" i="1" smtClean="0">
                        <a:latin typeface="Cambria Math" panose="02040503050406030204" pitchFamily="18" charset="0"/>
                      </a:rPr>
                      <m:t>𝑦</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𝑖</m:t>
                        </m:r>
                      </m:sub>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𝑖</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𝜏</m:t>
                                </m:r>
                              </m:e>
                              <m:sub>
                                <m:r>
                                  <a:rPr lang="en-US" altLang="zh-TW" b="0" i="1" smtClean="0">
                                    <a:latin typeface="Cambria Math" panose="02040503050406030204" pitchFamily="18" charset="0"/>
                                  </a:rPr>
                                  <m:t>𝑖</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d>
                      </m:e>
                    </m:nary>
                    <m:r>
                      <a:rPr lang="en-US" altLang="zh-TW" b="0" i="1" smtClean="0">
                        <a:latin typeface="Cambria Math" panose="02040503050406030204" pitchFamily="18" charset="0"/>
                      </a:rPr>
                      <m:t>=</m:t>
                    </m:r>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𝑖</m:t>
                        </m:r>
                      </m:sub>
                      <m:sup/>
                      <m:e>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b="0" i="1" smtClean="0">
                            <a:latin typeface="Cambria Math" panose="02040503050406030204" pitchFamily="18" charset="0"/>
                          </a:rPr>
                          <m:t>𝛿</m:t>
                        </m:r>
                        <m:d>
                          <m:dPr>
                            <m:ctrlPr>
                              <a:rPr lang="en-US" altLang="zh-TW" i="1">
                                <a:latin typeface="Cambria Math" panose="02040503050406030204" pitchFamily="18" charset="0"/>
                              </a:rPr>
                            </m:ctrlPr>
                          </m:dPr>
                          <m:e>
                            <m:r>
                              <a:rPr lang="en-US" altLang="zh-TW" i="1">
                                <a:latin typeface="Cambria Math" panose="02040503050406030204" pitchFamily="18" charset="0"/>
                              </a:rPr>
                              <m:t>𝑡</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𝜏</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e>
                        </m:d>
                        <m:r>
                          <a:rPr lang="en-US" altLang="zh-TW" b="0" i="1" smtClean="0">
                            <a:latin typeface="Cambria Math" panose="02040503050406030204" pitchFamily="18" charset="0"/>
                          </a:rPr>
                          <m:t>]</m:t>
                        </m:r>
                      </m:e>
                    </m:nary>
                    <m:r>
                      <a:rPr lang="en-US" altLang="zh-TW" b="0" i="1" smtClean="0">
                        <a:latin typeface="Cambria Math" panose="02040503050406030204" pitchFamily="18" charset="0"/>
                      </a:rPr>
                      <m:t>∗</m:t>
                    </m:r>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oMath>
                </a14:m>
                <a:br>
                  <a:rPr lang="en-US" altLang="zh-TW" b="0" dirty="0"/>
                </a:br>
                <a14:m>
                  <m:oMath xmlns:m="http://schemas.openxmlformats.org/officeDocument/2006/math">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rPr>
                          <m:t>∞</m:t>
                        </m:r>
                      </m:sub>
                      <m:sup>
                        <m:r>
                          <a:rPr lang="en-US" altLang="zh-TW" b="0" i="1" smtClean="0">
                            <a:latin typeface="Cambria Math" panose="02040503050406030204" pitchFamily="18" charset="0"/>
                          </a:rPr>
                          <m:t>∞</m:t>
                        </m:r>
                      </m:sup>
                      <m:e>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𝜏</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e>
                        </m:d>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𝜏</m:t>
                            </m:r>
                          </m:e>
                        </m:d>
                        <m:r>
                          <a:rPr lang="en-US" altLang="zh-TW" b="0" i="1" smtClean="0">
                            <a:latin typeface="Cambria Math" panose="02040503050406030204" pitchFamily="18" charset="0"/>
                          </a:rPr>
                          <m:t>𝑑</m:t>
                        </m:r>
                        <m:r>
                          <a:rPr lang="en-US" altLang="zh-TW" b="0" i="1" smtClean="0">
                            <a:latin typeface="Cambria Math" panose="02040503050406030204" pitchFamily="18" charset="0"/>
                          </a:rPr>
                          <m:t>𝜏</m:t>
                        </m:r>
                      </m:e>
                    </m:nary>
                    <m:r>
                      <a:rPr lang="en-US" altLang="zh-TW" b="0" i="1" smtClean="0">
                        <a:latin typeface="Cambria Math" panose="02040503050406030204" pitchFamily="18" charset="0"/>
                      </a:rPr>
                      <m:t>, </m:t>
                    </m:r>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r>
                      <a:rPr lang="en-US" altLang="zh-TW" i="1">
                        <a:latin typeface="Cambria Math" panose="02040503050406030204" pitchFamily="18" charset="0"/>
                      </a:rPr>
                      <m:t>h</m:t>
                    </m:r>
                    <m:d>
                      <m:dPr>
                        <m:ctrlPr>
                          <a:rPr lang="en-US" altLang="zh-TW" i="1">
                            <a:latin typeface="Cambria Math" panose="02040503050406030204" pitchFamily="18" charset="0"/>
                          </a:rPr>
                        </m:ctrlPr>
                      </m:dPr>
                      <m:e>
                        <m:r>
                          <a:rPr lang="en-US" altLang="zh-TW" i="1">
                            <a:latin typeface="Cambria Math" panose="02040503050406030204" pitchFamily="18" charset="0"/>
                          </a:rPr>
                          <m:t>𝜏</m:t>
                        </m:r>
                        <m:r>
                          <a:rPr lang="en-US" altLang="zh-TW" i="1">
                            <a:latin typeface="Cambria Math" panose="02040503050406030204" pitchFamily="18" charset="0"/>
                          </a:rPr>
                          <m:t>,</m:t>
                        </m:r>
                        <m:r>
                          <a:rPr lang="en-US" altLang="zh-TW" i="1">
                            <a:latin typeface="Cambria Math" panose="02040503050406030204" pitchFamily="18" charset="0"/>
                          </a:rPr>
                          <m:t>𝑡</m:t>
                        </m:r>
                      </m:e>
                    </m:d>
                    <m:r>
                      <a:rPr lang="en-US" altLang="zh-TW" b="0" i="1" smtClean="0">
                        <a:latin typeface="Cambria Math" panose="02040503050406030204" pitchFamily="18" charset="0"/>
                      </a:rPr>
                      <m:t>=</m:t>
                    </m:r>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𝑖</m:t>
                        </m:r>
                      </m:sub>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rPr>
                          <m:t>𝛿</m:t>
                        </m:r>
                        <m:d>
                          <m:dPr>
                            <m:ctrlPr>
                              <a:rPr lang="en-US" altLang="zh-TW" i="1">
                                <a:latin typeface="Cambria Math" panose="02040503050406030204" pitchFamily="18" charset="0"/>
                              </a:rPr>
                            </m:ctrlPr>
                          </m:dPr>
                          <m:e>
                            <m:r>
                              <a:rPr lang="en-US" altLang="zh-TW" i="1">
                                <a:latin typeface="Cambria Math" panose="02040503050406030204" pitchFamily="18" charset="0"/>
                              </a:rPr>
                              <m:t>𝑡</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𝜏</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e>
                        </m:d>
                      </m:e>
                    </m:nary>
                  </m:oMath>
                </a14:m>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727402" cy="5005111"/>
              </a:xfrm>
              <a:blipFill>
                <a:blip r:embed="rId2"/>
                <a:stretch>
                  <a:fillRect l="-936" t="-2071"/>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23DC28D8-3945-4532-981B-3FD7995BA6CD}"/>
              </a:ext>
            </a:extLst>
          </p:cNvPr>
          <p:cNvPicPr>
            <a:picLocks noChangeAspect="1"/>
          </p:cNvPicPr>
          <p:nvPr/>
        </p:nvPicPr>
        <p:blipFill>
          <a:blip r:embed="rId3"/>
          <a:stretch>
            <a:fillRect/>
          </a:stretch>
        </p:blipFill>
        <p:spPr>
          <a:xfrm>
            <a:off x="3978675" y="4460566"/>
            <a:ext cx="4234649" cy="2178036"/>
          </a:xfrm>
          <a:prstGeom prst="rect">
            <a:avLst/>
          </a:prstGeom>
        </p:spPr>
      </p:pic>
    </p:spTree>
    <p:extLst>
      <p:ext uri="{BB962C8B-B14F-4D97-AF65-F5344CB8AC3E}">
        <p14:creationId xmlns:p14="http://schemas.microsoft.com/office/powerpoint/2010/main" val="1072444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將多重路徑效應轉換成線性系統</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將通道效應 </a:t>
                </a:r>
                <a14:m>
                  <m:oMath xmlns:m="http://schemas.openxmlformats.org/officeDocument/2006/math">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𝜏</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e>
                    </m:d>
                  </m:oMath>
                </a14:m>
                <a:r>
                  <a:rPr lang="zh-TW" altLang="en-US" dirty="0"/>
                  <a:t> 轉換成對應的頻率響應，也就是</a:t>
                </a:r>
                <a:br>
                  <a:rPr lang="en-US" altLang="zh-TW" dirty="0"/>
                </a:br>
                <a14:m>
                  <m:oMath xmlns:m="http://schemas.openxmlformats.org/officeDocument/2006/math">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rPr>
                          <m:t>∞</m:t>
                        </m:r>
                      </m:sub>
                      <m:sup>
                        <m:r>
                          <a:rPr lang="en-US" altLang="zh-TW" b="0" i="1" smtClean="0">
                            <a:latin typeface="Cambria Math" panose="02040503050406030204" pitchFamily="18" charset="0"/>
                          </a:rPr>
                          <m:t>∞</m:t>
                        </m:r>
                      </m:sup>
                      <m:e>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𝜏</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e>
                        </m:d>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r>
                              <a:rPr lang="en-US" altLang="zh-TW" b="0" i="1" smtClean="0">
                                <a:latin typeface="Cambria Math" panose="02040503050406030204" pitchFamily="18" charset="0"/>
                              </a:rPr>
                              <m:t>𝑓</m:t>
                            </m:r>
                            <m:r>
                              <a:rPr lang="en-US" altLang="zh-TW" b="0" i="1" smtClean="0">
                                <a:latin typeface="Cambria Math" panose="02040503050406030204" pitchFamily="18" charset="0"/>
                              </a:rPr>
                              <m:t>𝜏</m:t>
                            </m:r>
                          </m:sup>
                        </m:sSup>
                        <m:r>
                          <a:rPr lang="en-US" altLang="zh-TW" b="0" i="1" smtClean="0">
                            <a:latin typeface="Cambria Math" panose="02040503050406030204" pitchFamily="18" charset="0"/>
                          </a:rPr>
                          <m:t>𝑑</m:t>
                        </m:r>
                        <m:r>
                          <a:rPr lang="en-US" altLang="zh-TW" b="0" i="1" smtClean="0">
                            <a:latin typeface="Cambria Math" panose="02040503050406030204" pitchFamily="18" charset="0"/>
                          </a:rPr>
                          <m:t>𝜏</m:t>
                        </m:r>
                      </m:e>
                    </m:nary>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𝑖</m:t>
                        </m:r>
                      </m:sub>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𝑖</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r>
                              <a:rPr lang="en-US" altLang="zh-TW" b="0" i="1" smtClean="0">
                                <a:latin typeface="Cambria Math" panose="02040503050406030204" pitchFamily="18" charset="0"/>
                              </a:rPr>
                              <m:t>𝑓</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𝜏</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sup>
                        </m:sSup>
                      </m:e>
                    </m:nary>
                  </m:oMath>
                </a14:m>
                <a:endParaRPr lang="en-US" altLang="zh-TW" dirty="0"/>
              </a:p>
              <a:p>
                <a:r>
                  <a:rPr lang="zh-TW" altLang="en-US" dirty="0"/>
                  <a:t>我們先進行較簡單的分析，也就是通道是非時變的，或是至少在傳輸期間不會有劇烈改變。此時</a:t>
                </a:r>
                <a:br>
                  <a:rPr lang="en-US" altLang="zh-TW" dirty="0"/>
                </a:br>
                <a14:m>
                  <m:oMath xmlns:m="http://schemas.openxmlformats.org/officeDocument/2006/math">
                    <m:r>
                      <a:rPr lang="en-US" altLang="zh-TW" b="0" i="1" smtClean="0">
                        <a:latin typeface="Cambria Math" panose="02040503050406030204" pitchFamily="18" charset="0"/>
                      </a:rPr>
                      <m:t>𝑦</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rPr>
                          <m:t>∞</m:t>
                        </m:r>
                      </m:sub>
                      <m:sup>
                        <m:r>
                          <a:rPr lang="en-US" altLang="zh-TW" b="0" i="1" smtClean="0">
                            <a:latin typeface="Cambria Math" panose="02040503050406030204" pitchFamily="18" charset="0"/>
                          </a:rPr>
                          <m:t>∞</m:t>
                        </m:r>
                      </m:sup>
                      <m:e>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𝜏</m:t>
                            </m:r>
                          </m:e>
                        </m:d>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𝜏</m:t>
                            </m:r>
                          </m:e>
                        </m:d>
                        <m:r>
                          <a:rPr lang="en-US" altLang="zh-TW" b="0" i="1" smtClean="0">
                            <a:latin typeface="Cambria Math" panose="02040503050406030204" pitchFamily="18" charset="0"/>
                          </a:rPr>
                          <m:t>𝑑</m:t>
                        </m:r>
                        <m:r>
                          <a:rPr lang="en-US" altLang="zh-TW" b="0" i="1" smtClean="0">
                            <a:latin typeface="Cambria Math" panose="02040503050406030204" pitchFamily="18" charset="0"/>
                          </a:rPr>
                          <m:t>𝜏</m:t>
                        </m:r>
                      </m:e>
                    </m:nary>
                    <m:r>
                      <a:rPr lang="en-US" altLang="zh-TW" b="0" i="1" smtClean="0">
                        <a:latin typeface="Cambria Math" panose="02040503050406030204" pitchFamily="18" charset="0"/>
                      </a:rPr>
                      <m:t>=</m:t>
                    </m:r>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i="1">
                        <a:latin typeface="Cambria Math" panose="02040503050406030204" pitchFamily="18" charset="0"/>
                      </a:rPr>
                      <m:t>, </m:t>
                    </m:r>
                    <m:r>
                      <a:rPr lang="en-US" altLang="zh-TW" i="1">
                        <a:latin typeface="Cambria Math" panose="02040503050406030204" pitchFamily="18" charset="0"/>
                      </a:rPr>
                      <m:t>𝑤h𝑒𝑟𝑒</m:t>
                    </m:r>
                    <m:r>
                      <a:rPr lang="en-US" altLang="zh-TW" b="0" i="1" smtClean="0">
                        <a:latin typeface="Cambria Math" panose="02040503050406030204" pitchFamily="18" charset="0"/>
                      </a:rPr>
                      <m:t> </m:t>
                    </m:r>
                    <m:r>
                      <a:rPr lang="en-US" altLang="zh-TW" i="1">
                        <a:latin typeface="Cambria Math" panose="02040503050406030204" pitchFamily="18" charset="0"/>
                      </a:rPr>
                      <m:t>h</m:t>
                    </m:r>
                    <m:d>
                      <m:dPr>
                        <m:ctrlPr>
                          <a:rPr lang="en-US" altLang="zh-TW" i="1">
                            <a:latin typeface="Cambria Math" panose="02040503050406030204" pitchFamily="18" charset="0"/>
                          </a:rPr>
                        </m:ctrlPr>
                      </m:dPr>
                      <m:e>
                        <m:r>
                          <a:rPr lang="en-US" altLang="zh-TW" i="1">
                            <a:latin typeface="Cambria Math" panose="02040503050406030204" pitchFamily="18" charset="0"/>
                          </a:rPr>
                          <m:t>𝜏</m:t>
                        </m:r>
                      </m:e>
                    </m:d>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𝑖</m:t>
                        </m:r>
                      </m:sub>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𝛿</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𝜏</m:t>
                                </m:r>
                              </m:e>
                              <m:sub>
                                <m:r>
                                  <a:rPr lang="en-US" altLang="zh-TW" b="0" i="1" smtClean="0">
                                    <a:latin typeface="Cambria Math" panose="02040503050406030204" pitchFamily="18" charset="0"/>
                                  </a:rPr>
                                  <m:t>𝑖</m:t>
                                </m:r>
                              </m:sub>
                            </m:sSub>
                          </m:e>
                        </m:d>
                      </m:e>
                    </m:nary>
                  </m:oMath>
                </a14:m>
                <a:br>
                  <a:rPr lang="en-US" altLang="zh-TW" dirty="0"/>
                </a:br>
                <a14:m>
                  <m:oMath xmlns:m="http://schemas.openxmlformats.org/officeDocument/2006/math">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rPr>
                          <m:t>∞</m:t>
                        </m:r>
                      </m:sub>
                      <m:sup>
                        <m:r>
                          <a:rPr lang="en-US" altLang="zh-TW" b="0" i="1" smtClean="0">
                            <a:latin typeface="Cambria Math" panose="02040503050406030204" pitchFamily="18" charset="0"/>
                          </a:rPr>
                          <m:t>∞</m:t>
                        </m:r>
                      </m:sup>
                      <m:e>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𝜏</m:t>
                            </m:r>
                          </m:e>
                        </m:d>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r>
                              <a:rPr lang="en-US" altLang="zh-TW" b="0" i="1" smtClean="0">
                                <a:latin typeface="Cambria Math" panose="02040503050406030204" pitchFamily="18" charset="0"/>
                              </a:rPr>
                              <m:t>𝑓</m:t>
                            </m:r>
                            <m:r>
                              <a:rPr lang="en-US" altLang="zh-TW" b="0" i="1" smtClean="0">
                                <a:latin typeface="Cambria Math" panose="02040503050406030204" pitchFamily="18" charset="0"/>
                              </a:rPr>
                              <m:t>𝜏</m:t>
                            </m:r>
                          </m:sup>
                        </m:sSup>
                        <m:r>
                          <a:rPr lang="en-US" altLang="zh-TW" b="0" i="1" smtClean="0">
                            <a:latin typeface="Cambria Math" panose="02040503050406030204" pitchFamily="18" charset="0"/>
                          </a:rPr>
                          <m:t>𝑑</m:t>
                        </m:r>
                        <m:r>
                          <a:rPr lang="en-US" altLang="zh-TW" b="0" i="1" smtClean="0">
                            <a:latin typeface="Cambria Math" panose="02040503050406030204" pitchFamily="18" charset="0"/>
                          </a:rPr>
                          <m:t>𝜏</m:t>
                        </m:r>
                      </m:e>
                    </m:nary>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𝑖</m:t>
                        </m:r>
                      </m:sub>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𝑖</m:t>
                            </m:r>
                          </m:sub>
                        </m:s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r>
                              <a:rPr lang="en-US" altLang="zh-TW" b="0" i="1" smtClean="0">
                                <a:latin typeface="Cambria Math" panose="02040503050406030204" pitchFamily="18" charset="0"/>
                              </a:rPr>
                              <m:t>𝑓</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𝜏</m:t>
                                </m:r>
                              </m:e>
                              <m:sub>
                                <m:r>
                                  <a:rPr lang="en-US" altLang="zh-TW" b="0" i="1" smtClean="0">
                                    <a:latin typeface="Cambria Math" panose="02040503050406030204" pitchFamily="18" charset="0"/>
                                  </a:rPr>
                                  <m:t>𝑖</m:t>
                                </m:r>
                              </m:sub>
                            </m:sSub>
                          </m:sup>
                        </m:sSup>
                      </m:e>
                    </m:nary>
                  </m:oMath>
                </a14:m>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025310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從基頻訊號模型來看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762912" cy="5005111"/>
              </a:xfrm>
            </p:spPr>
            <p:txBody>
              <a:bodyPr/>
              <a:lstStyle/>
              <a:p>
                <a:r>
                  <a:rPr lang="zh-TW" altLang="en-US" dirty="0"/>
                  <a:t>回想之前的</a:t>
                </a:r>
                <a:r>
                  <a:rPr lang="zh-TW" altLang="en-US" dirty="0">
                    <a:hlinkClick r:id="rId2" action="ppaction://hlinksldjump"/>
                  </a:rPr>
                  <a:t>典型傳收機架構</a:t>
                </a:r>
                <a:r>
                  <a:rPr lang="zh-TW" altLang="en-US" dirty="0"/>
                  <a:t>，我們可以將基頻訊號表示成</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𝑏</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𝑅𝑒</m:t>
                    </m:r>
                    <m:d>
                      <m:dPr>
                        <m:begChr m:val="{"/>
                        <m:endChr m:val="}"/>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𝑏</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d>
                    <m:r>
                      <a:rPr lang="en-US" altLang="zh-TW" b="0" i="1" smtClean="0">
                        <a:latin typeface="Cambria Math" panose="02040503050406030204" pitchFamily="18" charset="0"/>
                      </a:rPr>
                      <m:t>+</m:t>
                    </m:r>
                    <m:r>
                      <a:rPr lang="en-US" altLang="zh-TW" b="0" i="1" smtClean="0">
                        <a:latin typeface="Cambria Math" panose="02040503050406030204" pitchFamily="18" charset="0"/>
                      </a:rPr>
                      <m:t>𝑗𝐼𝑚</m:t>
                    </m:r>
                    <m:d>
                      <m:dPr>
                        <m:begChr m:val="{"/>
                        <m:endChr m:val="}"/>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𝑏</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d>
                  </m:oMath>
                </a14:m>
                <a:br>
                  <a:rPr lang="en-US" altLang="zh-TW" dirty="0"/>
                </a:br>
                <a:r>
                  <a:rPr lang="zh-TW" altLang="en-US" dirty="0"/>
                  <a:t>故帶通訊號可以表示成</a:t>
                </a:r>
                <a:br>
                  <a:rPr lang="en-US" altLang="zh-TW" dirty="0"/>
                </a:br>
                <a14:m>
                  <m:oMath xmlns:m="http://schemas.openxmlformats.org/officeDocument/2006/math">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𝑅𝑒</m:t>
                    </m:r>
                    <m:d>
                      <m:dPr>
                        <m:begChr m:val="{"/>
                        <m:endChr m:val="}"/>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𝑏</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d>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𝐼𝑚</m:t>
                    </m:r>
                    <m:d>
                      <m:dPr>
                        <m:begChr m:val="{"/>
                        <m:endChr m:val="}"/>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𝑏</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d>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e>
                        </m:d>
                      </m:e>
                    </m:func>
                    <m:r>
                      <a:rPr lang="en-US" altLang="zh-TW" b="0" i="1" smtClean="0">
                        <a:latin typeface="Cambria Math" panose="02040503050406030204" pitchFamily="18" charset="0"/>
                      </a:rPr>
                      <m:t>=</m:t>
                    </m:r>
                    <m:rad>
                      <m:radPr>
                        <m:degHide m:val="on"/>
                        <m:ctrlPr>
                          <a:rPr lang="en-US" altLang="zh-TW" b="0" i="1" smtClean="0">
                            <a:latin typeface="Cambria Math" panose="02040503050406030204" pitchFamily="18" charset="0"/>
                          </a:rPr>
                        </m:ctrlPr>
                      </m:radPr>
                      <m:deg/>
                      <m:e>
                        <m:r>
                          <a:rPr lang="en-US" altLang="zh-TW" b="0" i="1" smtClean="0">
                            <a:latin typeface="Cambria Math" panose="02040503050406030204" pitchFamily="18" charset="0"/>
                          </a:rPr>
                          <m:t>2</m:t>
                        </m:r>
                      </m:e>
                    </m:rad>
                    <m:r>
                      <a:rPr lang="en-US" altLang="zh-TW" b="0" i="1" smtClean="0">
                        <a:latin typeface="Cambria Math" panose="02040503050406030204" pitchFamily="18" charset="0"/>
                      </a:rPr>
                      <m:t>𝑅𝑒</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𝑏</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sup>
                    </m:sSup>
                    <m:r>
                      <a:rPr lang="en-US" altLang="zh-TW" b="0" i="1" smtClean="0">
                        <a:latin typeface="Cambria Math" panose="02040503050406030204" pitchFamily="18" charset="0"/>
                      </a:rPr>
                      <m:t>}</m:t>
                    </m:r>
                  </m:oMath>
                </a14:m>
                <a:endParaRPr lang="en-US" altLang="zh-TW" dirty="0"/>
              </a:p>
              <a:p>
                <a:pPr marL="0" indent="0">
                  <a:buNone/>
                </a:pPr>
                <a:br>
                  <a:rPr lang="en-US" altLang="zh-TW" dirty="0"/>
                </a:b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762912" cy="5005111"/>
              </a:xfrm>
              <a:blipFill>
                <a:blip r:embed="rId3"/>
                <a:stretch>
                  <a:fillRect l="-933" t="-219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86AE5816-8797-4A8B-8B9B-92D3326DCA04}"/>
              </a:ext>
            </a:extLst>
          </p:cNvPr>
          <p:cNvPicPr>
            <a:picLocks noChangeAspect="1"/>
          </p:cNvPicPr>
          <p:nvPr/>
        </p:nvPicPr>
        <p:blipFill>
          <a:blip r:embed="rId4"/>
          <a:stretch>
            <a:fillRect/>
          </a:stretch>
        </p:blipFill>
        <p:spPr>
          <a:xfrm>
            <a:off x="2570462" y="3143613"/>
            <a:ext cx="7051076" cy="3349261"/>
          </a:xfrm>
          <a:prstGeom prst="rect">
            <a:avLst/>
          </a:prstGeom>
        </p:spPr>
      </p:pic>
    </p:spTree>
    <p:extLst>
      <p:ext uri="{BB962C8B-B14F-4D97-AF65-F5344CB8AC3E}">
        <p14:creationId xmlns:p14="http://schemas.microsoft.com/office/powerpoint/2010/main" val="32684135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從基頻訊號模型來看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638625" cy="5450890"/>
              </a:xfrm>
            </p:spPr>
            <p:txBody>
              <a:bodyPr>
                <a:normAutofit/>
              </a:bodyPr>
              <a:lstStyle/>
              <a:p>
                <a:r>
                  <a:rPr lang="zh-TW" altLang="en-US" dirty="0"/>
                  <a:t>此時接收訊號可以寫成</a:t>
                </a:r>
                <a:br>
                  <a:rPr lang="en-US" altLang="zh-TW" dirty="0"/>
                </a:br>
                <a14:m>
                  <m:oMath xmlns:m="http://schemas.openxmlformats.org/officeDocument/2006/math">
                    <m:r>
                      <a:rPr lang="en-US" altLang="zh-TW" sz="2400" b="0" i="1" smtClean="0">
                        <a:latin typeface="Cambria Math" panose="02040503050406030204" pitchFamily="18" charset="0"/>
                      </a:rPr>
                      <m:t>𝑦</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𝑖</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𝜏</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e>
                    </m:nary>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𝑖</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r>
                          <a:rPr lang="en-US" altLang="zh-TW" sz="2400" i="1" smtClean="0">
                            <a:latin typeface="Cambria Math" panose="02040503050406030204" pitchFamily="18" charset="0"/>
                            <a:ea typeface="Cambria Math" panose="02040503050406030204" pitchFamily="18" charset="0"/>
                          </a:rPr>
                          <m:t>∙</m:t>
                        </m:r>
                        <m:rad>
                          <m:radPr>
                            <m:degHide m:val="on"/>
                            <m:ctrlPr>
                              <a:rPr lang="en-US" altLang="zh-TW" sz="2400" i="1" smtClean="0">
                                <a:latin typeface="Cambria Math" panose="02040503050406030204" pitchFamily="18" charset="0"/>
                              </a:rPr>
                            </m:ctrlPr>
                          </m:radPr>
                          <m:deg/>
                          <m:e>
                            <m:r>
                              <a:rPr lang="en-US" altLang="zh-TW" sz="2400" b="0" i="1" smtClean="0">
                                <a:latin typeface="Cambria Math" panose="02040503050406030204" pitchFamily="18" charset="0"/>
                              </a:rPr>
                              <m:t>2</m:t>
                            </m:r>
                          </m:e>
                        </m:rad>
                        <m:r>
                          <a:rPr lang="en-US" altLang="zh-TW" sz="2400" b="0" i="1" smtClean="0">
                            <a:latin typeface="Cambria Math" panose="02040503050406030204" pitchFamily="18" charset="0"/>
                          </a:rPr>
                          <m:t>𝑅𝑒</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𝜏</m:t>
                                </m:r>
                              </m:e>
                              <m:sub>
                                <m:r>
                                  <a:rPr lang="en-US" altLang="zh-TW" sz="2400" b="0" i="1" smtClean="0">
                                    <a:latin typeface="Cambria Math" panose="02040503050406030204" pitchFamily="18" charset="0"/>
                                  </a:rPr>
                                  <m:t>𝑖</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e>
                        </m:d>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𝑐</m:t>
                                </m:r>
                              </m:sub>
                            </m:sSub>
                            <m:r>
                              <a:rPr lang="en-US" altLang="zh-TW" sz="2400" b="0" i="1" smtClean="0">
                                <a:latin typeface="Cambria Math" panose="02040503050406030204" pitchFamily="18" charset="0"/>
                              </a:rPr>
                              <m:t>𝑡</m:t>
                            </m:r>
                          </m:sup>
                        </m:sSup>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𝑐</m:t>
                                </m:r>
                              </m:sub>
                            </m:sSub>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𝜏</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e>
                    </m:nary>
                  </m:oMath>
                </a14:m>
                <a:br>
                  <a:rPr lang="en-US" altLang="zh-TW" dirty="0"/>
                </a:b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r>
                          <a:rPr lang="en-US" altLang="zh-TW" sz="2400" b="0" i="1" smtClean="0">
                            <a:latin typeface="Cambria Math" panose="02040503050406030204" pitchFamily="18" charset="0"/>
                          </a:rPr>
                          <m:t>2</m:t>
                        </m:r>
                      </m:e>
                    </m:rad>
                    <m:r>
                      <a:rPr lang="en-US" altLang="zh-TW" sz="2400" b="0" i="1" smtClean="0">
                        <a:latin typeface="Cambria Math" panose="02040503050406030204" pitchFamily="18" charset="0"/>
                      </a:rPr>
                      <m:t>𝑅𝑒</m:t>
                    </m:r>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𝑖</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𝜏</m:t>
                                </m:r>
                              </m:e>
                              <m:sub>
                                <m:r>
                                  <a:rPr lang="en-US" altLang="zh-TW" sz="2400" b="0" i="1" smtClean="0">
                                    <a:latin typeface="Cambria Math" panose="02040503050406030204" pitchFamily="18" charset="0"/>
                                  </a:rPr>
                                  <m:t>𝑖</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e>
                        </m:d>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𝑐</m:t>
                                </m:r>
                              </m:sub>
                            </m:sSub>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𝜏</m:t>
                                </m:r>
                              </m:e>
                              <m:sub>
                                <m:r>
                                  <a:rPr lang="en-US" altLang="zh-TW" sz="2400" b="0" i="1" smtClean="0">
                                    <a:latin typeface="Cambria Math" panose="02040503050406030204" pitchFamily="18" charset="0"/>
                                  </a:rPr>
                                  <m:t>𝑖</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sup>
                        </m:sSup>
                      </m:e>
                    </m:nary>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𝑐</m:t>
                            </m:r>
                          </m:sub>
                        </m:sSub>
                        <m:r>
                          <a:rPr lang="en-US" altLang="zh-TW" sz="2400" b="0" i="1" smtClean="0">
                            <a:latin typeface="Cambria Math" panose="02040503050406030204" pitchFamily="18" charset="0"/>
                          </a:rPr>
                          <m:t>𝑡</m:t>
                        </m:r>
                      </m:sup>
                    </m:sSup>
                    <m:r>
                      <a:rPr lang="en-US" altLang="zh-TW" sz="2400" b="0" i="1" smtClean="0">
                        <a:latin typeface="Cambria Math" panose="02040503050406030204" pitchFamily="18" charset="0"/>
                      </a:rPr>
                      <m:t>}</m:t>
                    </m:r>
                  </m:oMath>
                </a14:m>
                <a:endParaRPr lang="en-US" altLang="zh-TW" sz="2400" dirty="0"/>
              </a:p>
              <a:p>
                <a:r>
                  <a:rPr lang="zh-TW" altLang="en-US" dirty="0"/>
                  <a:t>由上式可得接收端的基頻訊號為</a:t>
                </a:r>
                <a:br>
                  <a:rPr lang="en-US" altLang="zh-TW" dirty="0"/>
                </a:b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𝑖</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𝜏</m:t>
                                </m:r>
                              </m:e>
                              <m:sub>
                                <m:r>
                                  <a:rPr lang="en-US" altLang="zh-TW" sz="2400" i="1">
                                    <a:latin typeface="Cambria Math" panose="02040503050406030204" pitchFamily="18" charset="0"/>
                                  </a:rPr>
                                  <m:t>𝑖</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e>
                        </m:d>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m:t>
                            </m:r>
                            <m:r>
                              <a:rPr lang="en-US" altLang="zh-TW" sz="2400" i="1">
                                <a:latin typeface="Cambria Math" panose="02040503050406030204" pitchFamily="18" charset="0"/>
                              </a:rPr>
                              <m:t>𝑗</m:t>
                            </m:r>
                            <m:r>
                              <a:rPr lang="en-US" altLang="zh-TW" sz="2400" i="1">
                                <a:latin typeface="Cambria Math" panose="02040503050406030204" pitchFamily="18" charset="0"/>
                              </a:rPr>
                              <m:t>2</m:t>
                            </m:r>
                            <m:r>
                              <a:rPr lang="en-US" altLang="zh-TW" sz="2400" i="1">
                                <a:latin typeface="Cambria Math" panose="02040503050406030204" pitchFamily="18" charset="0"/>
                              </a:rPr>
                              <m:t>𝜋</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𝑐</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𝜏</m:t>
                                </m:r>
                              </m:e>
                              <m:sub>
                                <m:r>
                                  <a:rPr lang="en-US" altLang="zh-TW" sz="2400" i="1">
                                    <a:latin typeface="Cambria Math" panose="02040503050406030204" pitchFamily="18" charset="0"/>
                                  </a:rPr>
                                  <m:t>𝑖</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sup>
                        </m:sSup>
                      </m:e>
                    </m:nary>
                    <m:r>
                      <a:rPr lang="en-US" altLang="zh-TW" sz="2400" i="1" smtClean="0">
                        <a:latin typeface="Cambria Math" panose="02040503050406030204" pitchFamily="18" charset="0"/>
                      </a:rPr>
                      <m:t>=</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𝑖</m:t>
                            </m:r>
                          </m:sub>
                          <m:sup>
                            <m:r>
                              <a:rPr lang="en-US" altLang="zh-TW" sz="2400" b="0" i="1" smtClean="0">
                                <a:latin typeface="Cambria Math" panose="02040503050406030204" pitchFamily="18" charset="0"/>
                              </a:rPr>
                              <m:t>𝑏</m:t>
                            </m:r>
                          </m:sup>
                        </m:sSub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𝑏</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𝜏</m:t>
                            </m:r>
                          </m:e>
                          <m:sub>
                            <m:r>
                              <a:rPr lang="en-US" altLang="zh-TW" sz="2400" b="0" i="1" smtClean="0">
                                <a:latin typeface="Cambria Math" panose="02040503050406030204" pitchFamily="18" charset="0"/>
                              </a:rPr>
                              <m:t>𝑖</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e>
                    </m:nary>
                  </m:oMath>
                </a14:m>
                <a:br>
                  <a:rPr lang="en-US" altLang="zh-TW" sz="2400" dirty="0"/>
                </a:br>
                <a14:m>
                  <m:oMath xmlns:m="http://schemas.openxmlformats.org/officeDocument/2006/math">
                    <m:r>
                      <a:rPr lang="en-US" altLang="zh-TW" sz="2400" b="0" i="1" smtClean="0">
                        <a:latin typeface="Cambria Math" panose="02040503050406030204" pitchFamily="18" charset="0"/>
                      </a:rPr>
                      <m:t>𝑤h𝑒𝑟𝑒</m:t>
                    </m:r>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𝑏</m:t>
                        </m:r>
                      </m:sup>
                    </m:sSub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𝑖</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𝑐</m:t>
                            </m:r>
                          </m:sub>
                        </m:sSub>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𝜏</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sup>
                    </m:sSup>
                  </m:oMath>
                </a14:m>
                <a:endParaRPr lang="en-US" altLang="zh-TW" dirty="0"/>
              </a:p>
              <a:p>
                <a:r>
                  <a:rPr lang="zh-TW" altLang="en-US" dirty="0"/>
                  <a:t>接收端看到的是多個實數值衰減加上相位旋轉的基頻傳輸訊號的組合。得基頻端看到的通道脈衝響應為</a:t>
                </a:r>
                <a:br>
                  <a:rPr lang="en-US" altLang="zh-TW" dirty="0"/>
                </a:b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h</m:t>
                        </m:r>
                      </m:e>
                      <m:sub>
                        <m:r>
                          <a:rPr lang="en-US" altLang="zh-TW" sz="2400" b="0" i="1" smtClean="0">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𝜏</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𝑖</m:t>
                            </m:r>
                          </m:sub>
                          <m:sup>
                            <m:r>
                              <a:rPr lang="en-US" altLang="zh-TW" sz="2400" b="0" i="1" smtClean="0">
                                <a:latin typeface="Cambria Math" panose="02040503050406030204" pitchFamily="18" charset="0"/>
                              </a:rPr>
                              <m:t>𝑏</m:t>
                            </m:r>
                          </m:sup>
                        </m:sSub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𝜏</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e>
                    </m:nary>
                    <m:groupChr>
                      <m:groupChrPr>
                        <m:chr m:val="⇒"/>
                        <m:pos m:val="top"/>
                        <m:ctrlPr>
                          <a:rPr lang="en-US" altLang="zh-TW" sz="2400" b="0" i="1" smtClean="0">
                            <a:latin typeface="Cambria Math" panose="02040503050406030204" pitchFamily="18" charset="0"/>
                          </a:rPr>
                        </m:ctrlPr>
                      </m:groupChrPr>
                      <m:e>
                        <m:r>
                          <m:rPr>
                            <m:brk m:alnAt="1"/>
                          </m:rP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𝑡𝑎𝑡𝑖𝑜𝑛𝑎𝑟𝑦</m:t>
                        </m:r>
                      </m:e>
                    </m:groupCh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𝜏</m:t>
                        </m:r>
                      </m:e>
                    </m:d>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𝑏</m:t>
                            </m:r>
                          </m:sup>
                        </m:sSubSup>
                        <m:r>
                          <a:rPr lang="en-US" altLang="zh-TW" sz="2400" i="1">
                            <a:latin typeface="Cambria Math" panose="02040503050406030204" pitchFamily="18" charset="0"/>
                          </a:rPr>
                          <m:t>𝛿</m:t>
                        </m:r>
                        <m:r>
                          <a:rPr lang="en-US" altLang="zh-TW" sz="2400" i="1">
                            <a:latin typeface="Cambria Math" panose="02040503050406030204" pitchFamily="18" charset="0"/>
                          </a:rPr>
                          <m:t>(</m:t>
                        </m:r>
                        <m:r>
                          <a:rPr lang="en-US" altLang="zh-TW" sz="2400" i="1">
                            <a:latin typeface="Cambria Math" panose="02040503050406030204" pitchFamily="18" charset="0"/>
                          </a:rPr>
                          <m:t>𝑡</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𝜏</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e>
                    </m:nary>
                  </m:oMath>
                </a14:m>
                <a:endParaRPr lang="en-US" altLang="zh-TW" sz="2400"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638625" cy="5450890"/>
              </a:xfrm>
              <a:blipFill>
                <a:blip r:embed="rId2"/>
                <a:stretch>
                  <a:fillRect l="-943" t="-201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837878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連續訊號轉換到離散訊號</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假設帶通訊號的頻寬為 </a:t>
                </a:r>
                <a14:m>
                  <m:oMath xmlns:m="http://schemas.openxmlformats.org/officeDocument/2006/math">
                    <m:r>
                      <a:rPr lang="en-US" altLang="zh-TW" b="0" i="1" smtClean="0">
                        <a:latin typeface="Cambria Math" panose="02040503050406030204" pitchFamily="18" charset="0"/>
                      </a:rPr>
                      <m:t>𝑊</m:t>
                    </m:r>
                  </m:oMath>
                </a14:m>
                <a:r>
                  <a:rPr lang="zh-TW" altLang="en-US" dirty="0"/>
                  <a:t>，基頻訊號的頻寬即為 </a:t>
                </a:r>
                <a14:m>
                  <m:oMath xmlns:m="http://schemas.openxmlformats.org/officeDocument/2006/math">
                    <m:r>
                      <a:rPr lang="en-US" altLang="zh-TW" i="1">
                        <a:latin typeface="Cambria Math" panose="02040503050406030204" pitchFamily="18" charset="0"/>
                      </a:rPr>
                      <m:t>𝑊</m:t>
                    </m:r>
                    <m:r>
                      <a:rPr lang="en-US" altLang="zh-TW" b="0" i="1" smtClean="0">
                        <a:latin typeface="Cambria Math" panose="02040503050406030204" pitchFamily="18" charset="0"/>
                      </a:rPr>
                      <m:t>/2</m:t>
                    </m:r>
                  </m:oMath>
                </a14:m>
                <a:r>
                  <a:rPr lang="zh-TW" altLang="en-US" dirty="0"/>
                  <a:t>。因此我們的取樣率即設為 </a:t>
                </a:r>
                <a14:m>
                  <m:oMath xmlns:m="http://schemas.openxmlformats.org/officeDocument/2006/math">
                    <m:r>
                      <a:rPr lang="en-US" altLang="zh-TW" b="0" i="1" smtClean="0">
                        <a:latin typeface="Cambria Math" panose="02040503050406030204" pitchFamily="18" charset="0"/>
                      </a:rPr>
                      <m:t>2</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𝑊</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rPr>
                      <m:t>𝑊</m:t>
                    </m:r>
                  </m:oMath>
                </a14:m>
                <a:r>
                  <a:rPr lang="zh-TW" altLang="en-US" dirty="0"/>
                  <a:t>。根據</a:t>
                </a:r>
                <a:r>
                  <a:rPr lang="zh-TW" altLang="en-US" dirty="0">
                    <a:hlinkClick r:id="rId2" action="ppaction://hlinksldjump"/>
                  </a:rPr>
                  <a:t>先前的概念</a:t>
                </a:r>
                <a:r>
                  <a:rPr lang="zh-TW" altLang="en-US" dirty="0"/>
                  <a:t>，可得</a:t>
                </a:r>
                <a:br>
                  <a:rPr lang="en-US" altLang="zh-TW" dirty="0"/>
                </a:b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b="0" i="1" smtClean="0">
                            <a:latin typeface="Cambria Math" panose="02040503050406030204" pitchFamily="18" charset="0"/>
                          </a:rPr>
                          <m:t>𝑥</m:t>
                        </m:r>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𝑛</m:t>
                            </m:r>
                          </m:e>
                        </m:d>
                        <m:r>
                          <a:rPr lang="en-US" altLang="zh-TW" sz="2400" b="0" i="1" smtClean="0">
                            <a:latin typeface="Cambria Math" panose="02040503050406030204" pitchFamily="18" charset="0"/>
                          </a:rPr>
                          <m:t>𝑠𝑖𝑛𝑐</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𝑊𝑡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𝑛</m:t>
                            </m:r>
                          </m:e>
                        </m:d>
                      </m:e>
                    </m:nary>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𝑤h𝑒𝑟𝑒</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𝑥</m:t>
                    </m:r>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𝑛</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𝑥</m:t>
                    </m:r>
                    <m:d>
                      <m:dPr>
                        <m:ctrlPr>
                          <a:rPr lang="en-US" altLang="zh-TW" sz="2400" b="0" i="1" smtClean="0">
                            <a:latin typeface="Cambria Math" panose="02040503050406030204" pitchFamily="18" charset="0"/>
                          </a:rPr>
                        </m:ctrlPr>
                      </m:dPr>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𝑛</m:t>
                            </m:r>
                          </m:num>
                          <m:den>
                            <m:r>
                              <a:rPr lang="en-US" altLang="zh-TW" sz="2400" b="0" i="1" smtClean="0">
                                <a:latin typeface="Cambria Math" panose="02040503050406030204" pitchFamily="18" charset="0"/>
                              </a:rPr>
                              <m:t>𝑊</m:t>
                            </m:r>
                          </m:den>
                        </m:f>
                      </m:e>
                    </m:d>
                  </m:oMath>
                </a14:m>
                <a:endParaRPr lang="en-US" altLang="zh-TW" dirty="0"/>
              </a:p>
              <a:p>
                <a:r>
                  <a:rPr lang="zh-TW" altLang="en-US" dirty="0"/>
                  <a:t>上述的 </a:t>
                </a:r>
                <a14:m>
                  <m:oMath xmlns:m="http://schemas.openxmlformats.org/officeDocument/2006/math">
                    <m:r>
                      <a:rPr lang="en-US" altLang="zh-TW" b="0" i="1" smtClean="0">
                        <a:latin typeface="Cambria Math" panose="02040503050406030204" pitchFamily="18" charset="0"/>
                      </a:rPr>
                      <m:t>𝑛</m:t>
                    </m:r>
                  </m:oMath>
                </a14:m>
                <a:r>
                  <a:rPr lang="en-US" altLang="zh-TW" dirty="0"/>
                  <a:t> </a:t>
                </a:r>
                <a:r>
                  <a:rPr lang="zh-TW" altLang="en-US" dirty="0"/>
                  <a:t>代表取樣的序數。此時接收端基頻訊號可寫成</a:t>
                </a:r>
                <a:br>
                  <a:rPr lang="en-US" altLang="zh-TW" dirty="0"/>
                </a:b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𝑏</m:t>
                            </m:r>
                          </m:sup>
                        </m:sSub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𝑏</m:t>
                            </m:r>
                          </m:sub>
                        </m:sSub>
                        <m:r>
                          <a:rPr lang="en-US" altLang="zh-TW" sz="2400" i="1">
                            <a:latin typeface="Cambria Math" panose="02040503050406030204" pitchFamily="18" charset="0"/>
                          </a:rPr>
                          <m:t>(</m:t>
                        </m:r>
                        <m:r>
                          <a:rPr lang="en-US" altLang="zh-TW" sz="2400" i="1">
                            <a:latin typeface="Cambria Math" panose="02040503050406030204" pitchFamily="18" charset="0"/>
                          </a:rPr>
                          <m:t>𝑡</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𝜏</m:t>
                            </m:r>
                          </m:e>
                          <m:sub>
                            <m:r>
                              <a:rPr lang="en-US" altLang="zh-TW" sz="2400" i="1">
                                <a:latin typeface="Cambria Math" panose="02040503050406030204" pitchFamily="18" charset="0"/>
                              </a:rPr>
                              <m:t>𝑖</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r>
                          <a:rPr lang="en-US" altLang="zh-TW" sz="2400" i="1">
                            <a:latin typeface="Cambria Math" panose="02040503050406030204" pitchFamily="18" charset="0"/>
                          </a:rPr>
                          <m:t>)</m:t>
                        </m:r>
                      </m:e>
                    </m:nary>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𝑏</m:t>
                            </m:r>
                          </m:sup>
                        </m:sSub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𝑥</m:t>
                            </m:r>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𝑛</m:t>
                                </m:r>
                              </m:e>
                            </m:d>
                            <m:r>
                              <a:rPr lang="en-US" altLang="zh-TW" sz="2400" i="1">
                                <a:latin typeface="Cambria Math" panose="02040503050406030204" pitchFamily="18" charset="0"/>
                              </a:rPr>
                              <m:t>𝑠𝑖𝑛𝑐</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𝑊𝑡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𝑊</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𝜏</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r>
                                  <a:rPr lang="en-US" altLang="zh-TW" sz="2400" i="1">
                                    <a:latin typeface="Cambria Math" panose="02040503050406030204" pitchFamily="18" charset="0"/>
                                  </a:rPr>
                                  <m:t>𝑛</m:t>
                                </m:r>
                              </m:e>
                            </m:d>
                          </m:e>
                        </m:nary>
                      </m:e>
                    </m:nary>
                  </m:oMath>
                </a14:m>
                <a:endParaRPr lang="en-US" altLang="zh-TW" dirty="0"/>
              </a:p>
              <a:p>
                <a:r>
                  <a:rPr lang="zh-TW" altLang="en-US" dirty="0"/>
                  <a:t>接收端進行取樣後的輸出為 </a:t>
                </a:r>
                <a14:m>
                  <m:oMath xmlns:m="http://schemas.openxmlformats.org/officeDocument/2006/math">
                    <m:r>
                      <a:rPr lang="en-US" altLang="zh-TW" b="0" i="1" smtClean="0">
                        <a:latin typeface="Cambria Math" panose="02040503050406030204" pitchFamily="18" charset="0"/>
                      </a:rPr>
                      <m:t>𝑦</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𝑚</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𝑏</m:t>
                        </m:r>
                      </m:sub>
                    </m:sSub>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𝑚</m:t>
                            </m:r>
                          </m:num>
                          <m:den>
                            <m:r>
                              <a:rPr lang="en-US" altLang="zh-TW" b="0" i="1" smtClean="0">
                                <a:latin typeface="Cambria Math" panose="02040503050406030204" pitchFamily="18" charset="0"/>
                              </a:rPr>
                              <m:t>𝑊</m:t>
                            </m:r>
                          </m:den>
                        </m:f>
                      </m:e>
                    </m:d>
                  </m:oMath>
                </a14:m>
                <a:br>
                  <a:rPr lang="en-US" altLang="zh-TW" b="0" dirty="0"/>
                </a:br>
                <a14:m>
                  <m:oMath xmlns:m="http://schemas.openxmlformats.org/officeDocument/2006/math">
                    <m:r>
                      <a:rPr lang="en-US" altLang="zh-TW" b="0" i="1" smtClean="0">
                        <a:latin typeface="Cambria Math" panose="02040503050406030204" pitchFamily="18" charset="0"/>
                      </a:rPr>
                      <m:t>=</m:t>
                    </m:r>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𝑖</m:t>
                        </m:r>
                      </m:sub>
                      <m:sup/>
                      <m:e>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𝑎</m:t>
                            </m:r>
                          </m:e>
                          <m:sub>
                            <m:r>
                              <a:rPr lang="en-US" altLang="zh-TW" i="1">
                                <a:latin typeface="Cambria Math" panose="02040503050406030204" pitchFamily="18" charset="0"/>
                              </a:rPr>
                              <m:t>𝑖</m:t>
                            </m:r>
                          </m:sub>
                          <m:sup>
                            <m:r>
                              <a:rPr lang="en-US" altLang="zh-TW" i="1">
                                <a:latin typeface="Cambria Math" panose="02040503050406030204" pitchFamily="18" charset="0"/>
                              </a:rPr>
                              <m:t>𝑏</m:t>
                            </m:r>
                          </m:sup>
                        </m:sSubSup>
                        <m:d>
                          <m:dPr>
                            <m:ctrlPr>
                              <a:rPr lang="en-US" altLang="zh-TW" i="1">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𝑚</m:t>
                                </m:r>
                              </m:num>
                              <m:den>
                                <m:r>
                                  <a:rPr lang="en-US" altLang="zh-TW" b="0" i="1" smtClean="0">
                                    <a:latin typeface="Cambria Math" panose="02040503050406030204" pitchFamily="18" charset="0"/>
                                  </a:rPr>
                                  <m:t>𝑊</m:t>
                                </m:r>
                              </m:den>
                            </m:f>
                          </m:e>
                        </m:d>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𝑛</m:t>
                            </m:r>
                          </m:sub>
                          <m:sup/>
                          <m:e>
                            <m:r>
                              <a:rPr lang="en-US" altLang="zh-TW" i="1">
                                <a:latin typeface="Cambria Math" panose="02040503050406030204" pitchFamily="18" charset="0"/>
                              </a:rPr>
                              <m:t>𝑥</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𝑛</m:t>
                                </m:r>
                              </m:e>
                            </m:d>
                            <m:r>
                              <a:rPr lang="en-US" altLang="zh-TW" i="1">
                                <a:latin typeface="Cambria Math" panose="02040503050406030204" pitchFamily="18" charset="0"/>
                              </a:rPr>
                              <m:t>𝑠𝑖𝑛𝑐</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i="1">
                                    <a:latin typeface="Cambria Math" panose="02040503050406030204" pitchFamily="18" charset="0"/>
                                  </a:rPr>
                                  <m:t>−</m:t>
                                </m:r>
                                <m:r>
                                  <a:rPr lang="en-US" altLang="zh-TW" i="1">
                                    <a:latin typeface="Cambria Math" panose="02040503050406030204" pitchFamily="18" charset="0"/>
                                  </a:rPr>
                                  <m:t>𝑊</m:t>
                                </m:r>
                                <m:sSub>
                                  <m:sSubPr>
                                    <m:ctrlPr>
                                      <a:rPr lang="en-US" altLang="zh-TW" i="1">
                                        <a:latin typeface="Cambria Math" panose="02040503050406030204" pitchFamily="18" charset="0"/>
                                      </a:rPr>
                                    </m:ctrlPr>
                                  </m:sSubPr>
                                  <m:e>
                                    <m:r>
                                      <a:rPr lang="en-US" altLang="zh-TW" i="1">
                                        <a:latin typeface="Cambria Math" panose="02040503050406030204" pitchFamily="18" charset="0"/>
                                      </a:rPr>
                                      <m:t>𝜏</m:t>
                                    </m:r>
                                  </m:e>
                                  <m:sub>
                                    <m:r>
                                      <a:rPr lang="en-US" altLang="zh-TW" i="1">
                                        <a:latin typeface="Cambria Math" panose="02040503050406030204" pitchFamily="18" charset="0"/>
                                      </a:rPr>
                                      <m:t>𝑖</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 </m:t>
                                </m:r>
                              </m:e>
                            </m:d>
                          </m:e>
                        </m:nary>
                      </m:e>
                    </m:nary>
                  </m:oMath>
                </a14:m>
                <a:br>
                  <a:rPr lang="en-US" altLang="zh-TW" dirty="0"/>
                </a:b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3"/>
                <a:stretch>
                  <a:fillRect l="-964" t="-21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891464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連續訊號轉換到離散訊號</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424257"/>
              </a:xfrm>
            </p:spPr>
            <p:txBody>
              <a:bodyPr/>
              <a:lstStyle/>
              <a:p>
                <a:r>
                  <a:rPr lang="zh-TW" altLang="en-US" dirty="0"/>
                  <a:t>續上一頁，我們將 </a:t>
                </a:r>
                <a14:m>
                  <m:oMath xmlns:m="http://schemas.openxmlformats.org/officeDocument/2006/math">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oMath>
                </a14:m>
                <a:r>
                  <a:rPr lang="zh-TW" altLang="en-US" dirty="0"/>
                  <a:t> 寫成 </a:t>
                </a:r>
                <a14:m>
                  <m:oMath xmlns:m="http://schemas.openxmlformats.org/officeDocument/2006/math">
                    <m:r>
                      <a:rPr lang="en-US" altLang="zh-TW" b="0" i="1" smtClean="0">
                        <a:latin typeface="Cambria Math" panose="02040503050406030204" pitchFamily="18" charset="0"/>
                      </a:rPr>
                      <m:t>𝑙</m:t>
                    </m:r>
                    <m:r>
                      <a:rPr lang="zh-TW" altLang="en-US" i="1">
                        <a:latin typeface="Cambria Math" panose="02040503050406030204" pitchFamily="18" charset="0"/>
                      </a:rPr>
                      <m:t>，</m:t>
                    </m:r>
                  </m:oMath>
                </a14:m>
                <a:r>
                  <a:rPr lang="zh-TW" altLang="en-US" dirty="0"/>
                  <a:t>即</a:t>
                </a:r>
                <a:endParaRPr lang="en-US" altLang="zh-TW" dirty="0"/>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𝑚</m:t>
                          </m:r>
                        </m:e>
                      </m:d>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𝑙</m:t>
                          </m:r>
                        </m:sub>
                        <m:sup/>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𝑙</m:t>
                          </m:r>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𝑖</m:t>
                              </m:r>
                            </m:sub>
                            <m:sup/>
                            <m:e>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𝑎</m:t>
                                  </m:r>
                                </m:e>
                                <m:sub>
                                  <m:r>
                                    <a:rPr lang="en-US" altLang="zh-TW" i="1">
                                      <a:latin typeface="Cambria Math" panose="02040503050406030204" pitchFamily="18" charset="0"/>
                                    </a:rPr>
                                    <m:t>𝑖</m:t>
                                  </m:r>
                                </m:sub>
                                <m:sup>
                                  <m:r>
                                    <a:rPr lang="en-US" altLang="zh-TW" i="1">
                                      <a:latin typeface="Cambria Math" panose="02040503050406030204" pitchFamily="18" charset="0"/>
                                    </a:rPr>
                                    <m:t>𝑏</m:t>
                                  </m:r>
                                </m:sup>
                              </m:sSubSup>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𝑚</m:t>
                                      </m:r>
                                    </m:num>
                                    <m:den>
                                      <m:r>
                                        <a:rPr lang="en-US" altLang="zh-TW" i="1">
                                          <a:latin typeface="Cambria Math" panose="02040503050406030204" pitchFamily="18" charset="0"/>
                                        </a:rPr>
                                        <m:t>𝑊</m:t>
                                      </m:r>
                                    </m:den>
                                  </m:f>
                                </m:e>
                              </m:d>
                              <m:r>
                                <a:rPr lang="en-US" altLang="zh-TW" b="0" i="1" smtClean="0">
                                  <a:latin typeface="Cambria Math" panose="02040503050406030204" pitchFamily="18" charset="0"/>
                                </a:rPr>
                                <m:t>𝑠𝑖𝑛𝑐</m:t>
                              </m:r>
                              <m:r>
                                <a:rPr lang="en-US" altLang="zh-TW" b="0" i="1" smtClean="0">
                                  <a:latin typeface="Cambria Math" panose="02040503050406030204" pitchFamily="18" charset="0"/>
                                </a:rPr>
                                <m:t>(</m:t>
                              </m:r>
                              <m:r>
                                <a:rPr lang="en-US" altLang="zh-TW" b="0" i="1" smtClean="0">
                                  <a:latin typeface="Cambria Math" panose="02040503050406030204" pitchFamily="18" charset="0"/>
                                </a:rPr>
                                <m:t>𝑙</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𝜏</m:t>
                                  </m:r>
                                </m:e>
                                <m:sub>
                                  <m:r>
                                    <a:rPr lang="en-US" altLang="zh-TW" b="0" i="1" smtClean="0">
                                      <a:latin typeface="Cambria Math" panose="02040503050406030204" pitchFamily="18" charset="0"/>
                                    </a:rPr>
                                    <m:t>𝑖</m:t>
                                  </m:r>
                                </m:sub>
                              </m:sSub>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𝑚</m:t>
                                      </m:r>
                                    </m:num>
                                    <m:den>
                                      <m:r>
                                        <a:rPr lang="en-US" altLang="zh-TW" b="0" i="1" smtClean="0">
                                          <a:latin typeface="Cambria Math" panose="02040503050406030204" pitchFamily="18" charset="0"/>
                                        </a:rPr>
                                        <m:t>𝑊</m:t>
                                      </m:r>
                                    </m:den>
                                  </m:f>
                                </m:e>
                              </m:d>
                              <m:r>
                                <a:rPr lang="en-US" altLang="zh-TW" b="0" i="1" smtClean="0">
                                  <a:latin typeface="Cambria Math" panose="02040503050406030204" pitchFamily="18" charset="0"/>
                                </a:rPr>
                                <m:t>𝑊</m:t>
                              </m:r>
                              <m:r>
                                <a:rPr lang="en-US" altLang="zh-TW" b="0" i="1" smtClean="0">
                                  <a:latin typeface="Cambria Math" panose="02040503050406030204" pitchFamily="18" charset="0"/>
                                </a:rPr>
                                <m:t>)</m:t>
                              </m:r>
                            </m:e>
                          </m:nary>
                        </m:e>
                      </m:nary>
                    </m:oMath>
                  </m:oMathPara>
                </a14:m>
                <a:endParaRPr lang="en-US" altLang="zh-TW" dirty="0"/>
              </a:p>
              <a:p>
                <a:r>
                  <a:rPr lang="zh-TW" altLang="en-US" dirty="0"/>
                  <a:t>這時候可得到 </a:t>
                </a:r>
                <a14:m>
                  <m:oMath xmlns:m="http://schemas.openxmlformats.org/officeDocument/2006/math">
                    <m:r>
                      <a:rPr lang="en-US" altLang="zh-TW" b="0" i="1" smtClean="0">
                        <a:latin typeface="Cambria Math" panose="02040503050406030204" pitchFamily="18" charset="0"/>
                      </a:rPr>
                      <m:t>𝑦</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𝑚</m:t>
                        </m:r>
                      </m:e>
                    </m:d>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𝑙</m:t>
                        </m:r>
                      </m:sub>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𝑙</m:t>
                            </m:r>
                          </m:sub>
                        </m:sSub>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𝑚</m:t>
                            </m:r>
                          </m:e>
                        </m:d>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𝑙</m:t>
                        </m:r>
                        <m:r>
                          <a:rPr lang="en-US" altLang="zh-TW" b="0" i="1" smtClean="0">
                            <a:latin typeface="Cambria Math" panose="02040503050406030204" pitchFamily="18" charset="0"/>
                          </a:rPr>
                          <m:t>]</m:t>
                        </m:r>
                      </m:e>
                    </m:nary>
                  </m:oMath>
                </a14:m>
                <a:br>
                  <a:rPr lang="en-US" altLang="zh-TW" dirty="0"/>
                </a:br>
                <a:r>
                  <a:rPr lang="zh-TW" altLang="en-US" dirty="0"/>
                  <a:t>其中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𝑙</m:t>
                        </m:r>
                      </m:sub>
                    </m:sSub>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𝑚</m:t>
                        </m:r>
                      </m:e>
                    </m:d>
                    <m:r>
                      <a:rPr lang="en-US" altLang="zh-TW" b="0" i="1" smtClean="0">
                        <a:latin typeface="Cambria Math" panose="02040503050406030204" pitchFamily="18" charset="0"/>
                      </a:rPr>
                      <m:t>=</m:t>
                    </m:r>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𝑖</m:t>
                        </m:r>
                      </m:sub>
                      <m:sup/>
                      <m:e>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𝑎</m:t>
                            </m:r>
                          </m:e>
                          <m:sub>
                            <m:r>
                              <a:rPr lang="en-US" altLang="zh-TW" i="1">
                                <a:latin typeface="Cambria Math" panose="02040503050406030204" pitchFamily="18" charset="0"/>
                              </a:rPr>
                              <m:t>𝑖</m:t>
                            </m:r>
                          </m:sub>
                          <m:sup>
                            <m:r>
                              <a:rPr lang="en-US" altLang="zh-TW" i="1">
                                <a:latin typeface="Cambria Math" panose="02040503050406030204" pitchFamily="18" charset="0"/>
                              </a:rPr>
                              <m:t>𝑏</m:t>
                            </m:r>
                          </m:sup>
                        </m:sSubSup>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𝑚</m:t>
                                </m:r>
                              </m:num>
                              <m:den>
                                <m:r>
                                  <a:rPr lang="en-US" altLang="zh-TW" i="1">
                                    <a:latin typeface="Cambria Math" panose="02040503050406030204" pitchFamily="18" charset="0"/>
                                  </a:rPr>
                                  <m:t>𝑊</m:t>
                                </m:r>
                              </m:den>
                            </m:f>
                          </m:e>
                        </m:d>
                        <m:r>
                          <a:rPr lang="en-US" altLang="zh-TW" i="1">
                            <a:latin typeface="Cambria Math" panose="02040503050406030204" pitchFamily="18" charset="0"/>
                          </a:rPr>
                          <m:t>𝑠𝑖𝑛𝑐</m:t>
                        </m:r>
                        <m:r>
                          <a:rPr lang="en-US" altLang="zh-TW" i="1">
                            <a:latin typeface="Cambria Math" panose="02040503050406030204" pitchFamily="18" charset="0"/>
                          </a:rPr>
                          <m:t>(</m:t>
                        </m:r>
                        <m:r>
                          <a:rPr lang="en-US" altLang="zh-TW" i="1">
                            <a:latin typeface="Cambria Math" panose="02040503050406030204" pitchFamily="18" charset="0"/>
                          </a:rPr>
                          <m:t>𝑙</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𝜏</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𝑚</m:t>
                                </m:r>
                              </m:num>
                              <m:den>
                                <m:r>
                                  <a:rPr lang="en-US" altLang="zh-TW" i="1">
                                    <a:latin typeface="Cambria Math" panose="02040503050406030204" pitchFamily="18" charset="0"/>
                                  </a:rPr>
                                  <m:t>𝑊</m:t>
                                </m:r>
                              </m:den>
                            </m:f>
                          </m:e>
                        </m:d>
                        <m:r>
                          <a:rPr lang="en-US" altLang="zh-TW" i="1">
                            <a:latin typeface="Cambria Math" panose="02040503050406030204" pitchFamily="18" charset="0"/>
                          </a:rPr>
                          <m:t>𝑊</m:t>
                        </m:r>
                        <m:r>
                          <a:rPr lang="en-US" altLang="zh-TW" i="1">
                            <a:latin typeface="Cambria Math" panose="02040503050406030204" pitchFamily="18" charset="0"/>
                          </a:rPr>
                          <m:t>)</m:t>
                        </m:r>
                      </m:e>
                    </m:nary>
                  </m:oMath>
                </a14:m>
                <a:r>
                  <a:rPr lang="zh-TW" altLang="en-US" dirty="0"/>
                  <a:t>。</a:t>
                </a:r>
                <a:endParaRPr lang="en-US" altLang="zh-TW" dirty="0"/>
              </a:p>
              <a:p>
                <a:r>
                  <a:rPr lang="zh-TW" altLang="en-US" dirty="0"/>
                  <a:t>假設是非時變或傳輸期間內通道變化不是太劇烈，則</a:t>
                </a:r>
                <a:br>
                  <a:rPr lang="en-US" altLang="zh-TW" dirty="0"/>
                </a:br>
                <a14:m>
                  <m:oMath xmlns:m="http://schemas.openxmlformats.org/officeDocument/2006/math">
                    <m:r>
                      <a:rPr lang="en-US" altLang="zh-TW" b="0" i="1" smtClean="0">
                        <a:latin typeface="Cambria Math" panose="02040503050406030204" pitchFamily="18" charset="0"/>
                      </a:rPr>
                      <m:t>𝑦</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𝑚</m:t>
                        </m:r>
                      </m:e>
                    </m:d>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𝑙</m:t>
                        </m:r>
                      </m:sub>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𝑙</m:t>
                            </m:r>
                          </m:sub>
                        </m:sSub>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𝑙</m:t>
                        </m:r>
                        <m:r>
                          <a:rPr lang="en-US" altLang="zh-TW" b="0" i="1" smtClean="0">
                            <a:latin typeface="Cambria Math" panose="02040503050406030204" pitchFamily="18" charset="0"/>
                          </a:rPr>
                          <m:t>]</m:t>
                        </m:r>
                      </m:e>
                    </m:nary>
                  </m:oMath>
                </a14:m>
                <a:endParaRPr lang="en-US" altLang="zh-TW" dirty="0"/>
              </a:p>
              <a:p>
                <a:r>
                  <a:rPr lang="zh-TW" altLang="en-US" dirty="0"/>
                  <a:t>經過推演，我們將接收端、傳輸端與通道效應，用簡潔的總和式子表示出來了。時間點 </a:t>
                </a:r>
                <a14:m>
                  <m:oMath xmlns:m="http://schemas.openxmlformats.org/officeDocument/2006/math">
                    <m:r>
                      <a:rPr lang="en-US" altLang="zh-TW" b="0" i="1" smtClean="0">
                        <a:latin typeface="Cambria Math" panose="02040503050406030204" pitchFamily="18" charset="0"/>
                      </a:rPr>
                      <m:t>𝑚</m:t>
                    </m:r>
                  </m:oMath>
                </a14:m>
                <a:r>
                  <a:rPr lang="zh-TW" altLang="en-US" dirty="0"/>
                  <a:t> 下的基頻離散輸出，會等於前 </a:t>
                </a:r>
                <a14:m>
                  <m:oMath xmlns:m="http://schemas.openxmlformats.org/officeDocument/2006/math">
                    <m:r>
                      <a:rPr lang="en-US" altLang="zh-TW" i="1">
                        <a:latin typeface="Cambria Math" panose="02040503050406030204" pitchFamily="18" charset="0"/>
                      </a:rPr>
                      <m:t>𝑙</m:t>
                    </m:r>
                  </m:oMath>
                </a14:m>
                <a:r>
                  <a:rPr lang="zh-TW" altLang="en-US" dirty="0"/>
                  <a:t> 個基頻離散輸入乘以通道效應的總和，</a:t>
                </a:r>
                <a:r>
                  <a:rPr lang="en-US" altLang="zh-TW" dirty="0"/>
                  <a:t> </a:t>
                </a:r>
                <a14:m>
                  <m:oMath xmlns:m="http://schemas.openxmlformats.org/officeDocument/2006/math">
                    <m:r>
                      <a:rPr lang="en-US" altLang="zh-TW" i="1">
                        <a:latin typeface="Cambria Math" panose="02040503050406030204" pitchFamily="18" charset="0"/>
                      </a:rPr>
                      <m:t>𝑙</m:t>
                    </m:r>
                  </m:oMath>
                </a14:m>
                <a:r>
                  <a:rPr lang="zh-TW" altLang="en-US" dirty="0"/>
                  <a:t> 此時又可稱作通道長度。</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424257"/>
              </a:xfrm>
              <a:blipFill>
                <a:blip r:embed="rId2"/>
                <a:stretch>
                  <a:fillRect l="-964" t="-202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865371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所謂同調頻寬</a:t>
            </a:r>
            <a:r>
              <a:rPr lang="en-US" altLang="zh-TW" dirty="0"/>
              <a: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就是指</a:t>
                </a:r>
                <a:r>
                  <a:rPr lang="zh-TW" altLang="en-US" b="1" dirty="0"/>
                  <a:t>「在統計上經歷大約相同衰落現象的頻寬」</a:t>
                </a:r>
                <a:r>
                  <a:rPr lang="zh-TW" altLang="en-US" dirty="0"/>
                  <a:t>。左下圖是功率延遲概樣</a:t>
                </a:r>
                <a:r>
                  <a:rPr lang="en-US" altLang="zh-TW" dirty="0"/>
                  <a:t>(Power delay profile)</a:t>
                </a:r>
                <a:r>
                  <a:rPr lang="zh-TW" altLang="en-US" dirty="0"/>
                  <a:t>，也就是隨著延遲時間經過接收端收到的功率分布。根據功率延遲概樣定義出</a:t>
                </a:r>
                <a:r>
                  <a:rPr lang="zh-TW" altLang="en-US" b="1" dirty="0"/>
                  <a:t>延遲擴散</a:t>
                </a:r>
                <a:r>
                  <a:rPr lang="en-US" altLang="zh-TW" b="1" dirty="0"/>
                  <a:t>(delay spread)</a:t>
                </a:r>
                <a:r>
                  <a:rPr lang="zh-TW" altLang="en-US" dirty="0"/>
                  <a:t>，其中一個定義是最大延遲擴散，即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𝜏</m:t>
                        </m:r>
                      </m:e>
                      <m:sub>
                        <m:r>
                          <a:rPr lang="en-US" altLang="zh-TW" b="0" i="1" smtClean="0">
                            <a:latin typeface="Cambria Math" panose="02040503050406030204" pitchFamily="18" charset="0"/>
                          </a:rPr>
                          <m:t>𝑚𝑎𝑥</m:t>
                        </m:r>
                      </m:sub>
                    </m:sSub>
                  </m:oMath>
                </a14:m>
                <a:r>
                  <a:rPr lang="zh-TW" altLang="en-US" dirty="0"/>
                  <a:t>。基本上同調頻寬與延遲擴散成反比，故其中一個同調頻寬定義為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𝐵</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=1/</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𝜏</m:t>
                        </m:r>
                      </m:e>
                      <m:sub>
                        <m:r>
                          <a:rPr lang="en-US" altLang="zh-TW" b="0" i="1" smtClean="0">
                            <a:latin typeface="Cambria Math" panose="02040503050406030204" pitchFamily="18" charset="0"/>
                          </a:rPr>
                          <m:t>𝑚𝑎𝑥</m:t>
                        </m:r>
                      </m:sub>
                    </m:sSub>
                  </m:oMath>
                </a14:m>
                <a:r>
                  <a:rPr lang="zh-TW" altLang="en-US" dirty="0"/>
                  <a:t>。</a:t>
                </a:r>
                <a:endParaRPr lang="en-US" altLang="zh-TW" dirty="0"/>
              </a:p>
              <a:p>
                <a:r>
                  <a:rPr lang="zh-TW" altLang="en-US" dirty="0"/>
                  <a:t>如右下圖，根據訊號頻寬 </a:t>
                </a:r>
                <a14:m>
                  <m:oMath xmlns:m="http://schemas.openxmlformats.org/officeDocument/2006/math">
                    <m:r>
                      <a:rPr lang="en-US" altLang="zh-TW" i="1">
                        <a:latin typeface="Cambria Math" panose="02040503050406030204" pitchFamily="18" charset="0"/>
                      </a:rPr>
                      <m:t>𝑊</m:t>
                    </m:r>
                  </m:oMath>
                </a14:m>
                <a:r>
                  <a:rPr lang="zh-TW" altLang="en-US" dirty="0"/>
                  <a:t> 以及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𝐵</m:t>
                        </m:r>
                      </m:e>
                      <m:sub>
                        <m:r>
                          <a:rPr lang="en-US" altLang="zh-TW" b="0" i="1" smtClean="0">
                            <a:latin typeface="Cambria Math" panose="02040503050406030204" pitchFamily="18" charset="0"/>
                          </a:rPr>
                          <m:t>𝑐</m:t>
                        </m:r>
                      </m:sub>
                    </m:sSub>
                  </m:oMath>
                </a14:m>
                <a:r>
                  <a:rPr lang="zh-TW" altLang="en-US" dirty="0"/>
                  <a:t> 之間的關係，可以分成</a:t>
                </a:r>
                <a:r>
                  <a:rPr lang="zh-TW" altLang="en-US" b="1" dirty="0"/>
                  <a:t>平坦衰落</a:t>
                </a:r>
                <a:r>
                  <a:rPr lang="en-US" altLang="zh-TW" b="1" dirty="0"/>
                  <a:t>(flat fading)</a:t>
                </a:r>
                <a:r>
                  <a:rPr lang="zh-TW" altLang="en-US" dirty="0"/>
                  <a:t>以及</a:t>
                </a:r>
                <a:r>
                  <a:rPr lang="zh-TW" altLang="en-US" b="1" dirty="0"/>
                  <a:t>頻率選擇性衰落</a:t>
                </a:r>
                <a:r>
                  <a:rPr lang="en-US" altLang="zh-TW" b="1" dirty="0"/>
                  <a:t>(frequency-selective fading)</a:t>
                </a:r>
                <a:r>
                  <a:rPr lang="zh-TW" altLang="en-US" dirty="0"/>
                  <a:t>。前者關係為 </a:t>
                </a:r>
                <a14:m>
                  <m:oMath xmlns:m="http://schemas.openxmlformats.org/officeDocument/2006/math">
                    <m:r>
                      <a:rPr lang="en-US" altLang="zh-TW" i="1">
                        <a:latin typeface="Cambria Math" panose="02040503050406030204" pitchFamily="18" charset="0"/>
                      </a:rPr>
                      <m:t>𝑊</m:t>
                    </m:r>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𝐵</m:t>
                        </m:r>
                      </m:e>
                      <m:sub>
                        <m:r>
                          <a:rPr lang="en-US" altLang="zh-TW" b="0" i="1" smtClean="0">
                            <a:latin typeface="Cambria Math" panose="02040503050406030204" pitchFamily="18" charset="0"/>
                          </a:rPr>
                          <m:t>𝑐</m:t>
                        </m:r>
                      </m:sub>
                    </m:sSub>
                    <m:r>
                      <a:rPr lang="zh-TW" altLang="en-US" i="1">
                        <a:latin typeface="Cambria Math" panose="02040503050406030204" pitchFamily="18" charset="0"/>
                      </a:rPr>
                      <m:t>；</m:t>
                    </m:r>
                  </m:oMath>
                </a14:m>
                <a:r>
                  <a:rPr lang="zh-TW" altLang="en-US" dirty="0"/>
                  <a:t>後者關係為 </a:t>
                </a:r>
                <a14:m>
                  <m:oMath xmlns:m="http://schemas.openxmlformats.org/officeDocument/2006/math">
                    <m:r>
                      <a:rPr lang="en-US" altLang="zh-TW" i="1">
                        <a:latin typeface="Cambria Math" panose="02040503050406030204" pitchFamily="18" charset="0"/>
                      </a:rPr>
                      <m:t>𝑊</m:t>
                    </m:r>
                    <m:r>
                      <a:rPr lang="en-US" altLang="zh-TW" b="0" i="1" smtClean="0">
                        <a:latin typeface="Cambria Math" panose="02040503050406030204" pitchFamily="18" charset="0"/>
                      </a:rPr>
                      <m:t>&gt;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𝐵</m:t>
                        </m:r>
                      </m:e>
                      <m:sub>
                        <m:r>
                          <a:rPr lang="en-US" altLang="zh-TW" b="0" i="1" smtClean="0">
                            <a:latin typeface="Cambria Math" panose="02040503050406030204" pitchFamily="18" charset="0"/>
                          </a:rPr>
                          <m:t>𝑐</m:t>
                        </m:r>
                      </m:sub>
                    </m:sSub>
                  </m:oMath>
                </a14:m>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071"/>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CD99CA69-0EE2-48E8-A9B1-8524189D4292}"/>
              </a:ext>
            </a:extLst>
          </p:cNvPr>
          <p:cNvPicPr>
            <a:picLocks noChangeAspect="1"/>
          </p:cNvPicPr>
          <p:nvPr/>
        </p:nvPicPr>
        <p:blipFill>
          <a:blip r:embed="rId3"/>
          <a:stretch>
            <a:fillRect/>
          </a:stretch>
        </p:blipFill>
        <p:spPr>
          <a:xfrm>
            <a:off x="1298799" y="4467541"/>
            <a:ext cx="3064788" cy="2206248"/>
          </a:xfrm>
          <a:prstGeom prst="rect">
            <a:avLst/>
          </a:prstGeom>
        </p:spPr>
      </p:pic>
      <p:pic>
        <p:nvPicPr>
          <p:cNvPr id="7" name="圖片 6">
            <a:extLst>
              <a:ext uri="{FF2B5EF4-FFF2-40B4-BE49-F238E27FC236}">
                <a16:creationId xmlns:a16="http://schemas.microsoft.com/office/drawing/2014/main" id="{0429C6A6-D72C-49D6-8B49-393EEB399508}"/>
              </a:ext>
            </a:extLst>
          </p:cNvPr>
          <p:cNvPicPr>
            <a:picLocks noChangeAspect="1"/>
          </p:cNvPicPr>
          <p:nvPr/>
        </p:nvPicPr>
        <p:blipFill>
          <a:blip r:embed="rId4"/>
          <a:stretch>
            <a:fillRect/>
          </a:stretch>
        </p:blipFill>
        <p:spPr>
          <a:xfrm>
            <a:off x="6096000" y="4698507"/>
            <a:ext cx="2828047" cy="1975282"/>
          </a:xfrm>
          <a:prstGeom prst="rect">
            <a:avLst/>
          </a:prstGeom>
        </p:spPr>
      </p:pic>
      <p:pic>
        <p:nvPicPr>
          <p:cNvPr id="9" name="圖片 8">
            <a:extLst>
              <a:ext uri="{FF2B5EF4-FFF2-40B4-BE49-F238E27FC236}">
                <a16:creationId xmlns:a16="http://schemas.microsoft.com/office/drawing/2014/main" id="{B3603806-E37F-4B9B-9E51-4A8D60E84771}"/>
              </a:ext>
            </a:extLst>
          </p:cNvPr>
          <p:cNvPicPr>
            <a:picLocks noChangeAspect="1"/>
          </p:cNvPicPr>
          <p:nvPr/>
        </p:nvPicPr>
        <p:blipFill>
          <a:blip r:embed="rId5"/>
          <a:stretch>
            <a:fillRect/>
          </a:stretch>
        </p:blipFill>
        <p:spPr>
          <a:xfrm>
            <a:off x="8924047" y="4698507"/>
            <a:ext cx="3064788" cy="1975282"/>
          </a:xfrm>
          <a:prstGeom prst="rect">
            <a:avLst/>
          </a:prstGeom>
        </p:spPr>
      </p:pic>
    </p:spTree>
    <p:extLst>
      <p:ext uri="{BB962C8B-B14F-4D97-AF65-F5344CB8AC3E}">
        <p14:creationId xmlns:p14="http://schemas.microsoft.com/office/powerpoint/2010/main" val="255035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常用的傅立葉轉換對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539666"/>
              </a:xfrm>
            </p:spPr>
            <p:txBody>
              <a:bodyPr>
                <a:normAutofit lnSpcReduction="10000"/>
              </a:bodyPr>
              <a:lstStyle/>
              <a:p>
                <a:endParaRPr lang="en-US" altLang="zh-TW" dirty="0"/>
              </a:p>
              <a:p>
                <a:endParaRPr lang="en-US" altLang="zh-TW" dirty="0"/>
              </a:p>
              <a:p>
                <a:endParaRPr lang="en-US" altLang="zh-TW" dirty="0"/>
              </a:p>
              <a:p>
                <a:endParaRPr lang="en-US" altLang="zh-TW" dirty="0"/>
              </a:p>
              <a:p>
                <a:pPr marL="0" indent="0">
                  <a:buNone/>
                </a:pPr>
                <a:br>
                  <a:rPr lang="en-US" altLang="zh-TW" sz="2400" dirty="0"/>
                </a:br>
                <a:r>
                  <a:rPr lang="en-US" altLang="zh-TW" sz="2400" dirty="0"/>
                  <a:t>Parseval </a:t>
                </a:r>
                <a:r>
                  <a:rPr lang="zh-TW" altLang="en-US" sz="2400" dirty="0"/>
                  <a:t>定理：</a:t>
                </a:r>
                <a14:m>
                  <m:oMath xmlns:m="http://schemas.openxmlformats.org/officeDocument/2006/math">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0</m:t>
                            </m:r>
                          </m:sub>
                        </m:sSub>
                      </m:den>
                    </m:f>
                    <m:nary>
                      <m:naryPr>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sSub>
                              <m:sSubPr>
                                <m:ctrlPr>
                                  <a:rPr lang="en-US" altLang="zh-TW" sz="2400" b="0" i="1" smtClean="0">
                                    <a:latin typeface="Cambria Math" panose="02040503050406030204" pitchFamily="18" charset="0"/>
                                  </a:rPr>
                                </m:ctrlPr>
                              </m:sSubPr>
                              <m:e>
                                <m:r>
                                  <m:rPr>
                                    <m:brk m:alnAt="23"/>
                                  </m:rPr>
                                  <a:rPr lang="en-US" altLang="zh-TW" sz="2400" b="0" i="1" smtClean="0">
                                    <a:latin typeface="Cambria Math" panose="02040503050406030204" pitchFamily="18" charset="0"/>
                                  </a:rPr>
                                  <m:t>𝑇</m:t>
                                </m:r>
                              </m:e>
                              <m:sub>
                                <m:r>
                                  <m:rPr>
                                    <m:brk m:alnAt="23"/>
                                  </m:rPr>
                                  <a:rPr lang="en-US" altLang="zh-TW" sz="2400" b="0" i="1" smtClean="0">
                                    <a:latin typeface="Cambria Math" panose="02040503050406030204" pitchFamily="18" charset="0"/>
                                  </a:rPr>
                                  <m:t>0</m:t>
                                </m:r>
                              </m:sub>
                            </m:sSub>
                          </m:num>
                          <m:den>
                            <m:r>
                              <m:rPr>
                                <m:brk m:alnAt="23"/>
                              </m:rPr>
                              <a:rPr lang="en-US" altLang="zh-TW" sz="2400" b="0" i="1" smtClean="0">
                                <a:latin typeface="Cambria Math" panose="02040503050406030204" pitchFamily="18" charset="0"/>
                              </a:rPr>
                              <m:t>2</m:t>
                            </m:r>
                          </m:den>
                        </m:f>
                      </m:sub>
                      <m:sup>
                        <m:f>
                          <m:fPr>
                            <m:ctrlPr>
                              <a:rPr lang="en-US" altLang="zh-TW" sz="2400" b="0" i="1" smtClean="0">
                                <a:latin typeface="Cambria Math" panose="02040503050406030204" pitchFamily="18" charset="0"/>
                              </a:rPr>
                            </m:ctrlPr>
                          </m:fPr>
                          <m:num>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0</m:t>
                                </m:r>
                              </m:sub>
                            </m:sSub>
                          </m:num>
                          <m:den>
                            <m:r>
                              <a:rPr lang="en-US" altLang="zh-TW" sz="2400" b="0" i="1" smtClean="0">
                                <a:latin typeface="Cambria Math" panose="02040503050406030204" pitchFamily="18" charset="0"/>
                              </a:rPr>
                              <m:t>2</m:t>
                            </m:r>
                          </m:den>
                        </m:f>
                      </m:sup>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2</m:t>
                            </m:r>
                          </m:sup>
                        </m:s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𝑑𝑥</m:t>
                        </m:r>
                      </m:e>
                    </m:nary>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𝑚</m:t>
                        </m:r>
                        <m:r>
                          <a:rPr lang="en-US" altLang="zh-TW" sz="2400" b="0" i="1" smtClean="0">
                            <a:latin typeface="Cambria Math" panose="02040503050406030204" pitchFamily="18" charset="0"/>
                          </a:rPr>
                          <m:t>=−∞</m:t>
                        </m:r>
                      </m:sub>
                      <m:sup>
                        <m:r>
                          <a:rPr lang="en-US" altLang="zh-TW" sz="2400" b="0" i="1" smtClean="0">
                            <a:latin typeface="Cambria Math" panose="02040503050406030204" pitchFamily="18" charset="0"/>
                            <a:ea typeface="Cambria Math" panose="02040503050406030204" pitchFamily="18" charset="0"/>
                          </a:rPr>
                          <m:t>∞</m:t>
                        </m:r>
                      </m:sup>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𝑋</m:t>
                                </m:r>
                              </m:e>
                              <m:sub>
                                <m:r>
                                  <a:rPr lang="en-US" altLang="zh-TW" sz="2400" b="0" i="1" smtClean="0">
                                    <a:latin typeface="Cambria Math" panose="02040503050406030204" pitchFamily="18" charset="0"/>
                                  </a:rPr>
                                  <m:t>𝑛</m:t>
                                </m:r>
                              </m:sub>
                            </m:sSub>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2</m:t>
                            </m:r>
                          </m:sup>
                        </m:sSup>
                      </m:e>
                    </m:nary>
                  </m:oMath>
                </a14:m>
                <a:r>
                  <a:rPr lang="zh-TW" altLang="en-US" sz="2400" dirty="0"/>
                  <a:t>　～平均功率</a:t>
                </a:r>
                <a:endParaRPr lang="en-US" altLang="zh-TW" sz="2400" dirty="0"/>
              </a:p>
              <a:p>
                <a:r>
                  <a:rPr lang="en-US" altLang="zh-TW" sz="2400" dirty="0"/>
                  <a:t>Energy of a Signal </a:t>
                </a:r>
                <a14:m>
                  <m:oMath xmlns:m="http://schemas.openxmlformats.org/officeDocument/2006/math">
                    <m:r>
                      <a:rPr lang="en-US" altLang="zh-TW" sz="2400" b="0" i="0" smtClean="0">
                        <a:latin typeface="Cambria Math" panose="02040503050406030204" pitchFamily="18" charset="0"/>
                      </a:rPr>
                      <m:t>=</m:t>
                    </m:r>
                    <m:nary>
                      <m:naryPr>
                        <m:ctrlPr>
                          <a:rPr lang="en-US"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sub>
                      <m:sup>
                        <m:r>
                          <a:rPr lang="en-US" altLang="zh-TW" sz="2400" i="1" smtClean="0">
                            <a:latin typeface="Cambria Math" panose="02040503050406030204" pitchFamily="18" charset="0"/>
                            <a:ea typeface="Cambria Math" panose="02040503050406030204" pitchFamily="18" charset="0"/>
                          </a:rPr>
                          <m:t>∞</m:t>
                        </m:r>
                      </m:sup>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𝑥</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𝑑𝑡</m:t>
                        </m:r>
                      </m:e>
                    </m:nary>
                    <m:r>
                      <a:rPr lang="en-US" altLang="zh-TW" sz="2400" b="0" i="1" smtClean="0">
                        <a:latin typeface="Cambria Math" panose="02040503050406030204" pitchFamily="18" charset="0"/>
                      </a:rPr>
                      <m:t>=</m:t>
                    </m:r>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a:rPr lang="en-US" altLang="zh-TW" sz="2400" b="0" i="1" smtClean="0">
                                <a:latin typeface="Cambria Math" panose="02040503050406030204" pitchFamily="18" charset="0"/>
                              </a:rPr>
                              <m:t>𝑋</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r>
                              <a:rPr lang="en-US" altLang="zh-TW" sz="2400" b="0" i="1" smtClean="0">
                                <a:latin typeface="Cambria Math" panose="02040503050406030204" pitchFamily="18" charset="0"/>
                              </a:rPr>
                              <m:t>)|</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𝑑</m:t>
                        </m:r>
                        <m:r>
                          <a:rPr lang="en-US" altLang="zh-TW" sz="2400" b="0" i="1" smtClean="0">
                            <a:latin typeface="Cambria Math" panose="02040503050406030204" pitchFamily="18" charset="0"/>
                          </a:rPr>
                          <m:t>𝑓</m:t>
                        </m:r>
                      </m:e>
                    </m:nary>
                  </m:oMath>
                </a14:m>
                <a:r>
                  <a:rPr lang="zh-TW" altLang="en-US" sz="2400" dirty="0"/>
                  <a:t>，</a:t>
                </a:r>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a:rPr lang="en-US" altLang="zh-TW" sz="2400" i="1">
                            <a:latin typeface="Cambria Math" panose="02040503050406030204" pitchFamily="18" charset="0"/>
                          </a:rPr>
                          <m:t>𝑋</m:t>
                        </m:r>
                        <m:r>
                          <a:rPr lang="en-US" altLang="zh-TW" sz="2400" i="1">
                            <a:latin typeface="Cambria Math" panose="02040503050406030204" pitchFamily="18" charset="0"/>
                          </a:rPr>
                          <m:t>(</m:t>
                        </m:r>
                        <m:r>
                          <a:rPr lang="en-US" altLang="zh-TW" sz="2400" i="1">
                            <a:latin typeface="Cambria Math" panose="02040503050406030204" pitchFamily="18" charset="0"/>
                          </a:rPr>
                          <m:t>𝑓</m:t>
                        </m:r>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oMath>
                </a14:m>
                <a:r>
                  <a:rPr lang="zh-TW" altLang="en-US" sz="2400" dirty="0"/>
                  <a:t> 又稱作</a:t>
                </a:r>
                <a:r>
                  <a:rPr lang="zh-TW" altLang="en-US" sz="2400" b="1" dirty="0"/>
                  <a:t>能量譜密度</a:t>
                </a:r>
                <a:r>
                  <a:rPr lang="zh-TW" altLang="en-US" sz="2400" dirty="0"/>
                  <a:t>。</a:t>
                </a:r>
                <a:endParaRPr lang="en-US" altLang="zh-TW" sz="2400" dirty="0"/>
              </a:p>
              <a:p>
                <a:r>
                  <a:rPr lang="en-US" altLang="zh-TW" sz="2400" dirty="0"/>
                  <a:t>Poisson Sum Formula</a:t>
                </a:r>
                <a:r>
                  <a:rPr lang="zh-TW" altLang="en-US" sz="2400" dirty="0"/>
                  <a:t>：若週期訊號 </a:t>
                </a:r>
                <a14:m>
                  <m:oMath xmlns:m="http://schemas.openxmlformats.org/officeDocument/2006/math">
                    <m:r>
                      <a:rPr lang="en-US" altLang="zh-TW" sz="2400" b="0" i="1" smtClean="0">
                        <a:latin typeface="Cambria Math" panose="02040503050406030204" pitchFamily="18" charset="0"/>
                      </a:rPr>
                      <m:t>𝑥</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𝑚</m:t>
                        </m:r>
                        <m:r>
                          <a:rPr lang="en-US" altLang="zh-TW" sz="2400" b="0" i="1" smtClean="0">
                            <a:latin typeface="Cambria Math" panose="02040503050406030204" pitchFamily="18" charset="0"/>
                          </a:rPr>
                          <m:t>=−∞</m:t>
                        </m:r>
                      </m:sub>
                      <m:sup>
                        <m:r>
                          <a:rPr lang="en-US" altLang="zh-TW" sz="2400" b="0" i="1" smtClean="0">
                            <a:latin typeface="Cambria Math" panose="02040503050406030204" pitchFamily="18" charset="0"/>
                            <a:ea typeface="Cambria Math" panose="02040503050406030204" pitchFamily="18" charset="0"/>
                          </a:rPr>
                          <m:t>∞</m:t>
                        </m:r>
                      </m:sup>
                      <m:e>
                        <m:r>
                          <a:rPr lang="en-US" altLang="zh-TW" sz="2400" b="0" i="1" smtClean="0">
                            <a:latin typeface="Cambria Math" panose="02040503050406030204" pitchFamily="18" charset="0"/>
                          </a:rPr>
                          <m:t>𝑝</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𝑚</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0</m:t>
                            </m:r>
                          </m:sub>
                        </m:sSub>
                        <m:r>
                          <a:rPr lang="en-US" altLang="zh-TW" sz="2400" b="0" i="1" smtClean="0">
                            <a:latin typeface="Cambria Math" panose="02040503050406030204" pitchFamily="18" charset="0"/>
                          </a:rPr>
                          <m:t>)</m:t>
                        </m:r>
                      </m:e>
                    </m:nary>
                  </m:oMath>
                </a14:m>
                <a:br>
                  <a:rPr lang="en-US" altLang="zh-TW" sz="2400" b="0" dirty="0"/>
                </a:br>
                <a14:m>
                  <m:oMath xmlns:m="http://schemas.openxmlformats.org/officeDocument/2006/math">
                    <m:nary>
                      <m:naryPr>
                        <m:chr m:val="∑"/>
                        <m:limLoc m:val="subSup"/>
                        <m:ctrlPr>
                          <a:rPr lang="en-US" altLang="zh-TW" sz="2200" b="0" i="1" smtClean="0">
                            <a:latin typeface="Cambria Math" panose="02040503050406030204" pitchFamily="18" charset="0"/>
                          </a:rPr>
                        </m:ctrlPr>
                      </m:naryPr>
                      <m:sub>
                        <m:r>
                          <m:rPr>
                            <m:brk m:alnAt="25"/>
                          </m:rPr>
                          <a:rPr lang="en-US" altLang="zh-TW" sz="2200" b="0" i="1" smtClean="0">
                            <a:latin typeface="Cambria Math" panose="02040503050406030204" pitchFamily="18" charset="0"/>
                          </a:rPr>
                          <m:t>𝑚</m:t>
                        </m:r>
                        <m:r>
                          <a:rPr lang="en-US" altLang="zh-TW" sz="2200" b="0" i="1" smtClean="0">
                            <a:latin typeface="Cambria Math" panose="02040503050406030204" pitchFamily="18" charset="0"/>
                          </a:rPr>
                          <m:t>=−∞</m:t>
                        </m:r>
                      </m:sub>
                      <m:sup>
                        <m:r>
                          <a:rPr lang="en-US" altLang="zh-TW" sz="2200" b="0" i="1" smtClean="0">
                            <a:latin typeface="Cambria Math" panose="02040503050406030204" pitchFamily="18" charset="0"/>
                            <a:ea typeface="Cambria Math" panose="02040503050406030204" pitchFamily="18" charset="0"/>
                          </a:rPr>
                          <m:t>∞</m:t>
                        </m:r>
                      </m:sup>
                      <m:e>
                        <m:r>
                          <a:rPr lang="en-US" altLang="zh-TW" sz="2200" i="1">
                            <a:latin typeface="Cambria Math" panose="02040503050406030204" pitchFamily="18" charset="0"/>
                          </a:rPr>
                          <m:t>𝑝</m:t>
                        </m:r>
                        <m:r>
                          <a:rPr lang="en-US" altLang="zh-TW" sz="2200" i="1">
                            <a:latin typeface="Cambria Math" panose="02040503050406030204" pitchFamily="18" charset="0"/>
                          </a:rPr>
                          <m:t>(</m:t>
                        </m:r>
                        <m:r>
                          <a:rPr lang="en-US" altLang="zh-TW" sz="2200" i="1">
                            <a:latin typeface="Cambria Math" panose="02040503050406030204" pitchFamily="18" charset="0"/>
                          </a:rPr>
                          <m:t>𝑡</m:t>
                        </m:r>
                        <m:r>
                          <a:rPr lang="en-US" altLang="zh-TW" sz="2200" i="1">
                            <a:latin typeface="Cambria Math" panose="02040503050406030204" pitchFamily="18" charset="0"/>
                          </a:rPr>
                          <m:t>−</m:t>
                        </m:r>
                        <m:r>
                          <a:rPr lang="en-US" altLang="zh-TW" sz="2200" i="1">
                            <a:latin typeface="Cambria Math" panose="02040503050406030204" pitchFamily="18" charset="0"/>
                          </a:rPr>
                          <m:t>𝑚</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𝑇</m:t>
                            </m:r>
                          </m:e>
                          <m:sub>
                            <m:r>
                              <a:rPr lang="en-US" altLang="zh-TW" sz="2200" i="1">
                                <a:latin typeface="Cambria Math" panose="02040503050406030204" pitchFamily="18" charset="0"/>
                              </a:rPr>
                              <m:t>0</m:t>
                            </m:r>
                          </m:sub>
                        </m:sSub>
                        <m:r>
                          <a:rPr lang="en-US" altLang="zh-TW" sz="2200" i="1">
                            <a:latin typeface="Cambria Math" panose="02040503050406030204" pitchFamily="18" charset="0"/>
                          </a:rPr>
                          <m:t>)</m:t>
                        </m:r>
                      </m:e>
                    </m:nary>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𝑓</m:t>
                        </m:r>
                      </m:e>
                      <m:sub>
                        <m:r>
                          <a:rPr lang="en-US" altLang="zh-TW" sz="2200" b="0" i="1" smtClean="0">
                            <a:latin typeface="Cambria Math" panose="02040503050406030204" pitchFamily="18" charset="0"/>
                          </a:rPr>
                          <m:t>0</m:t>
                        </m:r>
                      </m:sub>
                    </m:sSub>
                    <m:nary>
                      <m:naryPr>
                        <m:chr m:val="∑"/>
                        <m:ctrlPr>
                          <a:rPr lang="en-US" altLang="zh-TW" sz="2200" i="1">
                            <a:latin typeface="Cambria Math" panose="02040503050406030204" pitchFamily="18" charset="0"/>
                          </a:rPr>
                        </m:ctrlPr>
                      </m:naryPr>
                      <m:sub>
                        <m:r>
                          <a:rPr lang="en-US" altLang="zh-TW" sz="2200" b="0" i="1" smtClean="0">
                            <a:latin typeface="Cambria Math" panose="02040503050406030204" pitchFamily="18" charset="0"/>
                          </a:rPr>
                          <m:t>𝑛</m:t>
                        </m:r>
                        <m:r>
                          <a:rPr lang="en-US" altLang="zh-TW" sz="2200" i="1">
                            <a:latin typeface="Cambria Math" panose="02040503050406030204" pitchFamily="18" charset="0"/>
                          </a:rPr>
                          <m:t>=−∞</m:t>
                        </m:r>
                      </m:sub>
                      <m:sup>
                        <m:r>
                          <a:rPr lang="en-US" altLang="zh-TW" sz="2200" i="1">
                            <a:latin typeface="Cambria Math" panose="02040503050406030204" pitchFamily="18" charset="0"/>
                            <a:ea typeface="Cambria Math" panose="02040503050406030204" pitchFamily="18" charset="0"/>
                          </a:rPr>
                          <m:t>∞</m:t>
                        </m:r>
                      </m:sup>
                      <m:e>
                        <m:r>
                          <a:rPr lang="en-US" altLang="zh-TW" sz="2200" b="0" i="1" smtClean="0">
                            <a:latin typeface="Cambria Math" panose="02040503050406030204" pitchFamily="18" charset="0"/>
                            <a:ea typeface="Cambria Math" panose="02040503050406030204" pitchFamily="18" charset="0"/>
                          </a:rPr>
                          <m:t>𝑃</m:t>
                        </m:r>
                        <m:d>
                          <m:dPr>
                            <m:ctrlPr>
                              <a:rPr lang="en-US" altLang="zh-TW" sz="2200" b="0" i="1" smtClean="0">
                                <a:latin typeface="Cambria Math" panose="02040503050406030204" pitchFamily="18" charset="0"/>
                                <a:ea typeface="Cambria Math" panose="02040503050406030204" pitchFamily="18" charset="0"/>
                              </a:rPr>
                            </m:ctrlPr>
                          </m:dPr>
                          <m:e>
                            <m:r>
                              <a:rPr lang="en-US" altLang="zh-TW" sz="2200" b="0" i="1" smtClean="0">
                                <a:latin typeface="Cambria Math" panose="02040503050406030204" pitchFamily="18" charset="0"/>
                                <a:ea typeface="Cambria Math" panose="02040503050406030204" pitchFamily="18" charset="0"/>
                              </a:rPr>
                              <m:t>𝑛</m:t>
                            </m:r>
                            <m:sSub>
                              <m:sSubPr>
                                <m:ctrlPr>
                                  <a:rPr lang="en-US" altLang="zh-TW" sz="2200" b="0" i="1" smtClean="0">
                                    <a:latin typeface="Cambria Math" panose="02040503050406030204" pitchFamily="18" charset="0"/>
                                    <a:ea typeface="Cambria Math" panose="02040503050406030204" pitchFamily="18" charset="0"/>
                                  </a:rPr>
                                </m:ctrlPr>
                              </m:sSubPr>
                              <m:e>
                                <m:r>
                                  <a:rPr lang="en-US" altLang="zh-TW" sz="2200" b="0" i="1" smtClean="0">
                                    <a:latin typeface="Cambria Math" panose="02040503050406030204" pitchFamily="18" charset="0"/>
                                    <a:ea typeface="Cambria Math" panose="02040503050406030204" pitchFamily="18" charset="0"/>
                                  </a:rPr>
                                  <m:t>𝑓</m:t>
                                </m:r>
                              </m:e>
                              <m:sub>
                                <m:r>
                                  <a:rPr lang="en-US" altLang="zh-TW" sz="2200" b="0" i="1" smtClean="0">
                                    <a:latin typeface="Cambria Math" panose="02040503050406030204" pitchFamily="18" charset="0"/>
                                    <a:ea typeface="Cambria Math" panose="02040503050406030204" pitchFamily="18" charset="0"/>
                                  </a:rPr>
                                  <m:t>0</m:t>
                                </m:r>
                              </m:sub>
                            </m:sSub>
                          </m:e>
                        </m:d>
                        <m:r>
                          <a:rPr lang="en-US" altLang="zh-TW" sz="2200" b="0" i="1" smtClean="0">
                            <a:latin typeface="Cambria Math" panose="02040503050406030204" pitchFamily="18" charset="0"/>
                            <a:ea typeface="Cambria Math" panose="02040503050406030204" pitchFamily="18" charset="0"/>
                          </a:rPr>
                          <m:t>𝑒𝑥𝑝</m:t>
                        </m:r>
                        <m:r>
                          <a:rPr lang="en-US" altLang="zh-TW" sz="2200" i="1">
                            <a:latin typeface="Cambria Math" panose="02040503050406030204" pitchFamily="18" charset="0"/>
                          </a:rPr>
                          <m:t>(</m:t>
                        </m:r>
                        <m:r>
                          <a:rPr lang="en-US" altLang="zh-TW" sz="2200" b="0" i="1" smtClean="0">
                            <a:latin typeface="Cambria Math" panose="02040503050406030204" pitchFamily="18" charset="0"/>
                          </a:rPr>
                          <m:t>𝑗</m:t>
                        </m:r>
                        <m:r>
                          <a:rPr lang="en-US" altLang="zh-TW" sz="2200" b="0" i="1" smtClean="0">
                            <a:latin typeface="Cambria Math" panose="02040503050406030204" pitchFamily="18" charset="0"/>
                          </a:rPr>
                          <m:t>2</m:t>
                        </m:r>
                        <m:r>
                          <a:rPr lang="en-US" altLang="zh-TW" sz="2200" b="0" i="1" smtClean="0">
                            <a:latin typeface="Cambria Math" panose="02040503050406030204" pitchFamily="18" charset="0"/>
                          </a:rPr>
                          <m:t>𝜋</m:t>
                        </m:r>
                        <m:r>
                          <a:rPr lang="en-US" altLang="zh-TW" sz="2200" b="0" i="1" smtClean="0">
                            <a:latin typeface="Cambria Math" panose="02040503050406030204" pitchFamily="18" charset="0"/>
                          </a:rPr>
                          <m:t>𝑛</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𝑓</m:t>
                            </m:r>
                          </m:e>
                          <m:sub>
                            <m:r>
                              <a:rPr lang="en-US" altLang="zh-TW" sz="2200" b="0" i="1" smtClean="0">
                                <a:latin typeface="Cambria Math" panose="02040503050406030204" pitchFamily="18" charset="0"/>
                              </a:rPr>
                              <m:t>0</m:t>
                            </m:r>
                          </m:sub>
                        </m:sSub>
                        <m:r>
                          <a:rPr lang="en-US" altLang="zh-TW" sz="2200" b="0" i="1" smtClean="0">
                            <a:latin typeface="Cambria Math" panose="02040503050406030204" pitchFamily="18" charset="0"/>
                          </a:rPr>
                          <m:t>𝑡</m:t>
                        </m:r>
                        <m:r>
                          <a:rPr lang="en-US" altLang="zh-TW" sz="2200" i="1">
                            <a:latin typeface="Cambria Math" panose="02040503050406030204" pitchFamily="18" charset="0"/>
                          </a:rPr>
                          <m:t>)</m:t>
                        </m:r>
                      </m:e>
                    </m:nary>
                    <m:r>
                      <a:rPr lang="en-US" altLang="zh-TW" sz="2200" b="0" i="1" smtClean="0">
                        <a:latin typeface="Cambria Math" panose="02040503050406030204" pitchFamily="18" charset="0"/>
                      </a:rPr>
                      <m:t>,</m:t>
                    </m:r>
                  </m:oMath>
                </a14:m>
                <a:br>
                  <a:rPr lang="en-US" altLang="zh-TW" sz="2200" b="0" i="1" dirty="0">
                    <a:latin typeface="Cambria Math" panose="02040503050406030204" pitchFamily="18" charset="0"/>
                  </a:rPr>
                </a:br>
                <a14:m>
                  <m:oMath xmlns:m="http://schemas.openxmlformats.org/officeDocument/2006/math">
                    <m:nary>
                      <m:naryPr>
                        <m:chr m:val="∑"/>
                        <m:limLoc m:val="subSup"/>
                        <m:ctrlPr>
                          <a:rPr lang="en-US" altLang="zh-TW" sz="2200" i="1">
                            <a:latin typeface="Cambria Math" panose="02040503050406030204" pitchFamily="18" charset="0"/>
                          </a:rPr>
                        </m:ctrlPr>
                      </m:naryPr>
                      <m:sub>
                        <m:r>
                          <m:rPr>
                            <m:brk m:alnAt="25"/>
                          </m:rPr>
                          <a:rPr lang="en-US" altLang="zh-TW" sz="2200" i="1">
                            <a:latin typeface="Cambria Math" panose="02040503050406030204" pitchFamily="18" charset="0"/>
                          </a:rPr>
                          <m:t>𝑚</m:t>
                        </m:r>
                        <m:r>
                          <a:rPr lang="en-US" altLang="zh-TW" sz="2200" i="1">
                            <a:latin typeface="Cambria Math" panose="02040503050406030204" pitchFamily="18" charset="0"/>
                          </a:rPr>
                          <m:t>=−∞</m:t>
                        </m:r>
                      </m:sub>
                      <m:sup>
                        <m:r>
                          <a:rPr lang="en-US" altLang="zh-TW" sz="2200" i="1">
                            <a:latin typeface="Cambria Math" panose="02040503050406030204" pitchFamily="18" charset="0"/>
                            <a:ea typeface="Cambria Math" panose="02040503050406030204" pitchFamily="18" charset="0"/>
                          </a:rPr>
                          <m:t>∞</m:t>
                        </m:r>
                      </m:sup>
                      <m:e>
                        <m:r>
                          <a:rPr lang="en-US" altLang="zh-TW" sz="2200" i="1">
                            <a:latin typeface="Cambria Math" panose="02040503050406030204" pitchFamily="18" charset="0"/>
                          </a:rPr>
                          <m:t>𝑝</m:t>
                        </m:r>
                        <m:r>
                          <a:rPr lang="en-US" altLang="zh-TW" sz="2200" i="1">
                            <a:latin typeface="Cambria Math" panose="02040503050406030204" pitchFamily="18" charset="0"/>
                          </a:rPr>
                          <m:t>(</m:t>
                        </m:r>
                        <m:r>
                          <a:rPr lang="en-US" altLang="zh-TW" sz="2200" b="0" i="1" smtClean="0">
                            <a:latin typeface="Cambria Math" panose="02040503050406030204" pitchFamily="18" charset="0"/>
                          </a:rPr>
                          <m:t>𝑓</m:t>
                        </m:r>
                        <m:r>
                          <a:rPr lang="en-US" altLang="zh-TW" sz="2200" i="1">
                            <a:latin typeface="Cambria Math" panose="02040503050406030204" pitchFamily="18" charset="0"/>
                          </a:rPr>
                          <m:t>−</m:t>
                        </m:r>
                        <m:r>
                          <a:rPr lang="en-US" altLang="zh-TW" sz="2200" i="1">
                            <a:latin typeface="Cambria Math" panose="02040503050406030204" pitchFamily="18" charset="0"/>
                          </a:rPr>
                          <m:t>𝑚</m:t>
                        </m:r>
                        <m:sSub>
                          <m:sSubPr>
                            <m:ctrlPr>
                              <a:rPr lang="en-US" altLang="zh-TW" sz="2200" i="1">
                                <a:latin typeface="Cambria Math" panose="02040503050406030204" pitchFamily="18" charset="0"/>
                              </a:rPr>
                            </m:ctrlPr>
                          </m:sSubPr>
                          <m:e>
                            <m:r>
                              <a:rPr lang="en-US" altLang="zh-TW" sz="2200" b="0" i="1" smtClean="0">
                                <a:latin typeface="Cambria Math" panose="02040503050406030204" pitchFamily="18" charset="0"/>
                              </a:rPr>
                              <m:t>𝑓</m:t>
                            </m:r>
                          </m:e>
                          <m:sub>
                            <m:r>
                              <a:rPr lang="en-US" altLang="zh-TW" sz="2200" i="1">
                                <a:latin typeface="Cambria Math" panose="02040503050406030204" pitchFamily="18" charset="0"/>
                              </a:rPr>
                              <m:t>0</m:t>
                            </m:r>
                          </m:sub>
                        </m:sSub>
                        <m:r>
                          <a:rPr lang="en-US" altLang="zh-TW" sz="2200" i="1">
                            <a:latin typeface="Cambria Math" panose="02040503050406030204" pitchFamily="18" charset="0"/>
                          </a:rPr>
                          <m:t>)</m:t>
                        </m:r>
                      </m:e>
                    </m:nary>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b="0" i="1" smtClean="0">
                            <a:latin typeface="Cambria Math" panose="02040503050406030204" pitchFamily="18" charset="0"/>
                          </a:rPr>
                          <m:t>𝑇</m:t>
                        </m:r>
                      </m:e>
                      <m:sub>
                        <m:r>
                          <a:rPr lang="en-US" altLang="zh-TW" sz="2200" i="1">
                            <a:latin typeface="Cambria Math" panose="02040503050406030204" pitchFamily="18" charset="0"/>
                          </a:rPr>
                          <m:t>0</m:t>
                        </m:r>
                      </m:sub>
                    </m:sSub>
                    <m:nary>
                      <m:naryPr>
                        <m:chr m:val="∑"/>
                        <m:ctrlPr>
                          <a:rPr lang="en-US" altLang="zh-TW" sz="2200" i="1">
                            <a:latin typeface="Cambria Math" panose="02040503050406030204" pitchFamily="18" charset="0"/>
                          </a:rPr>
                        </m:ctrlPr>
                      </m:naryPr>
                      <m:sub>
                        <m:r>
                          <a:rPr lang="en-US" altLang="zh-TW" sz="2200" i="1">
                            <a:latin typeface="Cambria Math" panose="02040503050406030204" pitchFamily="18" charset="0"/>
                          </a:rPr>
                          <m:t>𝑛</m:t>
                        </m:r>
                        <m:r>
                          <a:rPr lang="en-US" altLang="zh-TW" sz="2200" i="1">
                            <a:latin typeface="Cambria Math" panose="02040503050406030204" pitchFamily="18" charset="0"/>
                          </a:rPr>
                          <m:t>=−∞</m:t>
                        </m:r>
                      </m:sub>
                      <m:sup>
                        <m:r>
                          <a:rPr lang="en-US" altLang="zh-TW" sz="2200" i="1">
                            <a:latin typeface="Cambria Math" panose="02040503050406030204" pitchFamily="18" charset="0"/>
                            <a:ea typeface="Cambria Math" panose="02040503050406030204" pitchFamily="18" charset="0"/>
                          </a:rPr>
                          <m:t>∞</m:t>
                        </m:r>
                      </m:sup>
                      <m:e>
                        <m:r>
                          <a:rPr lang="en-US" altLang="zh-TW" sz="2200" i="1">
                            <a:latin typeface="Cambria Math" panose="02040503050406030204" pitchFamily="18" charset="0"/>
                            <a:ea typeface="Cambria Math" panose="02040503050406030204" pitchFamily="18" charset="0"/>
                          </a:rPr>
                          <m:t>𝑃</m:t>
                        </m:r>
                        <m:d>
                          <m:dPr>
                            <m:ctrlPr>
                              <a:rPr lang="en-US" altLang="zh-TW" sz="2200" i="1">
                                <a:latin typeface="Cambria Math" panose="02040503050406030204" pitchFamily="18" charset="0"/>
                                <a:ea typeface="Cambria Math" panose="02040503050406030204" pitchFamily="18" charset="0"/>
                              </a:rPr>
                            </m:ctrlPr>
                          </m:dPr>
                          <m:e>
                            <m:r>
                              <a:rPr lang="en-US" altLang="zh-TW" sz="2200" i="1">
                                <a:latin typeface="Cambria Math" panose="02040503050406030204" pitchFamily="18" charset="0"/>
                                <a:ea typeface="Cambria Math" panose="02040503050406030204" pitchFamily="18" charset="0"/>
                              </a:rPr>
                              <m:t>𝑛</m:t>
                            </m:r>
                            <m:sSub>
                              <m:sSubPr>
                                <m:ctrlPr>
                                  <a:rPr lang="en-US" altLang="zh-TW" sz="2200" i="1">
                                    <a:latin typeface="Cambria Math" panose="02040503050406030204" pitchFamily="18" charset="0"/>
                                    <a:ea typeface="Cambria Math" panose="02040503050406030204" pitchFamily="18" charset="0"/>
                                  </a:rPr>
                                </m:ctrlPr>
                              </m:sSubPr>
                              <m:e>
                                <m:r>
                                  <a:rPr lang="en-US" altLang="zh-TW" sz="2200" b="0" i="1" smtClean="0">
                                    <a:latin typeface="Cambria Math" panose="02040503050406030204" pitchFamily="18" charset="0"/>
                                    <a:ea typeface="Cambria Math" panose="02040503050406030204" pitchFamily="18" charset="0"/>
                                  </a:rPr>
                                  <m:t>𝑇</m:t>
                                </m:r>
                              </m:e>
                              <m:sub>
                                <m:r>
                                  <a:rPr lang="en-US" altLang="zh-TW" sz="2200" i="1">
                                    <a:latin typeface="Cambria Math" panose="02040503050406030204" pitchFamily="18" charset="0"/>
                                    <a:ea typeface="Cambria Math" panose="02040503050406030204" pitchFamily="18" charset="0"/>
                                  </a:rPr>
                                  <m:t>0</m:t>
                                </m:r>
                              </m:sub>
                            </m:sSub>
                          </m:e>
                        </m:d>
                        <m:r>
                          <a:rPr lang="en-US" altLang="zh-TW" sz="2200" i="1">
                            <a:latin typeface="Cambria Math" panose="02040503050406030204" pitchFamily="18" charset="0"/>
                            <a:ea typeface="Cambria Math" panose="02040503050406030204" pitchFamily="18" charset="0"/>
                          </a:rPr>
                          <m:t>𝑒𝑥𝑝</m:t>
                        </m:r>
                        <m:r>
                          <a:rPr lang="en-US" altLang="zh-TW" sz="2200" i="1">
                            <a:latin typeface="Cambria Math" panose="02040503050406030204" pitchFamily="18" charset="0"/>
                          </a:rPr>
                          <m:t>(</m:t>
                        </m:r>
                        <m:r>
                          <a:rPr lang="en-US" altLang="zh-TW" sz="2200" b="0" i="1" smtClean="0">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2</m:t>
                        </m:r>
                        <m:r>
                          <a:rPr lang="en-US" altLang="zh-TW" sz="2200" i="1">
                            <a:latin typeface="Cambria Math" panose="02040503050406030204" pitchFamily="18" charset="0"/>
                          </a:rPr>
                          <m:t>𝜋</m:t>
                        </m:r>
                        <m:r>
                          <a:rPr lang="en-US" altLang="zh-TW" sz="2200" i="1">
                            <a:latin typeface="Cambria Math" panose="02040503050406030204" pitchFamily="18" charset="0"/>
                          </a:rPr>
                          <m:t>𝑛𝑓</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𝑇</m:t>
                            </m:r>
                          </m:e>
                          <m:sub>
                            <m:r>
                              <a:rPr lang="en-US" altLang="zh-TW" sz="2200" b="0" i="1" smtClean="0">
                                <a:latin typeface="Cambria Math" panose="02040503050406030204" pitchFamily="18" charset="0"/>
                              </a:rPr>
                              <m:t>0</m:t>
                            </m:r>
                          </m:sub>
                        </m:sSub>
                        <m:r>
                          <a:rPr lang="en-US" altLang="zh-TW" sz="2200" i="1">
                            <a:latin typeface="Cambria Math" panose="02040503050406030204" pitchFamily="18" charset="0"/>
                          </a:rPr>
                          <m:t>)</m:t>
                        </m:r>
                      </m:e>
                    </m:nary>
                  </m:oMath>
                </a14:m>
                <a:endParaRPr lang="en-US" altLang="zh-TW" sz="2400" b="0"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539666"/>
              </a:xfrm>
              <a:blipFill>
                <a:blip r:embed="rId3"/>
                <a:stretch>
                  <a:fillRect l="-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5">
                <a:extLst>
                  <a:ext uri="{FF2B5EF4-FFF2-40B4-BE49-F238E27FC236}">
                    <a16:creationId xmlns:a16="http://schemas.microsoft.com/office/drawing/2014/main" id="{01D18A57-F129-4638-B57D-8B5033FB4021}"/>
                  </a:ext>
                </a:extLst>
              </p:cNvPr>
              <p:cNvGraphicFramePr>
                <a:graphicFrameLocks/>
              </p:cNvGraphicFramePr>
              <p:nvPr>
                <p:extLst>
                  <p:ext uri="{D42A27DB-BD31-4B8C-83A1-F6EECF244321}">
                    <p14:modId xmlns:p14="http://schemas.microsoft.com/office/powerpoint/2010/main" val="1577344367"/>
                  </p:ext>
                </p:extLst>
              </p:nvPr>
            </p:nvGraphicFramePr>
            <p:xfrm>
              <a:off x="1547674" y="1154097"/>
              <a:ext cx="9806126" cy="2024975"/>
            </p:xfrm>
            <a:graphic>
              <a:graphicData uri="http://schemas.openxmlformats.org/drawingml/2006/table">
                <a:tbl>
                  <a:tblPr firstRow="1" bandRow="1">
                    <a:tableStyleId>{5C22544A-7EE6-4342-B048-85BDC9FD1C3A}</a:tableStyleId>
                  </a:tblPr>
                  <a:tblGrid>
                    <a:gridCol w="4903063">
                      <a:extLst>
                        <a:ext uri="{9D8B030D-6E8A-4147-A177-3AD203B41FA5}">
                          <a16:colId xmlns:a16="http://schemas.microsoft.com/office/drawing/2014/main" val="2836688567"/>
                        </a:ext>
                      </a:extLst>
                    </a:gridCol>
                    <a:gridCol w="4903063">
                      <a:extLst>
                        <a:ext uri="{9D8B030D-6E8A-4147-A177-3AD203B41FA5}">
                          <a16:colId xmlns:a16="http://schemas.microsoft.com/office/drawing/2014/main" val="3039396422"/>
                        </a:ext>
                      </a:extLst>
                    </a:gridCol>
                  </a:tblGrid>
                  <a:tr h="661165">
                    <a:tc>
                      <a:txBody>
                        <a:bodyPr/>
                        <a:lstStyle/>
                        <a:p>
                          <a:pPr algn="ctr"/>
                          <a14:m>
                            <m:oMathPara xmlns:m="http://schemas.openxmlformats.org/officeDocument/2006/math">
                              <m:oMathParaPr>
                                <m:jc m:val="centerGroup"/>
                              </m:oMathParaPr>
                              <m:oMath xmlns:m="http://schemas.openxmlformats.org/officeDocument/2006/math">
                                <m:nary>
                                  <m:naryPr>
                                    <m:chr m:val="∑"/>
                                    <m:ctrlPr>
                                      <a:rPr lang="zh-TW" altLang="en-US" sz="1500" b="0" i="1" smtClean="0">
                                        <a:solidFill>
                                          <a:schemeClr val="tx1"/>
                                        </a:solidFill>
                                        <a:latin typeface="Cambria Math" panose="02040503050406030204" pitchFamily="18" charset="0"/>
                                      </a:rPr>
                                    </m:ctrlPr>
                                  </m:naryPr>
                                  <m:sub>
                                    <m:r>
                                      <m:rPr>
                                        <m:brk m:alnAt="23"/>
                                      </m:rPr>
                                      <a:rPr lang="en-US" altLang="zh-TW" sz="1500" b="0" i="1" smtClean="0">
                                        <a:solidFill>
                                          <a:schemeClr val="tx1"/>
                                        </a:solidFill>
                                        <a:latin typeface="Cambria Math" panose="02040503050406030204" pitchFamily="18" charset="0"/>
                                      </a:rPr>
                                      <m:t>𝑚</m:t>
                                    </m:r>
                                    <m:r>
                                      <a:rPr lang="en-US" altLang="zh-TW" sz="1500" b="0" i="1" smtClean="0">
                                        <a:solidFill>
                                          <a:schemeClr val="tx1"/>
                                        </a:solidFill>
                                        <a:latin typeface="Cambria Math" panose="02040503050406030204" pitchFamily="18" charset="0"/>
                                      </a:rPr>
                                      <m:t>=−∞</m:t>
                                    </m:r>
                                  </m:sub>
                                  <m:sup>
                                    <m:r>
                                      <a:rPr lang="en-US" altLang="zh-TW" sz="1500" b="0" i="1" smtClean="0">
                                        <a:solidFill>
                                          <a:schemeClr val="tx1"/>
                                        </a:solidFill>
                                        <a:latin typeface="Cambria Math" panose="02040503050406030204" pitchFamily="18" charset="0"/>
                                        <a:ea typeface="Cambria Math" panose="02040503050406030204" pitchFamily="18" charset="0"/>
                                      </a:rPr>
                                      <m:t>∞</m:t>
                                    </m:r>
                                  </m:sup>
                                  <m:e>
                                    <m:r>
                                      <a:rPr lang="en-US" altLang="zh-TW" sz="1500" b="0" i="1" smtClean="0">
                                        <a:solidFill>
                                          <a:schemeClr val="tx1"/>
                                        </a:solidFill>
                                        <a:latin typeface="Cambria Math" panose="02040503050406030204" pitchFamily="18" charset="0"/>
                                      </a:rPr>
                                      <m:t>𝛿</m:t>
                                    </m:r>
                                    <m:r>
                                      <a:rPr lang="en-US" altLang="zh-TW" sz="1500" b="0" i="1" smtClean="0">
                                        <a:solidFill>
                                          <a:schemeClr val="tx1"/>
                                        </a:solidFill>
                                        <a:latin typeface="Cambria Math" panose="02040503050406030204" pitchFamily="18" charset="0"/>
                                      </a:rPr>
                                      <m:t>(</m:t>
                                    </m:r>
                                    <m:r>
                                      <a:rPr lang="en-US" altLang="zh-TW" sz="1500" b="0" i="1" smtClean="0">
                                        <a:solidFill>
                                          <a:schemeClr val="tx1"/>
                                        </a:solidFill>
                                        <a:latin typeface="Cambria Math" panose="02040503050406030204" pitchFamily="18" charset="0"/>
                                      </a:rPr>
                                      <m:t>𝑡</m:t>
                                    </m:r>
                                    <m:r>
                                      <a:rPr lang="en-US" altLang="zh-TW" sz="1500" b="0" i="1" smtClean="0">
                                        <a:solidFill>
                                          <a:schemeClr val="tx1"/>
                                        </a:solidFill>
                                        <a:latin typeface="Cambria Math" panose="02040503050406030204" pitchFamily="18" charset="0"/>
                                      </a:rPr>
                                      <m:t>−</m:t>
                                    </m:r>
                                    <m:r>
                                      <a:rPr lang="en-US" altLang="zh-TW" sz="1500" b="0" i="1" smtClean="0">
                                        <a:solidFill>
                                          <a:schemeClr val="tx1"/>
                                        </a:solidFill>
                                        <a:latin typeface="Cambria Math" panose="02040503050406030204" pitchFamily="18" charset="0"/>
                                      </a:rPr>
                                      <m:t>𝑚</m:t>
                                    </m:r>
                                    <m:sSub>
                                      <m:sSubPr>
                                        <m:ctrlPr>
                                          <a:rPr lang="en-US" altLang="zh-TW" sz="1500" b="0" i="1" smtClean="0">
                                            <a:solidFill>
                                              <a:schemeClr val="tx1"/>
                                            </a:solidFill>
                                            <a:latin typeface="Cambria Math" panose="02040503050406030204" pitchFamily="18" charset="0"/>
                                          </a:rPr>
                                        </m:ctrlPr>
                                      </m:sSubPr>
                                      <m:e>
                                        <m:r>
                                          <a:rPr lang="en-US" altLang="zh-TW" sz="1500" b="0" i="1" smtClean="0">
                                            <a:solidFill>
                                              <a:schemeClr val="tx1"/>
                                            </a:solidFill>
                                            <a:latin typeface="Cambria Math" panose="02040503050406030204" pitchFamily="18" charset="0"/>
                                          </a:rPr>
                                          <m:t>𝑇</m:t>
                                        </m:r>
                                      </m:e>
                                      <m:sub>
                                        <m:r>
                                          <a:rPr lang="en-US" altLang="zh-TW" sz="1500" b="0" i="1" smtClean="0">
                                            <a:solidFill>
                                              <a:schemeClr val="tx1"/>
                                            </a:solidFill>
                                            <a:latin typeface="Cambria Math" panose="02040503050406030204" pitchFamily="18" charset="0"/>
                                          </a:rPr>
                                          <m:t>𝑠</m:t>
                                        </m:r>
                                      </m:sub>
                                    </m:sSub>
                                    <m:r>
                                      <a:rPr lang="en-US" altLang="zh-TW" sz="1500" b="0" i="1" smtClean="0">
                                        <a:solidFill>
                                          <a:schemeClr val="tx1"/>
                                        </a:solidFill>
                                        <a:latin typeface="Cambria Math" panose="02040503050406030204" pitchFamily="18" charset="0"/>
                                      </a:rPr>
                                      <m:t>)</m:t>
                                    </m:r>
                                  </m:e>
                                </m:nary>
                              </m:oMath>
                            </m:oMathPara>
                          </a14:m>
                          <a:endParaRPr lang="zh-TW" altLang="en-US" sz="1500" b="0" dirty="0">
                            <a:solidFill>
                              <a:schemeClr val="tx1"/>
                            </a:solidFill>
                          </a:endParaRPr>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500" b="0" i="1" smtClean="0">
                                        <a:solidFill>
                                          <a:schemeClr val="tx1"/>
                                        </a:solidFill>
                                        <a:latin typeface="Cambria Math" panose="02040503050406030204" pitchFamily="18" charset="0"/>
                                      </a:rPr>
                                    </m:ctrlPr>
                                  </m:sSubPr>
                                  <m:e>
                                    <m:r>
                                      <a:rPr lang="en-US" altLang="zh-TW" sz="1500" b="0" i="1" smtClean="0">
                                        <a:solidFill>
                                          <a:schemeClr val="tx1"/>
                                        </a:solidFill>
                                        <a:latin typeface="Cambria Math" panose="02040503050406030204" pitchFamily="18" charset="0"/>
                                      </a:rPr>
                                      <m:t>𝑓</m:t>
                                    </m:r>
                                  </m:e>
                                  <m:sub>
                                    <m:r>
                                      <a:rPr lang="en-US" altLang="zh-TW" sz="1500" b="0" i="1" smtClean="0">
                                        <a:solidFill>
                                          <a:schemeClr val="tx1"/>
                                        </a:solidFill>
                                        <a:latin typeface="Cambria Math" panose="02040503050406030204" pitchFamily="18" charset="0"/>
                                      </a:rPr>
                                      <m:t>𝑠</m:t>
                                    </m:r>
                                  </m:sub>
                                </m:sSub>
                                <m:nary>
                                  <m:naryPr>
                                    <m:chr m:val="∑"/>
                                    <m:ctrlPr>
                                      <a:rPr lang="zh-TW" altLang="en-US" sz="1500" b="0" i="1" smtClean="0">
                                        <a:solidFill>
                                          <a:schemeClr val="tx1"/>
                                        </a:solidFill>
                                        <a:latin typeface="Cambria Math" panose="02040503050406030204" pitchFamily="18" charset="0"/>
                                      </a:rPr>
                                    </m:ctrlPr>
                                  </m:naryPr>
                                  <m:sub>
                                    <m:r>
                                      <m:rPr>
                                        <m:brk m:alnAt="23"/>
                                      </m:rPr>
                                      <a:rPr lang="en-US" altLang="zh-TW" sz="1500" b="0" i="1" smtClean="0">
                                        <a:solidFill>
                                          <a:schemeClr val="tx1"/>
                                        </a:solidFill>
                                        <a:latin typeface="Cambria Math" panose="02040503050406030204" pitchFamily="18" charset="0"/>
                                      </a:rPr>
                                      <m:t>𝑚</m:t>
                                    </m:r>
                                    <m:r>
                                      <a:rPr lang="en-US" altLang="zh-TW" sz="1500" b="0" i="1" smtClean="0">
                                        <a:solidFill>
                                          <a:schemeClr val="tx1"/>
                                        </a:solidFill>
                                        <a:latin typeface="Cambria Math" panose="02040503050406030204" pitchFamily="18" charset="0"/>
                                      </a:rPr>
                                      <m:t>=−∞</m:t>
                                    </m:r>
                                  </m:sub>
                                  <m:sup>
                                    <m:r>
                                      <a:rPr lang="en-US" altLang="zh-TW" sz="1500" b="0" i="1" smtClean="0">
                                        <a:solidFill>
                                          <a:schemeClr val="tx1"/>
                                        </a:solidFill>
                                        <a:latin typeface="Cambria Math" panose="02040503050406030204" pitchFamily="18" charset="0"/>
                                        <a:ea typeface="Cambria Math" panose="02040503050406030204" pitchFamily="18" charset="0"/>
                                      </a:rPr>
                                      <m:t>∞</m:t>
                                    </m:r>
                                  </m:sup>
                                  <m:e>
                                    <m:r>
                                      <a:rPr lang="en-US" altLang="zh-TW" sz="1500" b="0" i="1" smtClean="0">
                                        <a:solidFill>
                                          <a:schemeClr val="tx1"/>
                                        </a:solidFill>
                                        <a:latin typeface="Cambria Math" panose="02040503050406030204" pitchFamily="18" charset="0"/>
                                      </a:rPr>
                                      <m:t>𝛿</m:t>
                                    </m:r>
                                    <m:r>
                                      <a:rPr lang="en-US" altLang="zh-TW" sz="1500" b="0" i="1" smtClean="0">
                                        <a:solidFill>
                                          <a:schemeClr val="tx1"/>
                                        </a:solidFill>
                                        <a:latin typeface="Cambria Math" panose="02040503050406030204" pitchFamily="18" charset="0"/>
                                      </a:rPr>
                                      <m:t>(</m:t>
                                    </m:r>
                                    <m:r>
                                      <a:rPr lang="en-US" altLang="zh-TW" sz="1500" b="0" i="1" smtClean="0">
                                        <a:solidFill>
                                          <a:schemeClr val="tx1"/>
                                        </a:solidFill>
                                        <a:latin typeface="Cambria Math" panose="02040503050406030204" pitchFamily="18" charset="0"/>
                                      </a:rPr>
                                      <m:t>𝑓</m:t>
                                    </m:r>
                                    <m:r>
                                      <a:rPr lang="en-US" altLang="zh-TW" sz="1500" b="0" i="1" smtClean="0">
                                        <a:solidFill>
                                          <a:schemeClr val="tx1"/>
                                        </a:solidFill>
                                        <a:latin typeface="Cambria Math" panose="02040503050406030204" pitchFamily="18" charset="0"/>
                                      </a:rPr>
                                      <m:t>−</m:t>
                                    </m:r>
                                    <m:r>
                                      <a:rPr lang="en-US" altLang="zh-TW" sz="1500" b="0" i="1" smtClean="0">
                                        <a:solidFill>
                                          <a:schemeClr val="tx1"/>
                                        </a:solidFill>
                                        <a:latin typeface="Cambria Math" panose="02040503050406030204" pitchFamily="18" charset="0"/>
                                      </a:rPr>
                                      <m:t>𝑚</m:t>
                                    </m:r>
                                    <m:sSub>
                                      <m:sSubPr>
                                        <m:ctrlPr>
                                          <a:rPr lang="en-US" altLang="zh-TW" sz="1500" b="0" i="1" smtClean="0">
                                            <a:solidFill>
                                              <a:schemeClr val="tx1"/>
                                            </a:solidFill>
                                            <a:latin typeface="Cambria Math" panose="02040503050406030204" pitchFamily="18" charset="0"/>
                                          </a:rPr>
                                        </m:ctrlPr>
                                      </m:sSubPr>
                                      <m:e>
                                        <m:r>
                                          <a:rPr lang="en-US" altLang="zh-TW" sz="1500" b="0" i="1" smtClean="0">
                                            <a:solidFill>
                                              <a:schemeClr val="tx1"/>
                                            </a:solidFill>
                                            <a:latin typeface="Cambria Math" panose="02040503050406030204" pitchFamily="18" charset="0"/>
                                          </a:rPr>
                                          <m:t>𝑓</m:t>
                                        </m:r>
                                      </m:e>
                                      <m:sub>
                                        <m:r>
                                          <a:rPr lang="en-US" altLang="zh-TW" sz="1500" b="0" i="1" smtClean="0">
                                            <a:solidFill>
                                              <a:schemeClr val="tx1"/>
                                            </a:solidFill>
                                            <a:latin typeface="Cambria Math" panose="02040503050406030204" pitchFamily="18" charset="0"/>
                                          </a:rPr>
                                          <m:t>𝑠</m:t>
                                        </m:r>
                                      </m:sub>
                                    </m:sSub>
                                    <m:r>
                                      <a:rPr lang="en-US" altLang="zh-TW" sz="1500" b="0" i="1" smtClean="0">
                                        <a:solidFill>
                                          <a:schemeClr val="tx1"/>
                                        </a:solidFill>
                                        <a:latin typeface="Cambria Math" panose="02040503050406030204" pitchFamily="18" charset="0"/>
                                      </a:rPr>
                                      <m:t>)</m:t>
                                    </m:r>
                                  </m:e>
                                </m:nary>
                                <m:r>
                                  <a:rPr lang="en-US" altLang="zh-TW" sz="1500" b="0" i="1" smtClean="0">
                                    <a:solidFill>
                                      <a:schemeClr val="tx1"/>
                                    </a:solidFill>
                                    <a:latin typeface="Cambria Math" panose="02040503050406030204" pitchFamily="18" charset="0"/>
                                  </a:rPr>
                                  <m:t> , </m:t>
                                </m:r>
                                <m:sSub>
                                  <m:sSubPr>
                                    <m:ctrlPr>
                                      <a:rPr lang="en-US" altLang="zh-TW" sz="1500" b="0" i="1" smtClean="0">
                                        <a:solidFill>
                                          <a:schemeClr val="tx1"/>
                                        </a:solidFill>
                                        <a:latin typeface="Cambria Math" panose="02040503050406030204" pitchFamily="18" charset="0"/>
                                      </a:rPr>
                                    </m:ctrlPr>
                                  </m:sSubPr>
                                  <m:e>
                                    <m:r>
                                      <a:rPr lang="en-US" altLang="zh-TW" sz="1500" b="0" i="1" smtClean="0">
                                        <a:solidFill>
                                          <a:schemeClr val="tx1"/>
                                        </a:solidFill>
                                        <a:latin typeface="Cambria Math" panose="02040503050406030204" pitchFamily="18" charset="0"/>
                                      </a:rPr>
                                      <m:t>𝑓</m:t>
                                    </m:r>
                                  </m:e>
                                  <m:sub>
                                    <m:r>
                                      <a:rPr lang="en-US" altLang="zh-TW" sz="1500" b="0" i="1" smtClean="0">
                                        <a:solidFill>
                                          <a:schemeClr val="tx1"/>
                                        </a:solidFill>
                                        <a:latin typeface="Cambria Math" panose="02040503050406030204" pitchFamily="18" charset="0"/>
                                      </a:rPr>
                                      <m:t>𝑠</m:t>
                                    </m:r>
                                  </m:sub>
                                </m:sSub>
                                <m:r>
                                  <a:rPr lang="en-US" altLang="zh-TW" sz="1500" b="0" i="1" smtClean="0">
                                    <a:solidFill>
                                      <a:schemeClr val="tx1"/>
                                    </a:solidFill>
                                    <a:latin typeface="Cambria Math" panose="02040503050406030204" pitchFamily="18" charset="0"/>
                                  </a:rPr>
                                  <m:t>=</m:t>
                                </m:r>
                                <m:f>
                                  <m:fPr>
                                    <m:ctrlPr>
                                      <a:rPr lang="en-US" altLang="zh-TW" sz="1500" b="0" i="1" smtClean="0">
                                        <a:solidFill>
                                          <a:schemeClr val="tx1"/>
                                        </a:solidFill>
                                        <a:latin typeface="Cambria Math" panose="02040503050406030204" pitchFamily="18" charset="0"/>
                                      </a:rPr>
                                    </m:ctrlPr>
                                  </m:fPr>
                                  <m:num>
                                    <m:r>
                                      <a:rPr lang="en-US" altLang="zh-TW" sz="1500" b="0" i="1" smtClean="0">
                                        <a:solidFill>
                                          <a:schemeClr val="tx1"/>
                                        </a:solidFill>
                                        <a:latin typeface="Cambria Math" panose="02040503050406030204" pitchFamily="18" charset="0"/>
                                      </a:rPr>
                                      <m:t>1</m:t>
                                    </m:r>
                                  </m:num>
                                  <m:den>
                                    <m:sSub>
                                      <m:sSubPr>
                                        <m:ctrlPr>
                                          <a:rPr lang="en-US" altLang="zh-TW" sz="1500" b="0" i="1" smtClean="0">
                                            <a:solidFill>
                                              <a:schemeClr val="tx1"/>
                                            </a:solidFill>
                                            <a:latin typeface="Cambria Math" panose="02040503050406030204" pitchFamily="18" charset="0"/>
                                          </a:rPr>
                                        </m:ctrlPr>
                                      </m:sSubPr>
                                      <m:e>
                                        <m:r>
                                          <a:rPr lang="en-US" altLang="zh-TW" sz="1500" b="0" i="1" smtClean="0">
                                            <a:solidFill>
                                              <a:schemeClr val="tx1"/>
                                            </a:solidFill>
                                            <a:latin typeface="Cambria Math" panose="02040503050406030204" pitchFamily="18" charset="0"/>
                                          </a:rPr>
                                          <m:t>𝑇</m:t>
                                        </m:r>
                                      </m:e>
                                      <m:sub>
                                        <m:r>
                                          <a:rPr lang="en-US" altLang="zh-TW" sz="1500" b="0" i="1" smtClean="0">
                                            <a:solidFill>
                                              <a:schemeClr val="tx1"/>
                                            </a:solidFill>
                                            <a:latin typeface="Cambria Math" panose="02040503050406030204" pitchFamily="18" charset="0"/>
                                          </a:rPr>
                                          <m:t>𝑠</m:t>
                                        </m:r>
                                      </m:sub>
                                    </m:sSub>
                                  </m:den>
                                </m:f>
                              </m:oMath>
                            </m:oMathPara>
                          </a14:m>
                          <a:endParaRPr lang="zh-TW" altLang="en-US" sz="1500" b="0" dirty="0">
                            <a:solidFill>
                              <a:schemeClr val="tx1"/>
                            </a:solidFill>
                          </a:endParaRPr>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5599945"/>
                      </a:ext>
                    </a:extLst>
                  </a:tr>
                  <a:tr h="5177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TW" sz="1500" b="0" i="1" smtClean="0">
                                        <a:solidFill>
                                          <a:schemeClr val="tx1"/>
                                        </a:solidFill>
                                        <a:latin typeface="Cambria Math" panose="02040503050406030204" pitchFamily="18" charset="0"/>
                                      </a:rPr>
                                    </m:ctrlPr>
                                  </m:sSupPr>
                                  <m:e>
                                    <m:r>
                                      <a:rPr lang="en-US" altLang="zh-TW" sz="1500" b="0" i="1" smtClean="0">
                                        <a:solidFill>
                                          <a:schemeClr val="tx1"/>
                                        </a:solidFill>
                                        <a:latin typeface="Cambria Math" panose="02040503050406030204" pitchFamily="18" charset="0"/>
                                      </a:rPr>
                                      <m:t>𝑒</m:t>
                                    </m:r>
                                  </m:e>
                                  <m:sup>
                                    <m:r>
                                      <a:rPr lang="en-US" altLang="zh-TW" sz="1500" b="0" i="1" smtClean="0">
                                        <a:solidFill>
                                          <a:schemeClr val="tx1"/>
                                        </a:solidFill>
                                        <a:latin typeface="Cambria Math" panose="02040503050406030204" pitchFamily="18" charset="0"/>
                                      </a:rPr>
                                      <m:t>−</m:t>
                                    </m:r>
                                    <m:r>
                                      <a:rPr lang="en-US" altLang="zh-TW" sz="1500" b="0" i="1" smtClean="0">
                                        <a:solidFill>
                                          <a:schemeClr val="tx1"/>
                                        </a:solidFill>
                                        <a:latin typeface="Cambria Math" panose="02040503050406030204" pitchFamily="18" charset="0"/>
                                      </a:rPr>
                                      <m:t>𝑎</m:t>
                                    </m:r>
                                    <m:r>
                                      <a:rPr lang="en-US" altLang="zh-TW" sz="1500" b="0" i="1" smtClean="0">
                                        <a:solidFill>
                                          <a:schemeClr val="tx1"/>
                                        </a:solidFill>
                                        <a:latin typeface="Cambria Math" panose="02040503050406030204" pitchFamily="18" charset="0"/>
                                      </a:rPr>
                                      <m:t>|</m:t>
                                    </m:r>
                                    <m:r>
                                      <a:rPr lang="en-US" altLang="zh-TW" sz="1500" b="0" i="1" smtClean="0">
                                        <a:solidFill>
                                          <a:schemeClr val="tx1"/>
                                        </a:solidFill>
                                        <a:latin typeface="Cambria Math" panose="02040503050406030204" pitchFamily="18" charset="0"/>
                                      </a:rPr>
                                      <m:t>𝑡</m:t>
                                    </m:r>
                                    <m:r>
                                      <a:rPr lang="en-US" altLang="zh-TW" sz="1500" b="0" i="1" smtClean="0">
                                        <a:solidFill>
                                          <a:schemeClr val="tx1"/>
                                        </a:solidFill>
                                        <a:latin typeface="Cambria Math" panose="02040503050406030204" pitchFamily="18" charset="0"/>
                                      </a:rPr>
                                      <m:t>|</m:t>
                                    </m:r>
                                  </m:sup>
                                </m:sSup>
                                <m:r>
                                  <a:rPr lang="en-US" altLang="zh-TW" sz="1500" b="0" i="1" smtClean="0">
                                    <a:solidFill>
                                      <a:schemeClr val="tx1"/>
                                    </a:solidFill>
                                    <a:latin typeface="Cambria Math" panose="02040503050406030204" pitchFamily="18" charset="0"/>
                                  </a:rPr>
                                  <m:t> ;</m:t>
                                </m:r>
                                <m:r>
                                  <a:rPr lang="en-US" altLang="zh-TW" sz="1500" b="0" i="1" smtClean="0">
                                    <a:solidFill>
                                      <a:schemeClr val="tx1"/>
                                    </a:solidFill>
                                    <a:latin typeface="Cambria Math" panose="02040503050406030204" pitchFamily="18" charset="0"/>
                                  </a:rPr>
                                  <m:t>𝑎</m:t>
                                </m:r>
                                <m:r>
                                  <a:rPr lang="en-US" altLang="zh-TW" sz="1500" b="0" i="1" smtClean="0">
                                    <a:solidFill>
                                      <a:schemeClr val="tx1"/>
                                    </a:solidFill>
                                    <a:latin typeface="Cambria Math" panose="02040503050406030204" pitchFamily="18" charset="0"/>
                                  </a:rPr>
                                  <m:t>&gt;0</m:t>
                                </m:r>
                              </m:oMath>
                            </m:oMathPara>
                          </a14:m>
                          <a:endParaRPr lang="zh-TW" altLang="en-US" sz="1500" b="0" dirty="0">
                            <a:solidFill>
                              <a:schemeClr val="tx1"/>
                            </a:solidFill>
                          </a:endParaRPr>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TW" sz="1500" b="0" i="1" smtClean="0">
                                        <a:solidFill>
                                          <a:schemeClr val="tx1"/>
                                        </a:solidFill>
                                        <a:latin typeface="Cambria Math" panose="02040503050406030204" pitchFamily="18" charset="0"/>
                                      </a:rPr>
                                    </m:ctrlPr>
                                  </m:fPr>
                                  <m:num>
                                    <m:r>
                                      <a:rPr lang="en-US" altLang="zh-TW" sz="1500" b="0" i="1" smtClean="0">
                                        <a:solidFill>
                                          <a:schemeClr val="tx1"/>
                                        </a:solidFill>
                                        <a:latin typeface="Cambria Math" panose="02040503050406030204" pitchFamily="18" charset="0"/>
                                      </a:rPr>
                                      <m:t>2</m:t>
                                    </m:r>
                                    <m:r>
                                      <a:rPr lang="en-US" altLang="zh-TW" sz="1500" b="0" i="1" smtClean="0">
                                        <a:solidFill>
                                          <a:schemeClr val="tx1"/>
                                        </a:solidFill>
                                        <a:latin typeface="Cambria Math" panose="02040503050406030204" pitchFamily="18" charset="0"/>
                                      </a:rPr>
                                      <m:t>𝑎</m:t>
                                    </m:r>
                                  </m:num>
                                  <m:den>
                                    <m:sSup>
                                      <m:sSupPr>
                                        <m:ctrlPr>
                                          <a:rPr lang="en-US" altLang="zh-TW" sz="1500" b="0" i="1" smtClean="0">
                                            <a:solidFill>
                                              <a:schemeClr val="tx1"/>
                                            </a:solidFill>
                                            <a:latin typeface="Cambria Math" panose="02040503050406030204" pitchFamily="18" charset="0"/>
                                          </a:rPr>
                                        </m:ctrlPr>
                                      </m:sSupPr>
                                      <m:e>
                                        <m:r>
                                          <a:rPr lang="en-US" altLang="zh-TW" sz="1500" b="0" i="1" smtClean="0">
                                            <a:solidFill>
                                              <a:schemeClr val="tx1"/>
                                            </a:solidFill>
                                            <a:latin typeface="Cambria Math" panose="02040503050406030204" pitchFamily="18" charset="0"/>
                                          </a:rPr>
                                          <m:t>𝑎</m:t>
                                        </m:r>
                                      </m:e>
                                      <m:sup>
                                        <m:r>
                                          <a:rPr lang="en-US" altLang="zh-TW" sz="1500" b="0" i="1" smtClean="0">
                                            <a:solidFill>
                                              <a:schemeClr val="tx1"/>
                                            </a:solidFill>
                                            <a:latin typeface="Cambria Math" panose="02040503050406030204" pitchFamily="18" charset="0"/>
                                          </a:rPr>
                                          <m:t>2</m:t>
                                        </m:r>
                                      </m:sup>
                                    </m:sSup>
                                    <m:r>
                                      <a:rPr lang="en-US" altLang="zh-TW" sz="1500" b="0" i="1" smtClean="0">
                                        <a:solidFill>
                                          <a:schemeClr val="tx1"/>
                                        </a:solidFill>
                                        <a:latin typeface="Cambria Math" panose="02040503050406030204" pitchFamily="18" charset="0"/>
                                      </a:rPr>
                                      <m:t>+</m:t>
                                    </m:r>
                                    <m:sSup>
                                      <m:sSupPr>
                                        <m:ctrlPr>
                                          <a:rPr lang="en-US" altLang="zh-TW" sz="1500" b="0" i="1" smtClean="0">
                                            <a:solidFill>
                                              <a:schemeClr val="tx1"/>
                                            </a:solidFill>
                                            <a:latin typeface="Cambria Math" panose="02040503050406030204" pitchFamily="18" charset="0"/>
                                          </a:rPr>
                                        </m:ctrlPr>
                                      </m:sSupPr>
                                      <m:e>
                                        <m:d>
                                          <m:dPr>
                                            <m:ctrlPr>
                                              <a:rPr lang="en-US" altLang="zh-TW" sz="1500" b="0" i="1" smtClean="0">
                                                <a:solidFill>
                                                  <a:schemeClr val="tx1"/>
                                                </a:solidFill>
                                                <a:latin typeface="Cambria Math" panose="02040503050406030204" pitchFamily="18" charset="0"/>
                                              </a:rPr>
                                            </m:ctrlPr>
                                          </m:dPr>
                                          <m:e>
                                            <m:r>
                                              <a:rPr lang="en-US" altLang="zh-TW" sz="1500" b="0" i="1" smtClean="0">
                                                <a:solidFill>
                                                  <a:schemeClr val="tx1"/>
                                                </a:solidFill>
                                                <a:latin typeface="Cambria Math" panose="02040503050406030204" pitchFamily="18" charset="0"/>
                                              </a:rPr>
                                              <m:t>2</m:t>
                                            </m:r>
                                            <m:r>
                                              <a:rPr lang="en-US" altLang="zh-TW" sz="1500" b="0" i="1" smtClean="0">
                                                <a:solidFill>
                                                  <a:schemeClr val="tx1"/>
                                                </a:solidFill>
                                                <a:latin typeface="Cambria Math" panose="02040503050406030204" pitchFamily="18" charset="0"/>
                                              </a:rPr>
                                              <m:t>𝜋</m:t>
                                            </m:r>
                                            <m:r>
                                              <a:rPr lang="en-US" altLang="zh-TW" sz="1500" b="0" i="1" smtClean="0">
                                                <a:solidFill>
                                                  <a:schemeClr val="tx1"/>
                                                </a:solidFill>
                                                <a:latin typeface="Cambria Math" panose="02040503050406030204" pitchFamily="18" charset="0"/>
                                              </a:rPr>
                                              <m:t>𝑓</m:t>
                                            </m:r>
                                          </m:e>
                                        </m:d>
                                      </m:e>
                                      <m:sup>
                                        <m:r>
                                          <a:rPr lang="en-US" altLang="zh-TW" sz="1500" b="0" i="1" smtClean="0">
                                            <a:solidFill>
                                              <a:schemeClr val="tx1"/>
                                            </a:solidFill>
                                            <a:latin typeface="Cambria Math" panose="02040503050406030204" pitchFamily="18" charset="0"/>
                                          </a:rPr>
                                          <m:t>2</m:t>
                                        </m:r>
                                      </m:sup>
                                    </m:sSup>
                                  </m:den>
                                </m:f>
                              </m:oMath>
                            </m:oMathPara>
                          </a14:m>
                          <a:endParaRPr lang="zh-TW" altLang="en-US" sz="1500" b="0" dirty="0">
                            <a:solidFill>
                              <a:schemeClr val="tx1"/>
                            </a:solidFill>
                          </a:endParaRPr>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2998318"/>
                      </a:ext>
                    </a:extLst>
                  </a:tr>
                  <a:tr h="317241">
                    <a:tc>
                      <a:txBody>
                        <a:bodyPr/>
                        <a:lstStyle/>
                        <a:p>
                          <a:pPr algn="ctr"/>
                          <a14:m>
                            <m:oMathPara xmlns:m="http://schemas.openxmlformats.org/officeDocument/2006/math">
                              <m:oMathParaPr>
                                <m:jc m:val="centerGroup"/>
                              </m:oMathParaPr>
                              <m:oMath xmlns:m="http://schemas.openxmlformats.org/officeDocument/2006/math">
                                <m:r>
                                  <a:rPr lang="en-US" altLang="zh-TW" sz="1500" b="0" i="1" smtClean="0">
                                    <a:solidFill>
                                      <a:schemeClr val="tx1"/>
                                    </a:solidFill>
                                    <a:latin typeface="Cambria Math" panose="02040503050406030204" pitchFamily="18" charset="0"/>
                                  </a:rPr>
                                  <m:t>1/(1+</m:t>
                                </m:r>
                                <m:sSup>
                                  <m:sSupPr>
                                    <m:ctrlPr>
                                      <a:rPr lang="en-US" altLang="zh-TW" sz="1500" b="0" i="1" smtClean="0">
                                        <a:solidFill>
                                          <a:schemeClr val="tx1"/>
                                        </a:solidFill>
                                        <a:latin typeface="Cambria Math" panose="02040503050406030204" pitchFamily="18" charset="0"/>
                                      </a:rPr>
                                    </m:ctrlPr>
                                  </m:sSupPr>
                                  <m:e>
                                    <m:r>
                                      <a:rPr lang="en-US" altLang="zh-TW" sz="1500" b="0" i="1" smtClean="0">
                                        <a:solidFill>
                                          <a:schemeClr val="tx1"/>
                                        </a:solidFill>
                                        <a:latin typeface="Cambria Math" panose="02040503050406030204" pitchFamily="18" charset="0"/>
                                      </a:rPr>
                                      <m:t>𝑡</m:t>
                                    </m:r>
                                  </m:e>
                                  <m:sup>
                                    <m:r>
                                      <a:rPr lang="en-US" altLang="zh-TW" sz="1500" b="0" i="1" smtClean="0">
                                        <a:solidFill>
                                          <a:schemeClr val="tx1"/>
                                        </a:solidFill>
                                        <a:latin typeface="Cambria Math" panose="02040503050406030204" pitchFamily="18" charset="0"/>
                                      </a:rPr>
                                      <m:t>2</m:t>
                                    </m:r>
                                  </m:sup>
                                </m:sSup>
                                <m:r>
                                  <a:rPr lang="en-US" altLang="zh-TW" sz="1500" b="0" i="1" smtClean="0">
                                    <a:solidFill>
                                      <a:schemeClr val="tx1"/>
                                    </a:solidFill>
                                    <a:latin typeface="Cambria Math" panose="02040503050406030204" pitchFamily="18" charset="0"/>
                                  </a:rPr>
                                  <m:t>)</m:t>
                                </m:r>
                              </m:oMath>
                            </m:oMathPara>
                          </a14:m>
                          <a:endParaRPr lang="zh-TW" altLang="en-US" sz="1500" b="0" dirty="0">
                            <a:solidFill>
                              <a:schemeClr val="tx1"/>
                            </a:solidFill>
                          </a:endParaRPr>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sz="1500" b="0" i="1" smtClean="0">
                                    <a:solidFill>
                                      <a:schemeClr val="tx1"/>
                                    </a:solidFill>
                                    <a:latin typeface="Cambria Math" panose="02040503050406030204" pitchFamily="18" charset="0"/>
                                  </a:rPr>
                                  <m:t>𝜋</m:t>
                                </m:r>
                                <m:sSup>
                                  <m:sSupPr>
                                    <m:ctrlPr>
                                      <a:rPr lang="en-US" altLang="zh-TW" sz="1500" b="0" i="1" smtClean="0">
                                        <a:solidFill>
                                          <a:schemeClr val="tx1"/>
                                        </a:solidFill>
                                        <a:latin typeface="Cambria Math" panose="02040503050406030204" pitchFamily="18" charset="0"/>
                                      </a:rPr>
                                    </m:ctrlPr>
                                  </m:sSupPr>
                                  <m:e>
                                    <m:r>
                                      <a:rPr lang="en-US" altLang="zh-TW" sz="1500" b="0" i="1" smtClean="0">
                                        <a:solidFill>
                                          <a:schemeClr val="tx1"/>
                                        </a:solidFill>
                                        <a:latin typeface="Cambria Math" panose="02040503050406030204" pitchFamily="18" charset="0"/>
                                      </a:rPr>
                                      <m:t>𝑒</m:t>
                                    </m:r>
                                  </m:e>
                                  <m:sup>
                                    <m:r>
                                      <a:rPr lang="en-US" altLang="zh-TW" sz="1500" b="0" i="1" smtClean="0">
                                        <a:solidFill>
                                          <a:schemeClr val="tx1"/>
                                        </a:solidFill>
                                        <a:latin typeface="Cambria Math" panose="02040503050406030204" pitchFamily="18" charset="0"/>
                                      </a:rPr>
                                      <m:t>−2</m:t>
                                    </m:r>
                                    <m:r>
                                      <a:rPr lang="en-US" altLang="zh-TW" sz="1500" b="0" i="1" smtClean="0">
                                        <a:solidFill>
                                          <a:schemeClr val="tx1"/>
                                        </a:solidFill>
                                        <a:latin typeface="Cambria Math" panose="02040503050406030204" pitchFamily="18" charset="0"/>
                                      </a:rPr>
                                      <m:t>𝜋</m:t>
                                    </m:r>
                                    <m:r>
                                      <a:rPr lang="en-US" altLang="zh-TW" sz="1500" b="0" i="1" smtClean="0">
                                        <a:solidFill>
                                          <a:schemeClr val="tx1"/>
                                        </a:solidFill>
                                        <a:latin typeface="Cambria Math" panose="02040503050406030204" pitchFamily="18" charset="0"/>
                                      </a:rPr>
                                      <m:t>|</m:t>
                                    </m:r>
                                    <m:r>
                                      <a:rPr lang="en-US" altLang="zh-TW" sz="1500" b="0" i="1" smtClean="0">
                                        <a:solidFill>
                                          <a:schemeClr val="tx1"/>
                                        </a:solidFill>
                                        <a:latin typeface="Cambria Math" panose="02040503050406030204" pitchFamily="18" charset="0"/>
                                      </a:rPr>
                                      <m:t>𝑓</m:t>
                                    </m:r>
                                    <m:r>
                                      <a:rPr lang="en-US" altLang="zh-TW" sz="1500" b="0" i="1" smtClean="0">
                                        <a:solidFill>
                                          <a:schemeClr val="tx1"/>
                                        </a:solidFill>
                                        <a:latin typeface="Cambria Math" panose="02040503050406030204" pitchFamily="18" charset="0"/>
                                      </a:rPr>
                                      <m:t>|</m:t>
                                    </m:r>
                                  </m:sup>
                                </m:sSup>
                              </m:oMath>
                            </m:oMathPara>
                          </a14:m>
                          <a:endParaRPr lang="zh-TW" altLang="en-US" sz="1500" b="0" dirty="0">
                            <a:solidFill>
                              <a:schemeClr val="tx1"/>
                            </a:solidFill>
                          </a:endParaRPr>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5132049"/>
                      </a:ext>
                    </a:extLst>
                  </a:tr>
                  <a:tr h="439220">
                    <a:tc>
                      <a:txBody>
                        <a:bodyPr/>
                        <a:lstStyle/>
                        <a:p>
                          <a:pPr algn="ctr"/>
                          <a14:m>
                            <m:oMathPara xmlns:m="http://schemas.openxmlformats.org/officeDocument/2006/math">
                              <m:oMathParaPr>
                                <m:jc m:val="centerGroup"/>
                              </m:oMathParaPr>
                              <m:oMath xmlns:m="http://schemas.openxmlformats.org/officeDocument/2006/math">
                                <m:r>
                                  <a:rPr lang="en-US" altLang="zh-TW" sz="1500" b="0" i="1" smtClean="0">
                                    <a:solidFill>
                                      <a:schemeClr val="tx1"/>
                                    </a:solidFill>
                                    <a:latin typeface="Cambria Math" panose="02040503050406030204" pitchFamily="18" charset="0"/>
                                  </a:rPr>
                                  <m:t>1/</m:t>
                                </m:r>
                                <m:r>
                                  <a:rPr lang="en-US" altLang="zh-TW" sz="1500" b="0" i="1" smtClean="0">
                                    <a:solidFill>
                                      <a:schemeClr val="tx1"/>
                                    </a:solidFill>
                                    <a:latin typeface="Cambria Math" panose="02040503050406030204" pitchFamily="18" charset="0"/>
                                  </a:rPr>
                                  <m:t>𝜋</m:t>
                                </m:r>
                                <m:r>
                                  <a:rPr lang="en-US" altLang="zh-TW" sz="1500" b="0" i="1" smtClean="0">
                                    <a:solidFill>
                                      <a:schemeClr val="tx1"/>
                                    </a:solidFill>
                                    <a:latin typeface="Cambria Math" panose="02040503050406030204" pitchFamily="18" charset="0"/>
                                  </a:rPr>
                                  <m:t>𝑡</m:t>
                                </m:r>
                              </m:oMath>
                            </m:oMathPara>
                          </a14:m>
                          <a:endParaRPr lang="zh-TW" altLang="en-US" sz="1500" b="0" dirty="0">
                            <a:solidFill>
                              <a:schemeClr val="tx1"/>
                            </a:solidFill>
                          </a:endParaRPr>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sz="1500" b="0" i="1" smtClean="0">
                                    <a:solidFill>
                                      <a:schemeClr val="tx1"/>
                                    </a:solidFill>
                                    <a:latin typeface="Cambria Math" panose="02040503050406030204" pitchFamily="18" charset="0"/>
                                  </a:rPr>
                                  <m:t>−</m:t>
                                </m:r>
                                <m:r>
                                  <a:rPr lang="en-US" altLang="zh-TW" sz="1500" b="0" i="1" smtClean="0">
                                    <a:solidFill>
                                      <a:schemeClr val="tx1"/>
                                    </a:solidFill>
                                    <a:latin typeface="Cambria Math" panose="02040503050406030204" pitchFamily="18" charset="0"/>
                                  </a:rPr>
                                  <m:t>𝑗𝑠𝑔𝑛</m:t>
                                </m:r>
                                <m:r>
                                  <a:rPr lang="en-US" altLang="zh-TW" sz="1500" b="0" i="1" smtClean="0">
                                    <a:solidFill>
                                      <a:schemeClr val="tx1"/>
                                    </a:solidFill>
                                    <a:latin typeface="Cambria Math" panose="02040503050406030204" pitchFamily="18" charset="0"/>
                                  </a:rPr>
                                  <m:t>(</m:t>
                                </m:r>
                                <m:r>
                                  <a:rPr lang="en-US" altLang="zh-TW" sz="1500" b="0" i="1" smtClean="0">
                                    <a:solidFill>
                                      <a:schemeClr val="tx1"/>
                                    </a:solidFill>
                                    <a:latin typeface="Cambria Math" panose="02040503050406030204" pitchFamily="18" charset="0"/>
                                  </a:rPr>
                                  <m:t>𝑓</m:t>
                                </m:r>
                                <m:r>
                                  <a:rPr lang="en-US" altLang="zh-TW" sz="1500" b="0" i="1" smtClean="0">
                                    <a:solidFill>
                                      <a:schemeClr val="tx1"/>
                                    </a:solidFill>
                                    <a:latin typeface="Cambria Math" panose="02040503050406030204" pitchFamily="18" charset="0"/>
                                  </a:rPr>
                                  <m:t>)</m:t>
                                </m:r>
                              </m:oMath>
                            </m:oMathPara>
                          </a14:m>
                          <a:endParaRPr lang="zh-TW" altLang="en-US" sz="1500" b="0" dirty="0">
                            <a:solidFill>
                              <a:schemeClr val="tx1"/>
                            </a:solidFill>
                          </a:endParaRPr>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959485"/>
                      </a:ext>
                    </a:extLst>
                  </a:tr>
                </a:tbl>
              </a:graphicData>
            </a:graphic>
          </p:graphicFrame>
        </mc:Choice>
        <mc:Fallback xmlns="">
          <p:graphicFrame>
            <p:nvGraphicFramePr>
              <p:cNvPr id="4" name="表格 5">
                <a:extLst>
                  <a:ext uri="{FF2B5EF4-FFF2-40B4-BE49-F238E27FC236}">
                    <a16:creationId xmlns:a16="http://schemas.microsoft.com/office/drawing/2014/main" id="{01D18A57-F129-4638-B57D-8B5033FB4021}"/>
                  </a:ext>
                </a:extLst>
              </p:cNvPr>
              <p:cNvGraphicFramePr>
                <a:graphicFrameLocks/>
              </p:cNvGraphicFramePr>
              <p:nvPr>
                <p:extLst>
                  <p:ext uri="{D42A27DB-BD31-4B8C-83A1-F6EECF244321}">
                    <p14:modId xmlns:p14="http://schemas.microsoft.com/office/powerpoint/2010/main" val="1577344367"/>
                  </p:ext>
                </p:extLst>
              </p:nvPr>
            </p:nvGraphicFramePr>
            <p:xfrm>
              <a:off x="1547674" y="1154097"/>
              <a:ext cx="9806126" cy="2024975"/>
            </p:xfrm>
            <a:graphic>
              <a:graphicData uri="http://schemas.openxmlformats.org/drawingml/2006/table">
                <a:tbl>
                  <a:tblPr firstRow="1" bandRow="1">
                    <a:tableStyleId>{5C22544A-7EE6-4342-B048-85BDC9FD1C3A}</a:tableStyleId>
                  </a:tblPr>
                  <a:tblGrid>
                    <a:gridCol w="4903063">
                      <a:extLst>
                        <a:ext uri="{9D8B030D-6E8A-4147-A177-3AD203B41FA5}">
                          <a16:colId xmlns:a16="http://schemas.microsoft.com/office/drawing/2014/main" val="2836688567"/>
                        </a:ext>
                      </a:extLst>
                    </a:gridCol>
                    <a:gridCol w="4903063">
                      <a:extLst>
                        <a:ext uri="{9D8B030D-6E8A-4147-A177-3AD203B41FA5}">
                          <a16:colId xmlns:a16="http://schemas.microsoft.com/office/drawing/2014/main" val="3039396422"/>
                        </a:ext>
                      </a:extLst>
                    </a:gridCol>
                  </a:tblGrid>
                  <a:tr h="708523">
                    <a:tc>
                      <a:txBody>
                        <a:bodyPr/>
                        <a:lstStyle/>
                        <a:p>
                          <a:endParaRPr lang="zh-TW"/>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4" t="-855" r="-100248" b="-186325"/>
                          </a:stretch>
                        </a:blipFill>
                      </a:tcPr>
                    </a:tc>
                    <a:tc>
                      <a:txBody>
                        <a:bodyPr/>
                        <a:lstStyle/>
                        <a:p>
                          <a:endParaRPr lang="zh-TW"/>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124" t="-855" r="-248" b="-186325"/>
                          </a:stretch>
                        </a:blipFill>
                      </a:tcPr>
                    </a:tc>
                    <a:extLst>
                      <a:ext uri="{0D108BD9-81ED-4DB2-BD59-A6C34878D82A}">
                        <a16:rowId xmlns:a16="http://schemas.microsoft.com/office/drawing/2014/main" val="795599945"/>
                      </a:ext>
                    </a:extLst>
                  </a:tr>
                  <a:tr h="554789">
                    <a:tc>
                      <a:txBody>
                        <a:bodyPr/>
                        <a:lstStyle/>
                        <a:p>
                          <a:endParaRPr lang="zh-TW"/>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4" t="-129670" r="-100248" b="-139560"/>
                          </a:stretch>
                        </a:blipFill>
                      </a:tcPr>
                    </a:tc>
                    <a:tc>
                      <a:txBody>
                        <a:bodyPr/>
                        <a:lstStyle/>
                        <a:p>
                          <a:endParaRPr lang="zh-TW"/>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124" t="-129670" r="-248" b="-139560"/>
                          </a:stretch>
                        </a:blipFill>
                      </a:tcPr>
                    </a:tc>
                    <a:extLst>
                      <a:ext uri="{0D108BD9-81ED-4DB2-BD59-A6C34878D82A}">
                        <a16:rowId xmlns:a16="http://schemas.microsoft.com/office/drawing/2014/main" val="3902998318"/>
                      </a:ext>
                    </a:extLst>
                  </a:tr>
                  <a:tr h="322443">
                    <a:tc>
                      <a:txBody>
                        <a:bodyPr/>
                        <a:lstStyle/>
                        <a:p>
                          <a:endParaRPr lang="zh-TW"/>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4" t="-394340" r="-100248" b="-139623"/>
                          </a:stretch>
                        </a:blipFill>
                      </a:tcPr>
                    </a:tc>
                    <a:tc>
                      <a:txBody>
                        <a:bodyPr/>
                        <a:lstStyle/>
                        <a:p>
                          <a:endParaRPr lang="zh-TW"/>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124" t="-394340" r="-248" b="-139623"/>
                          </a:stretch>
                        </a:blipFill>
                      </a:tcPr>
                    </a:tc>
                    <a:extLst>
                      <a:ext uri="{0D108BD9-81ED-4DB2-BD59-A6C34878D82A}">
                        <a16:rowId xmlns:a16="http://schemas.microsoft.com/office/drawing/2014/main" val="1655132049"/>
                      </a:ext>
                    </a:extLst>
                  </a:tr>
                  <a:tr h="439220">
                    <a:tc>
                      <a:txBody>
                        <a:bodyPr/>
                        <a:lstStyle/>
                        <a:p>
                          <a:endParaRPr lang="zh-TW"/>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4" t="-363889" r="-100248" b="-2778"/>
                          </a:stretch>
                        </a:blipFill>
                      </a:tcPr>
                    </a:tc>
                    <a:tc>
                      <a:txBody>
                        <a:bodyPr/>
                        <a:lstStyle/>
                        <a:p>
                          <a:endParaRPr lang="zh-TW"/>
                        </a:p>
                      </a:txBody>
                      <a:tcPr marL="85271" marR="85271" marT="42635" marB="42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124" t="-363889" r="-248" b="-2778"/>
                          </a:stretch>
                        </a:blipFill>
                      </a:tcPr>
                    </a:tc>
                    <a:extLst>
                      <a:ext uri="{0D108BD9-81ED-4DB2-BD59-A6C34878D82A}">
                        <a16:rowId xmlns:a16="http://schemas.microsoft.com/office/drawing/2014/main" val="332959485"/>
                      </a:ext>
                    </a:extLst>
                  </a:tr>
                </a:tbl>
              </a:graphicData>
            </a:graphic>
          </p:graphicFrame>
        </mc:Fallback>
      </mc:AlternateContent>
    </p:spTree>
    <p:extLst>
      <p:ext uri="{BB962C8B-B14F-4D97-AF65-F5344CB8AC3E}">
        <p14:creationId xmlns:p14="http://schemas.microsoft.com/office/powerpoint/2010/main" val="18960299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所謂同調時間</a:t>
            </a:r>
            <a:r>
              <a:rPr lang="en-US" altLang="zh-TW" dirty="0"/>
              <a: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就是指</a:t>
                </a:r>
                <a:r>
                  <a:rPr lang="zh-TW" altLang="en-US" b="1" dirty="0"/>
                  <a:t>「在統計上通道維持不變的時間」</a:t>
                </a:r>
                <a:r>
                  <a:rPr lang="zh-TW" altLang="en-US" dirty="0"/>
                  <a:t>，都卜勒頻移為</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𝐷</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𝑣</m:t>
                        </m:r>
                      </m:num>
                      <m:den>
                        <m:r>
                          <a:rPr lang="en-US" altLang="zh-TW" b="0" i="1" smtClean="0">
                            <a:latin typeface="Cambria Math" panose="02040503050406030204" pitchFamily="18" charset="0"/>
                          </a:rPr>
                          <m:t>𝜆</m:t>
                        </m:r>
                      </m:den>
                    </m:f>
                    <m:r>
                      <a:rPr lang="en-US" altLang="zh-TW" b="0" i="1" smtClean="0">
                        <a:latin typeface="Cambria Math" panose="02040503050406030204" pitchFamily="18" charset="0"/>
                      </a:rPr>
                      <m:t>𝑐𝑜𝑠</m:t>
                    </m:r>
                    <m:r>
                      <a:rPr lang="en-US" altLang="zh-TW" b="0" i="1" smtClean="0">
                        <a:latin typeface="Cambria Math" panose="02040503050406030204" pitchFamily="18" charset="0"/>
                      </a:rPr>
                      <m:t>𝜃</m:t>
                    </m:r>
                  </m:oMath>
                </a14:m>
                <a:r>
                  <a:rPr lang="zh-TW" altLang="en-US" dirty="0"/>
                  <a:t>，左下圖為都卜勒功率頻譜</a:t>
                </a:r>
                <a:r>
                  <a:rPr lang="en-US" altLang="zh-TW" dirty="0"/>
                  <a:t>(Doppler power spectrum)</a:t>
                </a:r>
                <a:r>
                  <a:rPr lang="zh-TW" altLang="en-US" dirty="0"/>
                  <a:t>，也就是頻移的功率分布。根據都卜勒功率頻譜可以定義出</a:t>
                </a:r>
                <a:r>
                  <a:rPr lang="zh-TW" altLang="en-US" b="1" dirty="0"/>
                  <a:t>都卜勒擴散</a:t>
                </a:r>
                <a:r>
                  <a:rPr lang="en-US" altLang="zh-TW" b="1" dirty="0"/>
                  <a:t>(Doppler spread)</a:t>
                </a:r>
                <a:r>
                  <a:rPr lang="zh-TW" altLang="en-US" dirty="0"/>
                  <a:t>，其中一個定義是最大都卜勒擴散，即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𝑚𝑎𝑥</m:t>
                        </m:r>
                      </m:sub>
                    </m:sSub>
                    <m:r>
                      <a:rPr lang="zh-TW" altLang="en-US" i="1">
                        <a:latin typeface="Cambria Math" panose="02040503050406030204" pitchFamily="18" charset="0"/>
                      </a:rPr>
                      <m:t>。</m:t>
                    </m:r>
                  </m:oMath>
                </a14:m>
                <a:r>
                  <a:rPr lang="zh-TW" altLang="en-US" dirty="0"/>
                  <a:t>基本上同調時間與都卜勒擴散成反比，故其中一個同調時間的定義為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i="1">
                            <a:latin typeface="Cambria Math" panose="02040503050406030204" pitchFamily="18" charset="0"/>
                          </a:rPr>
                          <m:t>𝑐</m:t>
                        </m:r>
                      </m:sub>
                    </m:sSub>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i="1">
                            <a:latin typeface="Cambria Math" panose="02040503050406030204" pitchFamily="18" charset="0"/>
                          </a:rPr>
                          <m:t>𝑚𝑎𝑥</m:t>
                        </m:r>
                      </m:sub>
                    </m:sSub>
                  </m:oMath>
                </a14:m>
                <a:r>
                  <a:rPr lang="zh-TW" altLang="en-US" dirty="0"/>
                  <a:t>。</a:t>
                </a:r>
                <a:endParaRPr lang="en-US" altLang="zh-TW" dirty="0"/>
              </a:p>
              <a:p>
                <a:r>
                  <a:rPr lang="zh-TW" altLang="en-US" dirty="0"/>
                  <a:t>如右下圖，根據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𝑠</m:t>
                        </m:r>
                      </m:sub>
                    </m:sSub>
                  </m:oMath>
                </a14:m>
                <a:r>
                  <a:rPr lang="zh-TW" altLang="en-US" dirty="0"/>
                  <a:t> 以及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𝑐</m:t>
                        </m:r>
                      </m:sub>
                    </m:sSub>
                  </m:oMath>
                </a14:m>
                <a:r>
                  <a:rPr lang="zh-TW" altLang="en-US" dirty="0"/>
                  <a:t> 之間的關係，可以分成</a:t>
                </a:r>
                <a:r>
                  <a:rPr lang="zh-TW" altLang="en-US" b="1" dirty="0"/>
                  <a:t>慢速衰落</a:t>
                </a:r>
                <a:r>
                  <a:rPr lang="en-US" altLang="zh-TW" b="1" dirty="0"/>
                  <a:t>(slow fading)</a:t>
                </a:r>
                <a:r>
                  <a:rPr lang="zh-TW" altLang="en-US" dirty="0"/>
                  <a:t>以及</a:t>
                </a:r>
                <a:r>
                  <a:rPr lang="zh-TW" altLang="en-US" b="1" dirty="0"/>
                  <a:t>快速衰落</a:t>
                </a:r>
                <a:r>
                  <a:rPr lang="en-US" altLang="zh-TW" b="1" dirty="0"/>
                  <a:t>(fast fading)</a:t>
                </a:r>
                <a:r>
                  <a:rPr lang="zh-TW" altLang="en-US" dirty="0"/>
                  <a:t>。前者關係為 </a:t>
                </a:r>
                <a14:m>
                  <m:oMath xmlns:m="http://schemas.openxmlformats.org/officeDocument/2006/math">
                    <m:sSub>
                      <m:sSubPr>
                        <m:ctrlPr>
                          <a:rPr lang="en-US" altLang="zh-TW" b="0" i="1" smtClean="0">
                            <a:latin typeface="Cambria Math" panose="02040503050406030204" pitchFamily="18" charset="0"/>
                          </a:rPr>
                        </m:ctrlPr>
                      </m:sSubPr>
                      <m:e>
                        <m:r>
                          <m:rPr>
                            <m:sty m:val="p"/>
                          </m:rPr>
                          <a:rPr lang="en-US" altLang="zh-TW" b="0" i="0" smtClean="0">
                            <a:latin typeface="Cambria Math" panose="02040503050406030204" pitchFamily="18" charset="0"/>
                          </a:rPr>
                          <m:t>T</m:t>
                        </m:r>
                      </m:e>
                      <m:sub>
                        <m:r>
                          <m:rPr>
                            <m:sty m:val="p"/>
                          </m:rPr>
                          <a:rPr lang="en-US" altLang="zh-TW" b="0" i="0" smtClean="0">
                            <a:latin typeface="Cambria Math" panose="02040503050406030204" pitchFamily="18" charset="0"/>
                          </a:rPr>
                          <m:t>s</m:t>
                        </m:r>
                      </m:sub>
                    </m:sSub>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𝑐</m:t>
                        </m:r>
                      </m:sub>
                    </m:sSub>
                    <m:r>
                      <a:rPr lang="zh-TW" altLang="en-US" i="1">
                        <a:latin typeface="Cambria Math" panose="02040503050406030204" pitchFamily="18" charset="0"/>
                      </a:rPr>
                      <m:t>；</m:t>
                    </m:r>
                  </m:oMath>
                </a14:m>
                <a:r>
                  <a:rPr lang="zh-TW" altLang="en-US" dirty="0"/>
                  <a:t>後者關係為 </a:t>
                </a:r>
                <a14:m>
                  <m:oMath xmlns:m="http://schemas.openxmlformats.org/officeDocument/2006/math">
                    <m:sSub>
                      <m:sSubPr>
                        <m:ctrlPr>
                          <a:rPr lang="en-US" altLang="zh-TW" b="0" i="1" smtClean="0">
                            <a:latin typeface="Cambria Math" panose="02040503050406030204" pitchFamily="18" charset="0"/>
                          </a:rPr>
                        </m:ctrlPr>
                      </m:sSubPr>
                      <m:e>
                        <m:r>
                          <m:rPr>
                            <m:sty m:val="p"/>
                          </m:rPr>
                          <a:rPr lang="en-US" altLang="zh-TW" b="0" i="0" smtClean="0">
                            <a:latin typeface="Cambria Math" panose="02040503050406030204" pitchFamily="18" charset="0"/>
                          </a:rPr>
                          <m:t>T</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&gt;</m:t>
                    </m:r>
                    <m:sSub>
                      <m:sSubPr>
                        <m:ctrlPr>
                          <a:rPr lang="en-US" altLang="zh-TW" b="0" i="1" smtClean="0">
                            <a:latin typeface="Cambria Math" panose="02040503050406030204" pitchFamily="18" charset="0"/>
                          </a:rPr>
                        </m:ctrlPr>
                      </m:sSubPr>
                      <m:e>
                        <m:r>
                          <m:rPr>
                            <m:sty m:val="p"/>
                          </m:rPr>
                          <a:rPr lang="en-US" altLang="zh-TW" i="1">
                            <a:latin typeface="Cambria Math" panose="02040503050406030204" pitchFamily="18" charset="0"/>
                          </a:rPr>
                          <m:t>T</m:t>
                        </m:r>
                      </m:e>
                      <m:sub>
                        <m:r>
                          <a:rPr lang="en-US" altLang="zh-TW" b="0" i="1" smtClean="0">
                            <a:latin typeface="Cambria Math" panose="02040503050406030204" pitchFamily="18" charset="0"/>
                          </a:rPr>
                          <m:t>𝑐</m:t>
                        </m:r>
                      </m:sub>
                    </m:sSub>
                  </m:oMath>
                </a14:m>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1096" r="-4178"/>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D1BB2271-60E4-4C21-BCEE-82797E217D1A}"/>
              </a:ext>
            </a:extLst>
          </p:cNvPr>
          <p:cNvPicPr>
            <a:picLocks noChangeAspect="1"/>
          </p:cNvPicPr>
          <p:nvPr/>
        </p:nvPicPr>
        <p:blipFill>
          <a:blip r:embed="rId3"/>
          <a:stretch>
            <a:fillRect/>
          </a:stretch>
        </p:blipFill>
        <p:spPr>
          <a:xfrm>
            <a:off x="838200" y="4191846"/>
            <a:ext cx="4858540" cy="2301028"/>
          </a:xfrm>
          <a:prstGeom prst="rect">
            <a:avLst/>
          </a:prstGeom>
        </p:spPr>
      </p:pic>
      <p:pic>
        <p:nvPicPr>
          <p:cNvPr id="7" name="圖片 6">
            <a:extLst>
              <a:ext uri="{FF2B5EF4-FFF2-40B4-BE49-F238E27FC236}">
                <a16:creationId xmlns:a16="http://schemas.microsoft.com/office/drawing/2014/main" id="{CEE9A827-C964-4762-9EAF-7848B759A201}"/>
              </a:ext>
            </a:extLst>
          </p:cNvPr>
          <p:cNvPicPr>
            <a:picLocks noChangeAspect="1"/>
          </p:cNvPicPr>
          <p:nvPr/>
        </p:nvPicPr>
        <p:blipFill>
          <a:blip r:embed="rId4"/>
          <a:stretch>
            <a:fillRect/>
          </a:stretch>
        </p:blipFill>
        <p:spPr>
          <a:xfrm>
            <a:off x="6658963" y="4677273"/>
            <a:ext cx="4694837" cy="1815601"/>
          </a:xfrm>
          <a:prstGeom prst="rect">
            <a:avLst/>
          </a:prstGeom>
        </p:spPr>
      </p:pic>
    </p:spTree>
    <p:extLst>
      <p:ext uri="{BB962C8B-B14F-4D97-AF65-F5344CB8AC3E}">
        <p14:creationId xmlns:p14="http://schemas.microsoft.com/office/powerpoint/2010/main" val="8383192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小尺度衰落總結</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整理如下</a:t>
            </a:r>
            <a:endParaRPr lang="en-US" altLang="zh-TW" dirty="0"/>
          </a:p>
        </p:txBody>
      </p:sp>
      <p:pic>
        <p:nvPicPr>
          <p:cNvPr id="7" name="圖片 6">
            <a:extLst>
              <a:ext uri="{FF2B5EF4-FFF2-40B4-BE49-F238E27FC236}">
                <a16:creationId xmlns:a16="http://schemas.microsoft.com/office/drawing/2014/main" id="{C286BD58-9C1B-4A5E-8DA7-2EA2795C56D6}"/>
              </a:ext>
            </a:extLst>
          </p:cNvPr>
          <p:cNvPicPr>
            <a:picLocks noChangeAspect="1"/>
          </p:cNvPicPr>
          <p:nvPr/>
        </p:nvPicPr>
        <p:blipFill>
          <a:blip r:embed="rId2"/>
          <a:stretch>
            <a:fillRect/>
          </a:stretch>
        </p:blipFill>
        <p:spPr>
          <a:xfrm>
            <a:off x="2639338" y="1573889"/>
            <a:ext cx="6913324" cy="4201035"/>
          </a:xfrm>
          <a:prstGeom prst="rect">
            <a:avLst/>
          </a:prstGeom>
        </p:spPr>
      </p:pic>
    </p:spTree>
    <p:extLst>
      <p:ext uri="{BB962C8B-B14F-4D97-AF65-F5344CB8AC3E}">
        <p14:creationId xmlns:p14="http://schemas.microsoft.com/office/powerpoint/2010/main" val="22619618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Content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838200" y="1171852"/>
            <a:ext cx="10515600" cy="5005111"/>
          </a:xfrm>
        </p:spPr>
        <p:txBody>
          <a:bodyPr/>
          <a:lstStyle/>
          <a:p>
            <a:r>
              <a:rPr lang="zh-TW" altLang="en-US" dirty="0"/>
              <a:t>緒論</a:t>
            </a:r>
          </a:p>
          <a:p>
            <a:r>
              <a:rPr lang="zh-TW" altLang="en-US" dirty="0"/>
              <a:t>調變</a:t>
            </a:r>
            <a:endParaRPr lang="en-US" altLang="zh-TW" dirty="0"/>
          </a:p>
          <a:p>
            <a:r>
              <a:rPr lang="zh-TW" altLang="en-US" dirty="0"/>
              <a:t>機率、隨機過程、雜訊</a:t>
            </a:r>
            <a:endParaRPr lang="en-US" altLang="zh-TW" dirty="0"/>
          </a:p>
          <a:p>
            <a:r>
              <a:rPr lang="zh-TW" altLang="en-US" dirty="0"/>
              <a:t>無線通訊相關概念</a:t>
            </a:r>
            <a:endParaRPr lang="en-US" altLang="zh-TW" dirty="0"/>
          </a:p>
          <a:p>
            <a:r>
              <a:rPr lang="zh-TW" altLang="en-US" b="1" dirty="0">
                <a:solidFill>
                  <a:srgbClr val="FF0000"/>
                </a:solidFill>
              </a:rPr>
              <a:t>通道容量</a:t>
            </a:r>
            <a:endParaRPr lang="en-US" altLang="zh-TW" b="1" dirty="0">
              <a:solidFill>
                <a:srgbClr val="FF0000"/>
              </a:solidFill>
            </a:endParaRPr>
          </a:p>
          <a:p>
            <a:r>
              <a:rPr lang="zh-TW" altLang="en-US" dirty="0"/>
              <a:t>正交分頻多工</a:t>
            </a:r>
            <a:r>
              <a:rPr lang="en-US" altLang="zh-TW" dirty="0"/>
              <a:t>(OFDM)</a:t>
            </a:r>
          </a:p>
        </p:txBody>
      </p:sp>
    </p:spTree>
    <p:extLst>
      <p:ext uri="{BB962C8B-B14F-4D97-AF65-F5344CB8AC3E}">
        <p14:creationId xmlns:p14="http://schemas.microsoft.com/office/powerpoint/2010/main" val="33132749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b="1" dirty="0"/>
              <a:t>通道容量</a:t>
            </a:r>
            <a:r>
              <a:rPr lang="zh-TW" altLang="en-US" dirty="0"/>
              <a:t>將會介紹</a:t>
            </a:r>
            <a:r>
              <a:rPr lang="en-US" altLang="zh-TW" dirty="0"/>
              <a: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資訊熵</a:t>
            </a:r>
            <a:r>
              <a:rPr lang="en-US" altLang="zh-TW" dirty="0"/>
              <a:t>(Entropy)</a:t>
            </a:r>
          </a:p>
          <a:p>
            <a:r>
              <a:rPr lang="zh-TW" altLang="en-US" dirty="0"/>
              <a:t>通道編碼定理</a:t>
            </a:r>
            <a:r>
              <a:rPr lang="en-US" altLang="zh-TW" dirty="0"/>
              <a:t>(Channel Coding Theorem)</a:t>
            </a:r>
          </a:p>
        </p:txBody>
      </p:sp>
    </p:spTree>
    <p:extLst>
      <p:ext uri="{BB962C8B-B14F-4D97-AF65-F5344CB8AC3E}">
        <p14:creationId xmlns:p14="http://schemas.microsoft.com/office/powerpoint/2010/main" val="39522087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夏農的資訊理論</a:t>
            </a:r>
            <a:r>
              <a:rPr lang="en-US" altLang="zh-TW" dirty="0"/>
              <a:t>(Information theory)</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若我們以機率的角度看待通訊，可以說我們有個輸入 </a:t>
                </a:r>
                <a14:m>
                  <m:oMath xmlns:m="http://schemas.openxmlformats.org/officeDocument/2006/math">
                    <m:r>
                      <m:rPr>
                        <m:sty m:val="p"/>
                      </m:rPr>
                      <a:rPr lang="en-US" altLang="zh-TW" i="1" dirty="0">
                        <a:latin typeface="Cambria Math" panose="02040503050406030204" pitchFamily="18" charset="0"/>
                      </a:rPr>
                      <m:t>X</m:t>
                    </m:r>
                  </m:oMath>
                </a14:m>
                <a:r>
                  <a:rPr lang="zh-TW" altLang="en-US" dirty="0"/>
                  <a:t>，經過了會改變輸入的通道 </a:t>
                </a:r>
                <a14:m>
                  <m:oMath xmlns:m="http://schemas.openxmlformats.org/officeDocument/2006/math">
                    <m:r>
                      <a:rPr lang="en-US" altLang="zh-TW" b="0" i="1" smtClean="0">
                        <a:latin typeface="Cambria Math" panose="02040503050406030204" pitchFamily="18" charset="0"/>
                      </a:rPr>
                      <m:t>𝑃</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r>
                  <a:rPr lang="zh-TW" altLang="en-US" dirty="0"/>
                  <a:t>，而得到了輸出 </a:t>
                </a:r>
                <a14:m>
                  <m:oMath xmlns:m="http://schemas.openxmlformats.org/officeDocument/2006/math">
                    <m:r>
                      <m:rPr>
                        <m:sty m:val="p"/>
                      </m:rPr>
                      <a:rPr lang="en-US" altLang="zh-TW" b="0" i="1" dirty="0">
                        <a:latin typeface="Cambria Math" panose="02040503050406030204" pitchFamily="18" charset="0"/>
                      </a:rPr>
                      <m:t>Y</m:t>
                    </m:r>
                  </m:oMath>
                </a14:m>
                <a:r>
                  <a:rPr lang="zh-TW" altLang="en-US" dirty="0"/>
                  <a:t>。</a:t>
                </a:r>
                <a:endParaRPr lang="en-US" altLang="zh-TW" dirty="0"/>
              </a:p>
              <a:p>
                <a:r>
                  <a:rPr lang="zh-TW" altLang="en-US" dirty="0"/>
                  <a:t>夏農</a:t>
                </a:r>
                <a:r>
                  <a:rPr lang="en-US" altLang="zh-TW" dirty="0"/>
                  <a:t>(Shannon)</a:t>
                </a:r>
                <a:r>
                  <a:rPr lang="zh-TW" altLang="en-US" dirty="0"/>
                  <a:t>的理論基本上就是在探討我們可以</a:t>
                </a:r>
                <a:r>
                  <a:rPr lang="zh-TW" altLang="en-US" b="1" dirty="0"/>
                  <a:t>多快</a:t>
                </a:r>
                <a:r>
                  <a:rPr lang="zh-TW" altLang="en-US" dirty="0"/>
                  <a:t>來透過通道進行</a:t>
                </a:r>
                <a:r>
                  <a:rPr lang="zh-TW" altLang="en-US" b="1" dirty="0"/>
                  <a:t>可靠的</a:t>
                </a:r>
                <a:r>
                  <a:rPr lang="zh-TW" altLang="en-US" dirty="0"/>
                  <a:t>通訊，並深究它的</a:t>
                </a:r>
                <a:r>
                  <a:rPr lang="zh-TW" altLang="en-US" b="1" dirty="0"/>
                  <a:t>極限</a:t>
                </a:r>
                <a:r>
                  <a:rPr lang="zh-TW" altLang="en-US" dirty="0"/>
                  <a:t>。</a:t>
                </a:r>
                <a:endParaRPr lang="en-US" altLang="zh-TW" dirty="0"/>
              </a:p>
              <a:p>
                <a:r>
                  <a:rPr lang="zh-TW" altLang="en-US" dirty="0"/>
                  <a:t>多快。要定義快，不如先知道這個通道有多少資訊，所以我們必須要有辦法去量化資訊。</a:t>
                </a:r>
                <a:endParaRPr lang="en-US" altLang="zh-TW" dirty="0"/>
              </a:p>
              <a:p>
                <a:r>
                  <a:rPr lang="zh-TW" altLang="en-US" dirty="0"/>
                  <a:t>可靠。通道會經過使用使得錯誤的機率消失。也就是說，</a:t>
                </a:r>
                <a14:m>
                  <m:oMath xmlns:m="http://schemas.openxmlformats.org/officeDocument/2006/math">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up>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sup>
                    </m:sSubSup>
                  </m:oMath>
                </a14:m>
                <a:r>
                  <a:rPr lang="zh-TW" altLang="en-US" dirty="0"/>
                  <a:t>會趨近為 </a:t>
                </a:r>
                <a:r>
                  <a:rPr lang="en-US" altLang="zh-TW" dirty="0"/>
                  <a:t> </a:t>
                </a:r>
                <a14:m>
                  <m:oMath xmlns:m="http://schemas.openxmlformats.org/officeDocument/2006/math">
                    <m:r>
                      <a:rPr lang="en-US" altLang="zh-TW" b="0" i="1" smtClean="0">
                        <a:latin typeface="Cambria Math" panose="02040503050406030204" pitchFamily="18" charset="0"/>
                      </a:rPr>
                      <m:t>0</m:t>
                    </m:r>
                  </m:oMath>
                </a14:m>
                <a:r>
                  <a:rPr lang="en-US" altLang="zh-TW" dirty="0"/>
                  <a:t> </a:t>
                </a:r>
                <a:r>
                  <a:rPr lang="zh-TW" altLang="en-US" dirty="0"/>
                  <a:t>當 </a:t>
                </a:r>
                <a14:m>
                  <m:oMath xmlns:m="http://schemas.openxmlformats.org/officeDocument/2006/math">
                    <m:r>
                      <a:rPr lang="en-US" altLang="zh-TW" b="0" i="1" smtClean="0">
                        <a:latin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oMath>
                </a14:m>
                <a:r>
                  <a:rPr lang="zh-TW" altLang="en-US" dirty="0"/>
                  <a:t>，</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𝑃</m:t>
                        </m:r>
                      </m:e>
                      <m:sub>
                        <m:r>
                          <a:rPr lang="en-US" altLang="zh-TW" i="1" dirty="0">
                            <a:latin typeface="Cambria Math" panose="02040503050406030204" pitchFamily="18" charset="0"/>
                          </a:rPr>
                          <m:t>𝑒</m:t>
                        </m:r>
                      </m:sub>
                    </m:sSub>
                  </m:oMath>
                </a14:m>
                <a:r>
                  <a:rPr lang="zh-TW" altLang="en-US" dirty="0"/>
                  <a:t> 可能永遠到不了 </a:t>
                </a:r>
                <a14:m>
                  <m:oMath xmlns:m="http://schemas.openxmlformats.org/officeDocument/2006/math">
                    <m:r>
                      <a:rPr lang="en-US" altLang="zh-TW" i="1">
                        <a:latin typeface="Cambria Math" panose="02040503050406030204" pitchFamily="18" charset="0"/>
                      </a:rPr>
                      <m:t>0</m:t>
                    </m:r>
                  </m:oMath>
                </a14:m>
                <a:r>
                  <a:rPr lang="zh-TW" altLang="en-US" dirty="0"/>
                  <a:t>，但是可以任意小</a:t>
                </a:r>
                <a:r>
                  <a:rPr lang="en-US" altLang="zh-TW" dirty="0"/>
                  <a:t>(arbitrarily small)</a:t>
                </a:r>
                <a:r>
                  <a:rPr lang="zh-TW" altLang="en-US" dirty="0"/>
                  <a:t>。</a:t>
                </a:r>
                <a:endParaRPr lang="en-US" altLang="zh-TW" dirty="0"/>
              </a:p>
              <a:p>
                <a:r>
                  <a:rPr lang="zh-TW" altLang="en-US" dirty="0"/>
                  <a:t>極限。通道的極限跟傳收兩端的設計無關，我們將它稱作</a:t>
                </a:r>
                <a:r>
                  <a:rPr lang="zh-TW" altLang="en-US" b="1" dirty="0"/>
                  <a:t>通道容量</a:t>
                </a:r>
                <a:r>
                  <a:rPr lang="en-US" altLang="zh-TW" b="1" dirty="0"/>
                  <a:t>(Capacity of channel)</a:t>
                </a:r>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80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07820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資訊熵</a:t>
            </a:r>
            <a:r>
              <a:rPr lang="en-US" altLang="zh-TW" dirty="0"/>
              <a:t>(Entropy)</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b="1" dirty="0"/>
                  <a:t>熵</a:t>
                </a:r>
                <a:r>
                  <a:rPr lang="en-US" altLang="zh-TW" b="1" dirty="0"/>
                  <a:t>(Entropy)</a:t>
                </a:r>
                <a:r>
                  <a:rPr lang="zh-TW" altLang="en-US" dirty="0"/>
                  <a:t>是一種熱力學的概念，是一種對物理系統之無秩序或亂度的量度，早先應用於熱力學中，用來量度無法轉換成「功」的熱能。用在資訊領域上，熵在衡量</a:t>
                </a:r>
                <a:r>
                  <a:rPr lang="zh-TW" altLang="en-US" dirty="0">
                    <a:hlinkClick r:id="rId2" action="ppaction://hlinksldjump"/>
                  </a:rPr>
                  <a:t>離散無記憶性</a:t>
                </a:r>
                <a:r>
                  <a:rPr lang="zh-TW" altLang="en-US" dirty="0"/>
                  <a:t>訊號源的平均訊息量，或稱作是平均的</a:t>
                </a:r>
                <a:r>
                  <a:rPr lang="zh-TW" altLang="en-US" b="1" dirty="0"/>
                  <a:t>不確定性</a:t>
                </a:r>
                <a:r>
                  <a:rPr lang="en-US" altLang="zh-TW" b="1" dirty="0"/>
                  <a:t>(uncertainty)</a:t>
                </a:r>
                <a:r>
                  <a:rPr lang="zh-TW" altLang="en-US" dirty="0"/>
                  <a:t>。</a:t>
                </a:r>
                <a:endParaRPr lang="en-US" altLang="zh-TW" dirty="0"/>
              </a:p>
              <a:p>
                <a:r>
                  <a:rPr lang="zh-TW" altLang="en-US" dirty="0"/>
                  <a:t>定義：令 </a:t>
                </a:r>
                <a14:m>
                  <m:oMath xmlns:m="http://schemas.openxmlformats.org/officeDocument/2006/math">
                    <m:r>
                      <a:rPr lang="en-US" altLang="zh-TW" b="0" i="1" smtClean="0">
                        <a:latin typeface="Cambria Math" panose="02040503050406030204" pitchFamily="18" charset="0"/>
                      </a:rPr>
                      <m:t>𝑋</m:t>
                    </m:r>
                  </m:oMath>
                </a14:m>
                <a:r>
                  <a:rPr lang="en-US" altLang="zh-TW" dirty="0"/>
                  <a:t> </a:t>
                </a:r>
                <a:r>
                  <a:rPr lang="zh-TW" altLang="en-US" dirty="0"/>
                  <a:t>為具有機率質量函數</a:t>
                </a:r>
                <a:r>
                  <a:rPr lang="en-US" altLang="zh-TW" dirty="0"/>
                  <a:t>(PMF) </a:t>
                </a:r>
                <a14:m>
                  <m:oMath xmlns:m="http://schemas.openxmlformats.org/officeDocument/2006/math">
                    <m:r>
                      <a:rPr lang="en-US" altLang="zh-TW" b="0" i="1" smtClean="0">
                        <a:latin typeface="Cambria Math" panose="02040503050406030204" pitchFamily="18" charset="0"/>
                      </a:rPr>
                      <m:t>𝑝</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r>
                  <a:rPr lang="en-US" altLang="zh-TW" dirty="0"/>
                  <a:t> </a:t>
                </a:r>
                <a:r>
                  <a:rPr lang="zh-TW" altLang="en-US" dirty="0"/>
                  <a:t>的離散隨機變數，則它的熵則定義為</a:t>
                </a:r>
                <a:endParaRPr lang="en-US" altLang="zh-TW" dirty="0"/>
              </a:p>
              <a:p>
                <a:pPr marL="0" indent="0">
                  <a:buNone/>
                </a:pP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𝑯</m:t>
                      </m:r>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𝒙</m:t>
                          </m:r>
                        </m:e>
                      </m:d>
                      <m:r>
                        <a:rPr lang="en-US" altLang="zh-TW" b="1" i="1" smtClean="0">
                          <a:latin typeface="Cambria Math" panose="02040503050406030204" pitchFamily="18" charset="0"/>
                        </a:rPr>
                        <m:t>=−</m:t>
                      </m:r>
                      <m:nary>
                        <m:naryPr>
                          <m:chr m:val="∑"/>
                          <m:supHide m:val="on"/>
                          <m:ctrlPr>
                            <a:rPr lang="en-US" altLang="zh-TW" b="1" i="1" smtClean="0">
                              <a:latin typeface="Cambria Math" panose="02040503050406030204" pitchFamily="18" charset="0"/>
                            </a:rPr>
                          </m:ctrlPr>
                        </m:naryPr>
                        <m:sub>
                          <m:r>
                            <m:rPr>
                              <m:brk m:alnAt="7"/>
                            </m:rPr>
                            <a:rPr lang="en-US" altLang="zh-TW" b="1" i="1" smtClean="0">
                              <a:latin typeface="Cambria Math" panose="02040503050406030204" pitchFamily="18" charset="0"/>
                            </a:rPr>
                            <m:t>𝒙</m:t>
                          </m:r>
                        </m:sub>
                        <m:sup/>
                        <m:e>
                          <m:r>
                            <a:rPr lang="en-US" altLang="zh-TW" b="1" i="1" smtClean="0">
                              <a:latin typeface="Cambria Math" panose="02040503050406030204" pitchFamily="18" charset="0"/>
                            </a:rPr>
                            <m:t>𝒑</m:t>
                          </m:r>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𝒙</m:t>
                              </m:r>
                            </m:e>
                          </m:d>
                          <m:func>
                            <m:funcPr>
                              <m:ctrlPr>
                                <a:rPr lang="en-US" altLang="zh-TW" b="1" i="1" smtClean="0">
                                  <a:latin typeface="Cambria Math" panose="02040503050406030204" pitchFamily="18" charset="0"/>
                                </a:rPr>
                              </m:ctrlPr>
                            </m:funcPr>
                            <m:fName>
                              <m:r>
                                <a:rPr lang="en-US" altLang="zh-TW" b="1" i="0" smtClean="0">
                                  <a:latin typeface="Cambria Math" panose="02040503050406030204" pitchFamily="18" charset="0"/>
                                </a:rPr>
                                <m:t>𝐥𝐨𝐠</m:t>
                              </m:r>
                            </m:fName>
                            <m:e>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𝒑</m:t>
                                  </m:r>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𝒙</m:t>
                                      </m:r>
                                    </m:e>
                                  </m:d>
                                </m:e>
                              </m:d>
                            </m:e>
                          </m:func>
                        </m:e>
                      </m:nary>
                      <m:r>
                        <a:rPr lang="en-US" altLang="zh-TW" b="1" i="1" smtClean="0">
                          <a:latin typeface="Cambria Math" panose="02040503050406030204" pitchFamily="18" charset="0"/>
                        </a:rPr>
                        <m:t>=</m:t>
                      </m:r>
                      <m:r>
                        <a:rPr lang="en-US" altLang="zh-TW" b="1" i="1" smtClean="0">
                          <a:latin typeface="Cambria Math" panose="02040503050406030204" pitchFamily="18" charset="0"/>
                        </a:rPr>
                        <m:t>𝑬</m:t>
                      </m:r>
                      <m:r>
                        <a:rPr lang="en-US" altLang="zh-TW" b="1" i="1" smtClean="0">
                          <a:latin typeface="Cambria Math" panose="02040503050406030204" pitchFamily="18" charset="0"/>
                        </a:rPr>
                        <m:t>[−</m:t>
                      </m:r>
                      <m:r>
                        <a:rPr lang="en-US" altLang="zh-TW" b="1" i="0" smtClean="0">
                          <a:latin typeface="Cambria Math" panose="02040503050406030204" pitchFamily="18" charset="0"/>
                        </a:rPr>
                        <m:t>𝐥𝐨𝐠</m:t>
                      </m:r>
                      <m:r>
                        <a:rPr lang="en-US" altLang="zh-TW" b="1" i="1" smtClean="0">
                          <a:latin typeface="Cambria Math" panose="02040503050406030204" pitchFamily="18" charset="0"/>
                        </a:rPr>
                        <m:t>⁡(</m:t>
                      </m:r>
                      <m:r>
                        <a:rPr lang="en-US" altLang="zh-TW" b="1" i="1" smtClean="0">
                          <a:latin typeface="Cambria Math" panose="02040503050406030204" pitchFamily="18" charset="0"/>
                        </a:rPr>
                        <m:t>𝒑</m:t>
                      </m:r>
                      <m:r>
                        <a:rPr lang="en-US" altLang="zh-TW" b="1" i="1" smtClean="0">
                          <a:latin typeface="Cambria Math" panose="02040503050406030204" pitchFamily="18" charset="0"/>
                        </a:rPr>
                        <m:t>(</m:t>
                      </m:r>
                      <m:r>
                        <a:rPr lang="en-US" altLang="zh-TW" b="1" i="1" smtClean="0">
                          <a:latin typeface="Cambria Math" panose="02040503050406030204" pitchFamily="18" charset="0"/>
                        </a:rPr>
                        <m:t>𝒙</m:t>
                      </m:r>
                      <m:r>
                        <a:rPr lang="en-US" altLang="zh-TW" b="1" i="1" smtClean="0">
                          <a:latin typeface="Cambria Math" panose="02040503050406030204" pitchFamily="18" charset="0"/>
                        </a:rPr>
                        <m:t>))]</m:t>
                      </m:r>
                    </m:oMath>
                  </m:oMathPara>
                </a14:m>
                <a:endParaRPr lang="en-US" altLang="zh-TW" b="1" dirty="0"/>
              </a:p>
              <a:p>
                <a:r>
                  <a:rPr lang="zh-TW" altLang="en-US" dirty="0"/>
                  <a:t>通常我們會將計算熵時，對數的底令為 </a:t>
                </a:r>
                <a:r>
                  <a:rPr lang="en-US" altLang="zh-TW" dirty="0"/>
                  <a:t>2</a:t>
                </a:r>
                <a:r>
                  <a:rPr lang="zh-TW" altLang="en-US" dirty="0"/>
                  <a:t>，單位則是位元。此外 </a:t>
                </a:r>
                <a14:m>
                  <m:oMath xmlns:m="http://schemas.openxmlformats.org/officeDocument/2006/math">
                    <m:r>
                      <m:rPr>
                        <m:sty m:val="p"/>
                      </m:rPr>
                      <a:rPr lang="en-US" altLang="zh-TW" b="0" i="0" smtClean="0">
                        <a:latin typeface="Cambria Math" panose="02040503050406030204" pitchFamily="18" charset="0"/>
                      </a:rPr>
                      <m:t>H</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r>
                  <a:rPr lang="zh-TW" altLang="en-US" dirty="0"/>
                  <a:t> 是 </a:t>
                </a:r>
                <a14:m>
                  <m:oMath xmlns:m="http://schemas.openxmlformats.org/officeDocument/2006/math">
                    <m:r>
                      <a:rPr lang="en-US" altLang="zh-TW" b="0" i="1" smtClean="0">
                        <a:latin typeface="Cambria Math" panose="02040503050406030204" pitchFamily="18" charset="0"/>
                      </a:rPr>
                      <m:t>𝑝</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r>
                  <a:rPr lang="en-US" altLang="zh-TW" dirty="0"/>
                  <a:t> </a:t>
                </a:r>
                <a:r>
                  <a:rPr lang="zh-TW" altLang="en-US" dirty="0"/>
                  <a:t>的函數，而不是 </a:t>
                </a:r>
                <a14:m>
                  <m:oMath xmlns:m="http://schemas.openxmlformats.org/officeDocument/2006/math">
                    <m:r>
                      <a:rPr lang="en-US" altLang="zh-TW" i="1">
                        <a:latin typeface="Cambria Math" panose="02040503050406030204" pitchFamily="18" charset="0"/>
                      </a:rPr>
                      <m:t>𝑥</m:t>
                    </m:r>
                  </m:oMath>
                </a14:m>
                <a:r>
                  <a:rPr lang="en-US" altLang="zh-TW" dirty="0"/>
                  <a:t> </a:t>
                </a:r>
                <a:r>
                  <a:rPr lang="zh-TW" altLang="en-US" dirty="0"/>
                  <a:t>的函數。</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3"/>
                <a:stretch>
                  <a:fillRect l="-964" t="-21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499138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資訊熵</a:t>
            </a:r>
            <a:r>
              <a:rPr lang="en-US" altLang="zh-TW" dirty="0"/>
              <a:t>(Entropy)</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1"/>
                <a:ext cx="11381173" cy="5468645"/>
              </a:xfrm>
            </p:spPr>
            <p:txBody>
              <a:bodyPr>
                <a:normAutofit/>
              </a:bodyPr>
              <a:lstStyle/>
              <a:p>
                <a:r>
                  <a:rPr lang="zh-TW" altLang="en-US" dirty="0"/>
                  <a:t>假設 </a:t>
                </a:r>
                <a14:m>
                  <m:oMath xmlns:m="http://schemas.openxmlformats.org/officeDocument/2006/math">
                    <m:r>
                      <a:rPr lang="en-US" altLang="zh-TW" b="0" i="1" smtClean="0">
                        <a:latin typeface="Cambria Math" panose="02040503050406030204" pitchFamily="18" charset="0"/>
                      </a:rPr>
                      <m:t>𝑋</m:t>
                    </m:r>
                  </m:oMath>
                </a14:m>
                <a:r>
                  <a:rPr lang="zh-TW" altLang="en-US" dirty="0"/>
                  <a:t> 是個對應到有限字母集</a:t>
                </a:r>
                <a:r>
                  <a:rPr lang="en-US" altLang="zh-TW" dirty="0"/>
                  <a:t>(alphabet)</a:t>
                </a:r>
                <a:r>
                  <a:rPr lang="zh-TW" altLang="en-US" dirty="0"/>
                  <a:t>的離散隨機變數，則</a:t>
                </a:r>
                <a:br>
                  <a:rPr lang="en-US" altLang="zh-TW" dirty="0"/>
                </a:br>
                <a:r>
                  <a:rPr lang="en-US" altLang="zh-TW" dirty="0"/>
                  <a:t>	</a:t>
                </a:r>
                <a:r>
                  <a:rPr lang="zh-TW" altLang="en-US" dirty="0"/>
                  <a:t>熵具有非負性，即 </a:t>
                </a:r>
                <a14:m>
                  <m:oMath xmlns:m="http://schemas.openxmlformats.org/officeDocument/2006/math">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r>
                      <a:rPr lang="en-US" altLang="zh-TW" b="0" i="1" smtClean="0">
                        <a:latin typeface="Cambria Math" panose="02040503050406030204" pitchFamily="18" charset="0"/>
                        <a:ea typeface="Cambria Math" panose="02040503050406030204" pitchFamily="18" charset="0"/>
                      </a:rPr>
                      <m:t>≥0</m:t>
                    </m:r>
                  </m:oMath>
                </a14:m>
                <a:r>
                  <a:rPr lang="zh-TW" altLang="en-US" dirty="0"/>
                  <a:t>。等號成立若且唯若 </a:t>
                </a:r>
                <a14:m>
                  <m:oMath xmlns:m="http://schemas.openxmlformats.org/officeDocument/2006/math">
                    <m:r>
                      <a:rPr lang="en-US" altLang="zh-TW" i="1">
                        <a:latin typeface="Cambria Math" panose="02040503050406030204" pitchFamily="18" charset="0"/>
                      </a:rPr>
                      <m:t>𝑋</m:t>
                    </m:r>
                  </m:oMath>
                </a14:m>
                <a:r>
                  <a:rPr lang="zh-TW" altLang="en-US" dirty="0"/>
                  <a:t> 是唯一決定性的。</a:t>
                </a:r>
                <a:br>
                  <a:rPr lang="en-US" altLang="zh-TW" dirty="0"/>
                </a:br>
                <a:r>
                  <a:rPr lang="en-US" altLang="zh-TW" dirty="0"/>
                  <a:t>	</a:t>
                </a:r>
                <a:r>
                  <a:rPr lang="zh-TW" altLang="en-US" dirty="0"/>
                  <a:t>最大熵值為 </a:t>
                </a:r>
                <a14:m>
                  <m:oMath xmlns:m="http://schemas.openxmlformats.org/officeDocument/2006/math">
                    <m:r>
                      <a:rPr lang="en-US" altLang="zh-TW" i="1">
                        <a:latin typeface="Cambria Math" panose="02040503050406030204" pitchFamily="18" charset="0"/>
                      </a:rPr>
                      <m:t>𝑋</m:t>
                    </m:r>
                  </m:oMath>
                </a14:m>
                <a:r>
                  <a:rPr lang="zh-TW" altLang="en-US" dirty="0"/>
                  <a:t> 的可能值個數，</a:t>
                </a:r>
                <a:r>
                  <a:rPr lang="en-US" altLang="zh-TW" dirty="0"/>
                  <a:t> </a:t>
                </a:r>
                <a14:m>
                  <m:oMath xmlns:m="http://schemas.openxmlformats.org/officeDocument/2006/math">
                    <m:r>
                      <a:rPr lang="en-US" altLang="zh-TW" i="1">
                        <a:latin typeface="Cambria Math" panose="02040503050406030204" pitchFamily="18" charset="0"/>
                      </a:rPr>
                      <m:t>𝐻</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𝑋</m:t>
                        </m:r>
                      </m:e>
                    </m:d>
                    <m:r>
                      <a:rPr lang="en-US" altLang="zh-TW" i="1" smtClean="0">
                        <a:latin typeface="Cambria Math" panose="02040503050406030204" pitchFamily="18" charset="0"/>
                        <a:ea typeface="Cambria Math" panose="02040503050406030204" pitchFamily="18" charset="0"/>
                      </a:rPr>
                      <m:t>≤</m:t>
                    </m:r>
                    <m:r>
                      <m:rPr>
                        <m:sty m:val="p"/>
                      </m:rPr>
                      <a:rPr lang="en-US" altLang="zh-TW" b="0" i="0" smtClean="0">
                        <a:latin typeface="Cambria Math" panose="02040503050406030204" pitchFamily="18" charset="0"/>
                        <a:ea typeface="Cambria Math" panose="02040503050406030204" pitchFamily="18" charset="0"/>
                      </a:rPr>
                      <m:t>log</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𝑋</m:t>
                    </m:r>
                    <m:r>
                      <a:rPr lang="en-US" altLang="zh-TW" b="0" i="1" smtClean="0">
                        <a:latin typeface="Cambria Math" panose="02040503050406030204" pitchFamily="18" charset="0"/>
                        <a:ea typeface="Cambria Math" panose="02040503050406030204" pitchFamily="18" charset="0"/>
                      </a:rPr>
                      <m:t>|</m:t>
                    </m:r>
                  </m:oMath>
                </a14:m>
                <a:r>
                  <a:rPr lang="zh-TW" altLang="en-US" dirty="0"/>
                  <a:t>，等號成立若且唯若 </a:t>
                </a:r>
                <a14:m>
                  <m:oMath xmlns:m="http://schemas.openxmlformats.org/officeDocument/2006/math">
                    <m:r>
                      <a:rPr lang="en-US" altLang="zh-TW" i="1">
                        <a:latin typeface="Cambria Math" panose="02040503050406030204" pitchFamily="18" charset="0"/>
                      </a:rPr>
                      <m:t>𝑋</m:t>
                    </m:r>
                  </m:oMath>
                </a14:m>
                <a:r>
                  <a:rPr lang="zh-TW" altLang="en-US" dirty="0"/>
                  <a:t> 具有均勻分布。</a:t>
                </a:r>
                <a:endParaRPr lang="en-US" altLang="zh-TW" dirty="0"/>
              </a:p>
              <a:p>
                <a:r>
                  <a:rPr lang="zh-TW" altLang="en-US" dirty="0"/>
                  <a:t>範例：令 </a:t>
                </a:r>
                <a14:m>
                  <m:oMath xmlns:m="http://schemas.openxmlformats.org/officeDocument/2006/math">
                    <m:r>
                      <a:rPr lang="en-US" altLang="zh-TW" b="0" i="1" smtClean="0">
                        <a:latin typeface="Cambria Math" panose="02040503050406030204" pitchFamily="18" charset="0"/>
                      </a:rPr>
                      <m:t>𝑋</m:t>
                    </m:r>
                  </m:oMath>
                </a14:m>
                <a:r>
                  <a:rPr lang="zh-TW" altLang="en-US" dirty="0"/>
                  <a:t> 是一個機率為 </a:t>
                </a:r>
                <a14:m>
                  <m:oMath xmlns:m="http://schemas.openxmlformats.org/officeDocument/2006/math">
                    <m:r>
                      <a:rPr lang="en-US" altLang="zh-TW" i="1">
                        <a:latin typeface="Cambria Math" panose="02040503050406030204" pitchFamily="18" charset="0"/>
                      </a:rPr>
                      <m:t>𝑝</m:t>
                    </m:r>
                  </m:oMath>
                </a14:m>
                <a:r>
                  <a:rPr lang="zh-TW" altLang="en-US" dirty="0"/>
                  <a:t> 的柏努力分布，即 </a:t>
                </a:r>
                <a14:m>
                  <m:oMath xmlns:m="http://schemas.openxmlformats.org/officeDocument/2006/math">
                    <m:r>
                      <a:rPr lang="en-US" altLang="zh-TW" i="1">
                        <a:latin typeface="Cambria Math" panose="02040503050406030204" pitchFamily="18" charset="0"/>
                      </a:rPr>
                      <m:t>𝑋</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r>
                              <a:rPr lang="en-US" altLang="zh-TW" b="0" i="1" smtClean="0">
                                <a:latin typeface="Cambria Math" panose="02040503050406030204" pitchFamily="18" charset="0"/>
                              </a:rPr>
                              <m:t>0, 1−</m:t>
                            </m:r>
                            <m:r>
                              <a:rPr lang="en-US" altLang="zh-TW" b="0" i="1" smtClean="0">
                                <a:latin typeface="Cambria Math" panose="02040503050406030204" pitchFamily="18" charset="0"/>
                              </a:rPr>
                              <m:t>𝑝</m:t>
                            </m:r>
                          </m:e>
                          <m:e>
                            <m:r>
                              <a:rPr lang="en-US" altLang="zh-TW" b="0" i="1" smtClean="0">
                                <a:latin typeface="Cambria Math" panose="02040503050406030204" pitchFamily="18" charset="0"/>
                              </a:rPr>
                              <m:t>1,        </m:t>
                            </m:r>
                            <m:r>
                              <a:rPr lang="en-US" altLang="zh-TW" b="0" i="1" smtClean="0">
                                <a:latin typeface="Cambria Math" panose="02040503050406030204" pitchFamily="18" charset="0"/>
                              </a:rPr>
                              <m:t>𝑝</m:t>
                            </m:r>
                          </m:e>
                        </m:eqArr>
                      </m:e>
                    </m:d>
                  </m:oMath>
                </a14:m>
                <a:r>
                  <a:rPr lang="zh-TW" altLang="en-US" dirty="0"/>
                  <a:t>。</a:t>
                </a:r>
                <a:br>
                  <a:rPr lang="en-US" altLang="zh-TW" dirty="0"/>
                </a:br>
                <a:r>
                  <a:rPr lang="zh-TW" altLang="en-US" dirty="0"/>
                  <a:t>此時熵為 </a:t>
                </a:r>
                <a14:m>
                  <m:oMath xmlns:m="http://schemas.openxmlformats.org/officeDocument/2006/math">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r>
                      <a:rPr lang="en-US" altLang="zh-TW" b="0" i="1" smtClean="0">
                        <a:latin typeface="Cambria Math" panose="02040503050406030204" pitchFamily="18" charset="0"/>
                      </a:rPr>
                      <m:t>=−</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r>
                          <a:rPr lang="en-US" altLang="zh-TW" b="0" i="1" smtClean="0">
                            <a:latin typeface="Cambria Math" panose="02040503050406030204" pitchFamily="18" charset="0"/>
                          </a:rPr>
                          <m:t>𝑝</m:t>
                        </m:r>
                      </m:e>
                    </m:d>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log</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r>
                              <a:rPr lang="en-US" altLang="zh-TW" b="0" i="1" smtClean="0">
                                <a:latin typeface="Cambria Math" panose="02040503050406030204" pitchFamily="18" charset="0"/>
                              </a:rPr>
                              <m:t>𝑝</m:t>
                            </m:r>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𝑝𝑙𝑜𝑔𝑝</m:t>
                    </m:r>
                  </m:oMath>
                </a14:m>
                <a:r>
                  <a:rPr lang="zh-TW" altLang="en-US" dirty="0"/>
                  <a:t>。</a:t>
                </a:r>
                <a:endParaRPr lang="en-US" altLang="zh-TW" dirty="0"/>
              </a:p>
              <a:p>
                <a:r>
                  <a:rPr lang="zh-TW" altLang="en-US" dirty="0"/>
                  <a:t>可以得知上述範例的熵有以下性質</a:t>
                </a:r>
                <a:br>
                  <a:rPr lang="en-US" altLang="zh-TW" dirty="0"/>
                </a:br>
                <a:r>
                  <a:rPr lang="en-US" altLang="zh-TW" dirty="0"/>
                  <a:t>	</a:t>
                </a:r>
                <a:r>
                  <a:rPr lang="zh-TW" altLang="en-US" dirty="0"/>
                  <a:t>當 </a:t>
                </a:r>
                <a14:m>
                  <m:oMath xmlns:m="http://schemas.openxmlformats.org/officeDocument/2006/math">
                    <m:r>
                      <a:rPr lang="en-US" altLang="zh-TW" i="1">
                        <a:latin typeface="Cambria Math" panose="02040503050406030204" pitchFamily="18" charset="0"/>
                      </a:rPr>
                      <m:t>𝑝</m:t>
                    </m:r>
                    <m:r>
                      <a:rPr lang="en-US" altLang="zh-TW" b="0" i="1" smtClean="0">
                        <a:latin typeface="Cambria Math" panose="02040503050406030204" pitchFamily="18" charset="0"/>
                      </a:rPr>
                      <m:t>=0, 1</m:t>
                    </m:r>
                  </m:oMath>
                </a14:m>
                <a:r>
                  <a:rPr lang="zh-TW" altLang="en-US" dirty="0"/>
                  <a:t> 時，</a:t>
                </a:r>
                <a14:m>
                  <m:oMath xmlns:m="http://schemas.openxmlformats.org/officeDocument/2006/math">
                    <m:r>
                      <a:rPr lang="en-US" altLang="zh-TW" i="1">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r>
                      <a:rPr lang="en-US" altLang="zh-TW" i="1">
                        <a:latin typeface="Cambria Math" panose="02040503050406030204" pitchFamily="18" charset="0"/>
                      </a:rPr>
                      <m:t>=</m:t>
                    </m:r>
                    <m:r>
                      <a:rPr lang="en-US" altLang="zh-TW" b="0" i="1" smtClean="0">
                        <a:latin typeface="Cambria Math" panose="02040503050406030204" pitchFamily="18" charset="0"/>
                      </a:rPr>
                      <m:t>0</m:t>
                    </m:r>
                  </m:oMath>
                </a14:m>
                <a:r>
                  <a:rPr lang="zh-TW" altLang="en-US" dirty="0"/>
                  <a:t>，也就是說 </a:t>
                </a:r>
                <a14:m>
                  <m:oMath xmlns:m="http://schemas.openxmlformats.org/officeDocument/2006/math">
                    <m:r>
                      <a:rPr lang="en-US" altLang="zh-TW" i="1">
                        <a:latin typeface="Cambria Math" panose="02040503050406030204" pitchFamily="18" charset="0"/>
                      </a:rPr>
                      <m:t>𝑋</m:t>
                    </m:r>
                  </m:oMath>
                </a14:m>
                <a:r>
                  <a:rPr lang="zh-TW" altLang="en-US" dirty="0"/>
                  <a:t> 是決定性的結果。</a:t>
                </a:r>
                <a:br>
                  <a:rPr lang="en-US" altLang="zh-TW" dirty="0"/>
                </a:br>
                <a:r>
                  <a:rPr lang="en-US" altLang="zh-TW" dirty="0"/>
                  <a:t>	</a:t>
                </a:r>
                <a:r>
                  <a:rPr lang="zh-TW" altLang="en-US" dirty="0"/>
                  <a:t>當 </a:t>
                </a:r>
                <a14:m>
                  <m:oMath xmlns:m="http://schemas.openxmlformats.org/officeDocument/2006/math">
                    <m:r>
                      <a:rPr lang="en-US" altLang="zh-TW" i="1">
                        <a:latin typeface="Cambria Math" panose="02040503050406030204" pitchFamily="18" charset="0"/>
                      </a:rPr>
                      <m:t>𝑝</m:t>
                    </m:r>
                    <m:r>
                      <a:rPr lang="en-US" altLang="zh-TW" i="1">
                        <a:latin typeface="Cambria Math" panose="02040503050406030204" pitchFamily="18" charset="0"/>
                      </a:rPr>
                      <m:t>=1/2</m:t>
                    </m:r>
                  </m:oMath>
                </a14:m>
                <a:r>
                  <a:rPr lang="zh-TW" altLang="en-US" dirty="0"/>
                  <a:t> 時，</a:t>
                </a:r>
                <a14:m>
                  <m:oMath xmlns:m="http://schemas.openxmlformats.org/officeDocument/2006/math">
                    <m:r>
                      <a:rPr lang="en-US" altLang="zh-TW" i="1">
                        <a:latin typeface="Cambria Math" panose="02040503050406030204" pitchFamily="18" charset="0"/>
                      </a:rPr>
                      <m:t>𝐻</m:t>
                    </m:r>
                    <m:d>
                      <m:dPr>
                        <m:ctrlPr>
                          <a:rPr lang="en-US" altLang="zh-TW" i="1">
                            <a:latin typeface="Cambria Math" panose="02040503050406030204" pitchFamily="18" charset="0"/>
                          </a:rPr>
                        </m:ctrlPr>
                      </m:dPr>
                      <m:e>
                        <m:r>
                          <a:rPr lang="en-US" altLang="zh-TW" i="1">
                            <a:latin typeface="Cambria Math" panose="02040503050406030204" pitchFamily="18" charset="0"/>
                          </a:rPr>
                          <m:t>𝑋</m:t>
                        </m:r>
                      </m:e>
                    </m:d>
                    <m:r>
                      <a:rPr lang="en-US" altLang="zh-TW" i="1">
                        <a:latin typeface="Cambria Math" panose="02040503050406030204" pitchFamily="18" charset="0"/>
                      </a:rPr>
                      <m:t>=</m:t>
                    </m:r>
                    <m:r>
                      <a:rPr lang="en-US" altLang="zh-TW" b="0" i="1" smtClean="0">
                        <a:latin typeface="Cambria Math" panose="02040503050406030204" pitchFamily="18" charset="0"/>
                      </a:rPr>
                      <m:t>1=</m:t>
                    </m:r>
                    <m:r>
                      <a:rPr lang="en-US" altLang="zh-TW" b="0" i="1" smtClean="0">
                        <a:latin typeface="Cambria Math" panose="02040503050406030204" pitchFamily="18" charset="0"/>
                      </a:rPr>
                      <m:t>𝑙𝑜𝑔</m:t>
                    </m:r>
                    <m:r>
                      <a:rPr lang="en-US" altLang="zh-TW" b="0" i="1" smtClean="0">
                        <a:latin typeface="Cambria Math" panose="02040503050406030204" pitchFamily="18" charset="0"/>
                      </a:rPr>
                      <m:t>2</m:t>
                    </m:r>
                  </m:oMath>
                </a14:m>
                <a:r>
                  <a:rPr lang="zh-TW" altLang="en-US" dirty="0"/>
                  <a:t>，也就是說 </a:t>
                </a:r>
                <a14:m>
                  <m:oMath xmlns:m="http://schemas.openxmlformats.org/officeDocument/2006/math">
                    <m:r>
                      <a:rPr lang="en-US" altLang="zh-TW" i="1">
                        <a:latin typeface="Cambria Math" panose="02040503050406030204" pitchFamily="18" charset="0"/>
                      </a:rPr>
                      <m:t>𝑋</m:t>
                    </m:r>
                  </m:oMath>
                </a14:m>
                <a:r>
                  <a:rPr lang="zh-TW" altLang="en-US" dirty="0"/>
                  <a:t> 是均勻分布。</a:t>
                </a:r>
                <a:endParaRPr lang="en-US" altLang="zh-TW" dirty="0"/>
              </a:p>
              <a:p>
                <a14:m>
                  <m:oMath xmlns:m="http://schemas.openxmlformats.org/officeDocument/2006/math">
                    <m:r>
                      <a:rPr lang="en-US" altLang="zh-TW" i="1">
                        <a:latin typeface="Cambria Math" panose="02040503050406030204" pitchFamily="18" charset="0"/>
                      </a:rPr>
                      <m:t>𝐻</m:t>
                    </m:r>
                    <m:d>
                      <m:dPr>
                        <m:ctrlPr>
                          <a:rPr lang="en-US" altLang="zh-TW" i="1">
                            <a:latin typeface="Cambria Math" panose="02040503050406030204" pitchFamily="18" charset="0"/>
                          </a:rPr>
                        </m:ctrlPr>
                      </m:dPr>
                      <m:e>
                        <m:r>
                          <a:rPr lang="en-US" altLang="zh-TW" i="1">
                            <a:latin typeface="Cambria Math" panose="02040503050406030204" pitchFamily="18" charset="0"/>
                          </a:rPr>
                          <m:t>𝑋</m:t>
                        </m:r>
                      </m:e>
                    </m:d>
                  </m:oMath>
                </a14:m>
                <a:r>
                  <a:rPr lang="zh-TW" altLang="en-US" dirty="0"/>
                  <a:t> 可以看成對於一個事件，平均需要多少位元的資訊量進行編碼。</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1"/>
                <a:ext cx="11381173" cy="5468645"/>
              </a:xfrm>
              <a:blipFill>
                <a:blip r:embed="rId2"/>
                <a:stretch>
                  <a:fillRect l="-964" t="-200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843804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更多相關的定義</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611992" cy="5557422"/>
              </a:xfrm>
            </p:spPr>
            <p:txBody>
              <a:bodyPr>
                <a:normAutofit/>
              </a:bodyPr>
              <a:lstStyle/>
              <a:p>
                <a:r>
                  <a:rPr lang="zh-TW" altLang="en-US" b="1" dirty="0"/>
                  <a:t>聯合熵</a:t>
                </a:r>
                <a:r>
                  <a:rPr lang="en-US" altLang="zh-TW" b="1" dirty="0"/>
                  <a:t>(Joint Entropy)</a:t>
                </a:r>
                <a:r>
                  <a:rPr lang="zh-TW" altLang="en-US" dirty="0"/>
                  <a:t>，已知兩離散隨機變數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rPr>
                      <m:t>, </m:t>
                    </m:r>
                    <m:r>
                      <a:rPr lang="en-US" altLang="zh-TW" b="0" i="1" smtClean="0">
                        <a:latin typeface="Cambria Math" panose="02040503050406030204" pitchFamily="18" charset="0"/>
                      </a:rPr>
                      <m:t>𝑌</m:t>
                    </m:r>
                  </m:oMath>
                </a14:m>
                <a:r>
                  <a:rPr lang="zh-TW" altLang="en-US" dirty="0"/>
                  <a:t> 有聯合機率分布 </a:t>
                </a:r>
                <a14:m>
                  <m:oMath xmlns:m="http://schemas.openxmlformats.org/officeDocument/2006/math">
                    <m:r>
                      <a:rPr lang="en-US" altLang="zh-TW" b="0" i="1" smtClean="0">
                        <a:latin typeface="Cambria Math" panose="02040503050406030204" pitchFamily="18" charset="0"/>
                      </a:rPr>
                      <m:t>𝑝</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oMath>
                </a14:m>
                <a:r>
                  <a:rPr lang="zh-TW" altLang="en-US" dirty="0"/>
                  <a:t>，此時聯合熵為 </a:t>
                </a:r>
                <a14:m>
                  <m:oMath xmlns:m="http://schemas.openxmlformats.org/officeDocument/2006/math">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e>
                    </m:d>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𝑥</m:t>
                        </m:r>
                      </m:sub>
                      <m:sup/>
                      <m:e>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𝑦</m:t>
                            </m:r>
                          </m:sub>
                          <m:sup/>
                          <m:e>
                            <m:r>
                              <a:rPr lang="en-US" altLang="zh-TW" b="0" i="1" smtClean="0">
                                <a:latin typeface="Cambria Math" panose="02040503050406030204" pitchFamily="18" charset="0"/>
                              </a:rPr>
                              <m:t>−</m:t>
                            </m:r>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e>
                            </m:d>
                            <m:r>
                              <m:rPr>
                                <m:sty m:val="p"/>
                              </m:rPr>
                              <a:rPr lang="en-US" altLang="zh-TW" b="0" i="0" smtClean="0">
                                <a:latin typeface="Cambria Math" panose="02040503050406030204" pitchFamily="18" charset="0"/>
                              </a:rPr>
                              <m:t>log</m:t>
                            </m:r>
                            <m:r>
                              <a:rPr lang="en-US" altLang="zh-TW" b="0" i="1" smtClean="0">
                                <a:latin typeface="Cambria Math" panose="02040503050406030204" pitchFamily="18" charset="0"/>
                              </a:rPr>
                              <m:t>⁡(</m:t>
                            </m:r>
                            <m:r>
                              <a:rPr lang="en-US" altLang="zh-TW" b="0" i="1" smtClean="0">
                                <a:latin typeface="Cambria Math" panose="02040503050406030204" pitchFamily="18" charset="0"/>
                              </a:rPr>
                              <m:t>𝑝</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e>
                        </m:nary>
                      </m:e>
                    </m:nary>
                    <m:r>
                      <a:rPr lang="zh-TW" altLang="en-US" i="1">
                        <a:latin typeface="Cambria Math" panose="02040503050406030204" pitchFamily="18" charset="0"/>
                      </a:rPr>
                      <m:t>。</m:t>
                    </m:r>
                  </m:oMath>
                </a14:m>
                <a:br>
                  <a:rPr lang="en-US" altLang="zh-TW" dirty="0"/>
                </a:br>
                <a:r>
                  <a:rPr lang="zh-TW" altLang="en-US" dirty="0"/>
                  <a:t>對於一個離散機率向量的聯合熵定義亦是如此。</a:t>
                </a:r>
                <a:endParaRPr lang="en-US" altLang="zh-TW" dirty="0"/>
              </a:p>
              <a:p>
                <a:r>
                  <a:rPr lang="zh-TW" altLang="en-US" b="1" dirty="0"/>
                  <a:t>條件熵</a:t>
                </a:r>
                <a:r>
                  <a:rPr lang="en-US" altLang="zh-TW" b="1" dirty="0"/>
                  <a:t>(Conditional Entropy)</a:t>
                </a:r>
                <a:r>
                  <a:rPr lang="zh-TW" altLang="en-US" dirty="0"/>
                  <a:t>，已知兩離散隨機變數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rPr>
                      <m:t>, </m:t>
                    </m:r>
                    <m:r>
                      <a:rPr lang="en-US" altLang="zh-TW" b="0" i="1" smtClean="0">
                        <a:latin typeface="Cambria Math" panose="02040503050406030204" pitchFamily="18" charset="0"/>
                      </a:rPr>
                      <m:t>𝑌</m:t>
                    </m:r>
                  </m:oMath>
                </a14:m>
                <a:r>
                  <a:rPr lang="zh-TW" altLang="en-US" dirty="0"/>
                  <a:t> 有聯合機率分布 </a:t>
                </a:r>
                <a14:m>
                  <m:oMath xmlns:m="http://schemas.openxmlformats.org/officeDocument/2006/math">
                    <m:r>
                      <a:rPr lang="en-US" altLang="zh-TW" b="0" i="1" smtClean="0">
                        <a:latin typeface="Cambria Math" panose="02040503050406030204" pitchFamily="18" charset="0"/>
                      </a:rPr>
                      <m:t>𝑝</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oMath>
                </a14:m>
                <a:r>
                  <a:rPr lang="zh-TW" altLang="en-US" dirty="0"/>
                  <a:t>，此時條件熵為 </a:t>
                </a:r>
                <a:br>
                  <a:rPr lang="en-US" altLang="zh-TW" dirty="0"/>
                </a:br>
                <a14:m>
                  <m:oMath xmlns:m="http://schemas.openxmlformats.org/officeDocument/2006/math">
                    <m:r>
                      <a:rPr lang="en-US" altLang="zh-TW" i="1">
                        <a:latin typeface="Cambria Math" panose="02040503050406030204" pitchFamily="18" charset="0"/>
                      </a:rPr>
                      <m:t>𝐻</m:t>
                    </m:r>
                    <m:d>
                      <m:dPr>
                        <m:ctrlPr>
                          <a:rPr lang="en-US" altLang="zh-TW" i="1">
                            <a:latin typeface="Cambria Math" panose="02040503050406030204" pitchFamily="18" charset="0"/>
                          </a:rPr>
                        </m:ctrlPr>
                      </m:dPr>
                      <m:e>
                        <m:r>
                          <a:rPr lang="en-US" altLang="zh-TW" i="1" smtClean="0">
                            <a:latin typeface="Cambria Math" panose="02040503050406030204" pitchFamily="18" charset="0"/>
                          </a:rPr>
                          <m:t>𝑌</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e>
                    </m:d>
                    <m:r>
                      <a:rPr lang="en-US" altLang="zh-TW" i="1">
                        <a:latin typeface="Cambria Math" panose="02040503050406030204" pitchFamily="18" charset="0"/>
                      </a:rPr>
                      <m:t>=</m:t>
                    </m:r>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𝑥</m:t>
                        </m:r>
                      </m:sub>
                      <m:sup/>
                      <m:e>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𝐻</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e>
                    </m:nary>
                    <m:r>
                      <a:rPr lang="en-US" altLang="zh-TW" b="0" i="1" smtClean="0">
                        <a:latin typeface="Cambria Math" panose="02040503050406030204" pitchFamily="18" charset="0"/>
                      </a:rPr>
                      <m:t>=</m:t>
                    </m:r>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𝑥</m:t>
                        </m:r>
                      </m:sub>
                      <m:sup/>
                      <m:e>
                        <m:r>
                          <a:rPr lang="en-US" altLang="zh-TW" b="0" i="1" smtClean="0">
                            <a:latin typeface="Cambria Math" panose="02040503050406030204" pitchFamily="18" charset="0"/>
                          </a:rPr>
                          <m:t>𝑝</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𝑦</m:t>
                            </m:r>
                          </m:sub>
                          <m:sup/>
                          <m:e>
                            <m:r>
                              <a:rPr lang="en-US" altLang="zh-TW" b="0" i="1" smtClean="0">
                                <a:latin typeface="Cambria Math" panose="02040503050406030204" pitchFamily="18" charset="0"/>
                              </a:rPr>
                              <m:t>−</m:t>
                            </m:r>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𝑦</m:t>
                                </m:r>
                              </m:e>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𝑙𝑜𝑔</m:t>
                            </m:r>
                            <m:r>
                              <a:rPr lang="en-US" altLang="zh-TW" b="0" i="1" smtClean="0">
                                <a:latin typeface="Cambria Math" panose="02040503050406030204" pitchFamily="18" charset="0"/>
                              </a:rPr>
                              <m:t>⁡(</m:t>
                            </m:r>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𝑦</m:t>
                                </m:r>
                              </m:e>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e>
                        </m:nary>
                      </m:e>
                    </m:nary>
                  </m:oMath>
                </a14:m>
                <a:br>
                  <a:rPr lang="en-US" altLang="zh-TW" i="1" dirty="0"/>
                </a:br>
                <a14:m>
                  <m:oMath xmlns:m="http://schemas.openxmlformats.org/officeDocument/2006/math">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𝑥</m:t>
                        </m:r>
                      </m:sub>
                      <m:sup/>
                      <m:e>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𝑦</m:t>
                            </m:r>
                          </m:sub>
                          <m:sup/>
                          <m:e>
                            <m:r>
                              <a:rPr lang="en-US" altLang="zh-TW" b="0" i="1" smtClean="0">
                                <a:latin typeface="Cambria Math" panose="02040503050406030204" pitchFamily="18" charset="0"/>
                              </a:rPr>
                              <m:t>−</m:t>
                            </m:r>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e>
                            </m:d>
                            <m:r>
                              <a:rPr lang="en-US" altLang="zh-TW" b="0" i="1" smtClean="0">
                                <a:latin typeface="Cambria Math" panose="02040503050406030204" pitchFamily="18" charset="0"/>
                              </a:rPr>
                              <m:t>𝑙𝑜𝑔</m:t>
                            </m:r>
                            <m:r>
                              <a:rPr lang="en-US" altLang="zh-TW" b="0" i="1" smtClean="0">
                                <a:latin typeface="Cambria Math" panose="02040503050406030204" pitchFamily="18" charset="0"/>
                              </a:rPr>
                              <m:t>⁡(</m:t>
                            </m:r>
                            <m:r>
                              <a:rPr lang="en-US" altLang="zh-TW" b="0" i="1" smtClean="0">
                                <a:latin typeface="Cambria Math" panose="02040503050406030204" pitchFamily="18" charset="0"/>
                              </a:rPr>
                              <m:t>𝑝</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e>
                        </m:nary>
                      </m:e>
                    </m:nary>
                    <m:r>
                      <a:rPr lang="en-US" altLang="zh-TW" b="0" i="1" smtClean="0">
                        <a:latin typeface="Cambria Math" panose="02040503050406030204" pitchFamily="18" charset="0"/>
                      </a:rPr>
                      <m:t>=</m:t>
                    </m:r>
                    <m:r>
                      <a:rPr lang="en-US" altLang="zh-TW" b="0" i="1" smtClean="0">
                        <a:latin typeface="Cambria Math" panose="02040503050406030204" pitchFamily="18" charset="0"/>
                      </a:rPr>
                      <m:t>𝐸</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a:rPr lang="en-US" altLang="zh-TW" b="0" i="1" smtClean="0">
                                <a:latin typeface="Cambria Math" panose="02040503050406030204" pitchFamily="18" charset="0"/>
                              </a:rPr>
                              <m:t>𝑙𝑜𝑔</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𝑌</m:t>
                                    </m:r>
                                  </m:e>
                                  <m:e>
                                    <m:r>
                                      <a:rPr lang="en-US" altLang="zh-TW" b="0" i="1" smtClean="0">
                                        <a:latin typeface="Cambria Math" panose="02040503050406030204" pitchFamily="18" charset="0"/>
                                      </a:rPr>
                                      <m:t>𝑋</m:t>
                                    </m:r>
                                  </m:e>
                                </m:d>
                              </m:e>
                            </m:d>
                          </m:e>
                        </m:func>
                      </m:e>
                    </m:d>
                  </m:oMath>
                </a14:m>
                <a:br>
                  <a:rPr lang="en-US" altLang="zh-TW" dirty="0"/>
                </a:br>
                <a:endParaRPr lang="en-US" altLang="zh-TW" dirty="0"/>
              </a:p>
              <a:p>
                <a14:m>
                  <m:oMath xmlns:m="http://schemas.openxmlformats.org/officeDocument/2006/math">
                    <m:r>
                      <a:rPr lang="en-US" altLang="zh-TW" i="1" smtClean="0">
                        <a:latin typeface="Cambria Math" panose="02040503050406030204" pitchFamily="18" charset="0"/>
                      </a:rPr>
                      <m:t>𝐻</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𝑌</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e>
                    </m:d>
                  </m:oMath>
                </a14:m>
                <a:r>
                  <a:rPr lang="zh-TW" altLang="en-US" dirty="0"/>
                  <a:t> 可以用來衡量觀察 </a:t>
                </a:r>
                <a14:m>
                  <m:oMath xmlns:m="http://schemas.openxmlformats.org/officeDocument/2006/math">
                    <m:r>
                      <a:rPr lang="en-US" altLang="zh-TW" i="1">
                        <a:latin typeface="Cambria Math" panose="02040503050406030204" pitchFamily="18" charset="0"/>
                      </a:rPr>
                      <m:t>𝑋</m:t>
                    </m:r>
                  </m:oMath>
                </a14:m>
                <a:r>
                  <a:rPr lang="en-US" altLang="zh-TW" dirty="0"/>
                  <a:t> </a:t>
                </a:r>
                <a:r>
                  <a:rPr lang="zh-TW" altLang="en-US" dirty="0"/>
                  <a:t>之後得到 </a:t>
                </a:r>
                <a14:m>
                  <m:oMath xmlns:m="http://schemas.openxmlformats.org/officeDocument/2006/math">
                    <m:r>
                      <a:rPr lang="en-US" altLang="zh-TW" b="0" i="1" smtClean="0">
                        <a:latin typeface="Cambria Math" panose="02040503050406030204" pitchFamily="18" charset="0"/>
                      </a:rPr>
                      <m:t>𝑌</m:t>
                    </m:r>
                  </m:oMath>
                </a14:m>
                <a:r>
                  <a:rPr lang="en-US" altLang="zh-TW" dirty="0"/>
                  <a:t> </a:t>
                </a:r>
                <a:r>
                  <a:rPr lang="zh-TW" altLang="en-US" dirty="0"/>
                  <a:t>的資訊。</a:t>
                </a:r>
                <a:endParaRPr lang="en-US" altLang="zh-TW" dirty="0"/>
              </a:p>
              <a:p>
                <a14:m>
                  <m:oMath xmlns:m="http://schemas.openxmlformats.org/officeDocument/2006/math">
                    <m:r>
                      <a:rPr lang="en-US" altLang="zh-TW" i="1" smtClean="0">
                        <a:latin typeface="Cambria Math" panose="02040503050406030204" pitchFamily="18" charset="0"/>
                      </a:rPr>
                      <m:t>𝐻</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e>
                    </m:d>
                    <m:r>
                      <a:rPr lang="en-US" altLang="zh-TW" b="0" i="1" smtClean="0">
                        <a:latin typeface="Cambria Math" panose="02040503050406030204" pitchFamily="18" charset="0"/>
                      </a:rPr>
                      <m:t>=0</m:t>
                    </m:r>
                  </m:oMath>
                </a14:m>
                <a:r>
                  <a:rPr lang="zh-TW" altLang="en-US" dirty="0"/>
                  <a:t>，</a:t>
                </a:r>
                <a14:m>
                  <m:oMath xmlns:m="http://schemas.openxmlformats.org/officeDocument/2006/math">
                    <m:r>
                      <a:rPr lang="en-US" altLang="zh-TW" i="1">
                        <a:latin typeface="Cambria Math" panose="02040503050406030204" pitchFamily="18" charset="0"/>
                      </a:rPr>
                      <m:t>𝑔</m:t>
                    </m:r>
                  </m:oMath>
                </a14:m>
                <a:r>
                  <a:rPr lang="zh-TW" altLang="en-US" dirty="0"/>
                  <a:t> 是一個確定的函數，也就是說從 </a:t>
                </a:r>
                <a14:m>
                  <m:oMath xmlns:m="http://schemas.openxmlformats.org/officeDocument/2006/math">
                    <m:r>
                      <a:rPr lang="en-US" altLang="zh-TW" i="1">
                        <a:latin typeface="Cambria Math" panose="02040503050406030204" pitchFamily="18" charset="0"/>
                      </a:rPr>
                      <m:t>𝑋</m:t>
                    </m:r>
                  </m:oMath>
                </a14:m>
                <a:r>
                  <a:rPr lang="zh-TW" altLang="en-US" dirty="0"/>
                  <a:t> 去觀測經過一個函數之後的結果，是得不到任何資訊的。</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611992" cy="5557422"/>
              </a:xfrm>
              <a:blipFill>
                <a:blip r:embed="rId2"/>
                <a:stretch>
                  <a:fillRect l="-945" t="-1974" r="-4147" b="-230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51896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更多相關的定義</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b="1" dirty="0"/>
                  <a:t>相互資訊</a:t>
                </a:r>
                <a:r>
                  <a:rPr lang="en-US" altLang="zh-TW" b="1" dirty="0"/>
                  <a:t>(Mutual Information)</a:t>
                </a:r>
                <a:r>
                  <a:rPr lang="zh-TW" altLang="en-US" dirty="0"/>
                  <a:t>，已知兩離散隨機變數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rPr>
                      <m:t>, </m:t>
                    </m:r>
                    <m:r>
                      <a:rPr lang="en-US" altLang="zh-TW" b="0" i="1" smtClean="0">
                        <a:latin typeface="Cambria Math" panose="02040503050406030204" pitchFamily="18" charset="0"/>
                      </a:rPr>
                      <m:t>𝑌</m:t>
                    </m:r>
                  </m:oMath>
                </a14:m>
                <a:r>
                  <a:rPr lang="zh-TW" altLang="en-US" dirty="0"/>
                  <a:t> 有聯合機率分布 </a:t>
                </a:r>
                <a14:m>
                  <m:oMath xmlns:m="http://schemas.openxmlformats.org/officeDocument/2006/math">
                    <m:r>
                      <a:rPr lang="en-US" altLang="zh-TW" b="0" i="1" smtClean="0">
                        <a:latin typeface="Cambria Math" panose="02040503050406030204" pitchFamily="18" charset="0"/>
                      </a:rPr>
                      <m:t>𝑝</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oMath>
                </a14:m>
                <a:r>
                  <a:rPr lang="zh-TW" altLang="en-US" dirty="0"/>
                  <a:t>，則相互資訊定義為</a:t>
                </a:r>
                <a:br>
                  <a:rPr lang="en-US" altLang="zh-TW" dirty="0"/>
                </a:br>
                <a14:m>
                  <m:oMath xmlns:m="http://schemas.openxmlformats.org/officeDocument/2006/math">
                    <m:r>
                      <a:rPr lang="en-US" altLang="zh-TW" sz="2400" b="0" i="1" smtClean="0">
                        <a:latin typeface="Cambria Math" panose="02040503050406030204" pitchFamily="18" charset="0"/>
                      </a:rPr>
                      <m:t>𝐼</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𝑋</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𝑌</m:t>
                        </m:r>
                      </m:e>
                    </m:d>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𝑥</m:t>
                        </m:r>
                      </m:sub>
                      <m:sup/>
                      <m:e>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𝑦</m:t>
                            </m:r>
                          </m:sub>
                          <m:sup/>
                          <m:e>
                            <m:r>
                              <a:rPr lang="en-US" altLang="zh-TW" sz="2400" b="0" i="1" smtClean="0">
                                <a:latin typeface="Cambria Math" panose="02040503050406030204" pitchFamily="18" charset="0"/>
                              </a:rPr>
                              <m:t>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𝑦</m:t>
                                </m:r>
                              </m:e>
                            </m:d>
                            <m:r>
                              <m:rPr>
                                <m:sty m:val="p"/>
                              </m:rPr>
                              <a:rPr lang="en-US" altLang="zh-TW" sz="2400" b="0" i="0" smtClean="0">
                                <a:latin typeface="Cambria Math" panose="02040503050406030204" pitchFamily="18" charset="0"/>
                              </a:rPr>
                              <m:t>log</m:t>
                            </m:r>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𝑦</m:t>
                                    </m:r>
                                  </m:e>
                                </m:d>
                              </m:num>
                              <m:den>
                                <m:r>
                                  <a:rPr lang="en-US" altLang="zh-TW" sz="2400" b="0" i="1" smtClean="0">
                                    <a:latin typeface="Cambria Math" panose="02040503050406030204" pitchFamily="18" charset="0"/>
                                  </a:rPr>
                                  <m:t>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𝑝</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𝑦</m:t>
                                </m:r>
                                <m:r>
                                  <a:rPr lang="en-US" altLang="zh-TW" sz="2400" b="0" i="1" smtClean="0">
                                    <a:latin typeface="Cambria Math" panose="02040503050406030204" pitchFamily="18" charset="0"/>
                                  </a:rPr>
                                  <m:t>)</m:t>
                                </m:r>
                              </m:den>
                            </m:f>
                            <m:r>
                              <a:rPr lang="en-US" altLang="zh-TW" sz="2400" b="0" i="1" smtClean="0">
                                <a:latin typeface="Cambria Math" panose="02040503050406030204" pitchFamily="18" charset="0"/>
                              </a:rPr>
                              <m:t>)</m:t>
                            </m:r>
                          </m:e>
                        </m:nary>
                      </m:e>
                    </m:nary>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𝐻</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𝑋</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𝐻</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𝑋</m:t>
                        </m:r>
                      </m:e>
                      <m:e>
                        <m:r>
                          <a:rPr lang="en-US" altLang="zh-TW" sz="2400" b="0" i="1" smtClean="0">
                            <a:latin typeface="Cambria Math" panose="02040503050406030204" pitchFamily="18" charset="0"/>
                          </a:rPr>
                          <m:t>𝑌</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𝐻</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𝑌</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𝐻</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𝑌</m:t>
                        </m:r>
                      </m:e>
                      <m:e>
                        <m:r>
                          <a:rPr lang="en-US" altLang="zh-TW" sz="2400" b="0" i="1" smtClean="0">
                            <a:latin typeface="Cambria Math" panose="02040503050406030204" pitchFamily="18" charset="0"/>
                          </a:rPr>
                          <m:t>𝑋</m:t>
                        </m:r>
                      </m:e>
                    </m:d>
                  </m:oMath>
                </a14:m>
                <a:br>
                  <a:rPr lang="en-US" altLang="zh-TW" sz="2400" dirty="0"/>
                </a:br>
                <a:r>
                  <a:rPr lang="zh-TW" altLang="en-US" dirty="0"/>
                  <a:t>這是在衡量 </a:t>
                </a:r>
                <a14:m>
                  <m:oMath xmlns:m="http://schemas.openxmlformats.org/officeDocument/2006/math">
                    <m:r>
                      <a:rPr lang="en-US" altLang="zh-TW" i="1">
                        <a:latin typeface="Cambria Math" panose="02040503050406030204" pitchFamily="18" charset="0"/>
                      </a:rPr>
                      <m:t>𝑋</m:t>
                    </m:r>
                  </m:oMath>
                </a14:m>
                <a:r>
                  <a:rPr lang="zh-TW" altLang="en-US" dirty="0"/>
                  <a:t> 與 </a:t>
                </a:r>
                <a14:m>
                  <m:oMath xmlns:m="http://schemas.openxmlformats.org/officeDocument/2006/math">
                    <m:r>
                      <a:rPr lang="en-US" altLang="zh-TW" i="1">
                        <a:latin typeface="Cambria Math" panose="02040503050406030204" pitchFamily="18" charset="0"/>
                      </a:rPr>
                      <m:t>𝑌</m:t>
                    </m:r>
                  </m:oMath>
                </a14:m>
                <a:r>
                  <a:rPr lang="zh-TW" altLang="en-US" dirty="0"/>
                  <a:t> 之間可以相互得知多少資訊。</a:t>
                </a:r>
                <a:endParaRPr lang="en-US" altLang="zh-TW" dirty="0"/>
              </a:p>
              <a:p>
                <a:endParaRPr lang="en-US" altLang="zh-TW" dirty="0"/>
              </a:p>
              <a:p>
                <a:r>
                  <a:rPr lang="zh-TW" altLang="en-US" b="1" dirty="0"/>
                  <a:t>離散無記憶性通道</a:t>
                </a:r>
                <a:r>
                  <a:rPr lang="en-US" altLang="zh-TW" b="1" dirty="0"/>
                  <a:t>(Discrete Memoryless Channel, DMC)</a:t>
                </a:r>
                <a:r>
                  <a:rPr lang="zh-TW" altLang="en-US" dirty="0"/>
                  <a:t>，已知輸入、通道、輸出為</a:t>
                </a:r>
                <a14:m>
                  <m:oMath xmlns:m="http://schemas.openxmlformats.org/officeDocument/2006/math">
                    <m:r>
                      <a:rPr lang="en-US" altLang="zh-TW" i="1" smtClean="0">
                        <a:latin typeface="Cambria Math" panose="02040503050406030204" pitchFamily="18" charset="0"/>
                      </a:rPr>
                      <m:t>𝑋</m:t>
                    </m:r>
                    <m:r>
                      <a:rPr lang="en-US" altLang="zh-TW" b="0" i="1" smtClean="0">
                        <a:latin typeface="Cambria Math" panose="02040503050406030204" pitchFamily="18" charset="0"/>
                      </a:rPr>
                      <m:t>, </m:t>
                    </m:r>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𝑦</m:t>
                        </m:r>
                      </m:e>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 </m:t>
                    </m:r>
                    <m:r>
                      <a:rPr lang="en-US" altLang="zh-TW" b="0" i="1" smtClean="0">
                        <a:latin typeface="Cambria Math" panose="02040503050406030204" pitchFamily="18" charset="0"/>
                      </a:rPr>
                      <m:t>𝑌</m:t>
                    </m:r>
                  </m:oMath>
                </a14:m>
                <a:r>
                  <a:rPr lang="zh-TW" altLang="en-US" dirty="0"/>
                  <a:t>。當通道使用 </a:t>
                </a:r>
                <a14:m>
                  <m:oMath xmlns:m="http://schemas.openxmlformats.org/officeDocument/2006/math">
                    <m:r>
                      <a:rPr lang="en-US" altLang="zh-TW" b="0" i="1" smtClean="0">
                        <a:latin typeface="Cambria Math" panose="02040503050406030204" pitchFamily="18" charset="0"/>
                      </a:rPr>
                      <m:t>𝑛</m:t>
                    </m:r>
                  </m:oMath>
                </a14:m>
                <a:r>
                  <a:rPr lang="en-US" altLang="zh-TW" dirty="0"/>
                  <a:t> </a:t>
                </a:r>
                <a:r>
                  <a:rPr lang="zh-TW" altLang="en-US" dirty="0"/>
                  <a:t>次時，</a:t>
                </a:r>
                <a:r>
                  <a:rPr lang="en-US" altLang="zh-TW" dirty="0"/>
                  <a:t>DMC</a:t>
                </a:r>
                <a:r>
                  <a:rPr lang="zh-TW" altLang="en-US" dirty="0"/>
                  <a:t> 會符合定律</a:t>
                </a:r>
                <a:br>
                  <a:rPr lang="en-US" altLang="zh-TW" dirty="0"/>
                </a:br>
                <a14:m>
                  <m:oMath xmlns:m="http://schemas.openxmlformats.org/officeDocument/2006/math">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𝑘</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Sub>
                      </m:e>
                    </m:d>
                    <m:r>
                      <a:rPr lang="en-US" altLang="zh-TW" b="0" i="1" smtClean="0">
                        <a:latin typeface="Cambria Math" panose="02040503050406030204" pitchFamily="18" charset="0"/>
                      </a:rPr>
                      <m:t>=</m:t>
                    </m:r>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𝑘</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𝑘</m:t>
                            </m:r>
                          </m:sub>
                        </m:sSub>
                      </m:e>
                    </m:d>
                    <m:r>
                      <a:rPr lang="en-US" altLang="zh-TW" b="0" i="1" smtClean="0">
                        <a:latin typeface="Cambria Math" panose="02040503050406030204" pitchFamily="18" charset="0"/>
                      </a:rPr>
                      <m:t> ,</m:t>
                    </m:r>
                    <m:r>
                      <m:rPr>
                        <m:nor/>
                      </m:rPr>
                      <a:rPr lang="en-US" altLang="zh-TW" b="0" i="0" smtClean="0">
                        <a:latin typeface="Cambria Math" panose="02040503050406030204" pitchFamily="18" charset="0"/>
                      </a:rPr>
                      <m:t> </m:t>
                    </m:r>
                    <m:r>
                      <m:rPr>
                        <m:nor/>
                      </m:rPr>
                      <a:rPr lang="en-US" altLang="zh-TW" b="0" i="0" smtClean="0">
                        <a:latin typeface="Cambria Math" panose="02040503050406030204" pitchFamily="18" charset="0"/>
                      </a:rPr>
                      <m:t>k</m:t>
                    </m:r>
                    <m:r>
                      <m:rPr>
                        <m:nor/>
                      </m:rPr>
                      <a:rPr lang="en-US" altLang="zh-TW" b="0" i="0" smtClean="0">
                        <a:latin typeface="Cambria Math" panose="02040503050406030204" pitchFamily="18" charset="0"/>
                      </a:rPr>
                      <m:t> = 1,2,</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oMath>
                </a14:m>
                <a:br>
                  <a:rPr lang="en-US" altLang="zh-TW" dirty="0"/>
                </a:br>
                <a:r>
                  <a:rPr lang="zh-TW" altLang="en-US" dirty="0"/>
                  <a:t>也就是說，當前輸出與過去的通道狀態獨立。</a:t>
                </a:r>
                <a:endParaRPr lang="en-US" altLang="zh-TW" dirty="0"/>
              </a:p>
              <a:p>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457448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夏農編碼定理</a:t>
            </a:r>
            <a:r>
              <a:rPr lang="en-US" altLang="zh-TW" dirty="0"/>
              <a:t>(Shannon’s Coding Theorem)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定義：考慮一個 </a:t>
                </a:r>
                <a:r>
                  <a:rPr lang="en-US" altLang="zh-TW" dirty="0"/>
                  <a:t>DMC(</a:t>
                </a:r>
                <a14:m>
                  <m:oMath xmlns:m="http://schemas.openxmlformats.org/officeDocument/2006/math">
                    <m:r>
                      <a:rPr lang="en-US" altLang="zh-TW" i="1" smtClean="0">
                        <a:latin typeface="Cambria Math" panose="02040503050406030204" pitchFamily="18" charset="0"/>
                      </a:rPr>
                      <m:t>𝑋</m:t>
                    </m:r>
                    <m:r>
                      <a:rPr lang="en-US" altLang="zh-TW" b="0" i="1" smtClean="0">
                        <a:latin typeface="Cambria Math" panose="02040503050406030204" pitchFamily="18" charset="0"/>
                      </a:rPr>
                      <m:t>, </m:t>
                    </m:r>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𝑦</m:t>
                        </m:r>
                      </m:e>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 </m:t>
                    </m:r>
                    <m:r>
                      <a:rPr lang="en-US" altLang="zh-TW" b="0" i="1" smtClean="0">
                        <a:latin typeface="Cambria Math" panose="02040503050406030204" pitchFamily="18" charset="0"/>
                      </a:rPr>
                      <m:t>𝑌</m:t>
                    </m:r>
                  </m:oMath>
                </a14:m>
                <a:r>
                  <a:rPr lang="en-US" altLang="zh-TW" dirty="0"/>
                  <a:t>)</a:t>
                </a:r>
                <a:r>
                  <a:rPr lang="zh-TW" altLang="en-US" dirty="0"/>
                  <a:t>，它有個外在限制 </a:t>
                </a:r>
                <a14:m>
                  <m:oMath xmlns:m="http://schemas.openxmlformats.org/officeDocument/2006/math">
                    <m:r>
                      <a:rPr lang="en-US" altLang="zh-TW" b="0" i="1" smtClean="0">
                        <a:latin typeface="Cambria Math" panose="02040503050406030204" pitchFamily="18" charset="0"/>
                      </a:rPr>
                      <m:t>𝐸</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𝑉</m:t>
                    </m:r>
                  </m:oMath>
                </a14:m>
                <a:r>
                  <a:rPr lang="zh-TW" altLang="en-US" dirty="0"/>
                  <a:t>，對於任何 </a:t>
                </a:r>
                <a14:m>
                  <m:oMath xmlns:m="http://schemas.openxmlformats.org/officeDocument/2006/math">
                    <m:r>
                      <a:rPr lang="en-US" altLang="zh-TW" b="0" i="1" smtClean="0">
                        <a:latin typeface="Cambria Math" panose="02040503050406030204" pitchFamily="18" charset="0"/>
                      </a:rPr>
                      <m:t>𝑅</m:t>
                    </m:r>
                    <m:r>
                      <a:rPr lang="en-US" altLang="zh-TW" b="0" i="1" smtClean="0">
                        <a:latin typeface="Cambria Math" panose="02040503050406030204" pitchFamily="18" charset="0"/>
                      </a:rPr>
                      <m:t>&lt;</m:t>
                    </m:r>
                    <m:r>
                      <a:rPr lang="en-US" altLang="zh-TW" b="0" i="1" smtClean="0">
                        <a:latin typeface="Cambria Math" panose="02040503050406030204" pitchFamily="18" charset="0"/>
                      </a:rPr>
                      <m:t>𝐶</m:t>
                    </m:r>
                    <m:r>
                      <a:rPr lang="en-US" altLang="zh-TW" b="0" i="1" smtClean="0">
                        <a:latin typeface="Cambria Math" panose="02040503050406030204" pitchFamily="18" charset="0"/>
                      </a:rPr>
                      <m:t>(</m:t>
                    </m:r>
                    <m:r>
                      <a:rPr lang="en-US" altLang="zh-TW" b="0" i="1" smtClean="0">
                        <a:latin typeface="Cambria Math" panose="02040503050406030204" pitchFamily="18" charset="0"/>
                      </a:rPr>
                      <m:t>𝑉</m:t>
                    </m:r>
                    <m:r>
                      <a:rPr lang="en-US" altLang="zh-TW" b="0" i="1" smtClean="0">
                        <a:latin typeface="Cambria Math" panose="02040503050406030204" pitchFamily="18" charset="0"/>
                      </a:rPr>
                      <m:t>)</m:t>
                    </m:r>
                  </m:oMath>
                </a14:m>
                <a:r>
                  <a:rPr lang="zh-TW" altLang="en-US" dirty="0"/>
                  <a:t>，存在一序列含有錯誤率 </a:t>
                </a:r>
                <a14:m>
                  <m:oMath xmlns:m="http://schemas.openxmlformats.org/officeDocument/2006/math">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up>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sup>
                    </m:sSubSup>
                  </m:oMath>
                </a14:m>
                <a:r>
                  <a:rPr lang="zh-TW" altLang="en-US" dirty="0"/>
                  <a:t> 的編碼使得 </a:t>
                </a:r>
                <a14:m>
                  <m:oMath xmlns:m="http://schemas.openxmlformats.org/officeDocument/2006/math">
                    <m:r>
                      <a:rPr lang="en-US" altLang="zh-TW" b="0" i="1" smtClean="0">
                        <a:latin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oMath>
                </a14:m>
                <a:r>
                  <a:rPr lang="zh-TW" altLang="en-US" dirty="0"/>
                  <a:t> 時 </a:t>
                </a:r>
                <a14:m>
                  <m:oMath xmlns:m="http://schemas.openxmlformats.org/officeDocument/2006/math">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𝑃</m:t>
                        </m:r>
                      </m:e>
                      <m:sub>
                        <m:r>
                          <a:rPr lang="en-US" altLang="zh-TW" i="1">
                            <a:latin typeface="Cambria Math" panose="02040503050406030204" pitchFamily="18" charset="0"/>
                          </a:rPr>
                          <m:t>𝑒</m:t>
                        </m:r>
                      </m:sub>
                      <m:sup>
                        <m:r>
                          <a:rPr lang="en-US" altLang="zh-TW" i="1">
                            <a:latin typeface="Cambria Math" panose="02040503050406030204" pitchFamily="18" charset="0"/>
                          </a:rPr>
                          <m:t>(</m:t>
                        </m:r>
                        <m:r>
                          <a:rPr lang="en-US" altLang="zh-TW" i="1">
                            <a:latin typeface="Cambria Math" panose="02040503050406030204" pitchFamily="18" charset="0"/>
                          </a:rPr>
                          <m:t>𝑛</m:t>
                        </m:r>
                        <m:r>
                          <a:rPr lang="en-US" altLang="zh-TW" i="1">
                            <a:latin typeface="Cambria Math" panose="02040503050406030204" pitchFamily="18" charset="0"/>
                          </a:rPr>
                          <m:t>)</m:t>
                        </m:r>
                      </m:sup>
                    </m:sSubSup>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0</m:t>
                    </m:r>
                  </m:oMath>
                </a14:m>
                <a:r>
                  <a:rPr lang="zh-TW" altLang="en-US" dirty="0"/>
                  <a:t>。相對的，任何 </a:t>
                </a:r>
                <a14:m>
                  <m:oMath xmlns:m="http://schemas.openxmlformats.org/officeDocument/2006/math">
                    <m:r>
                      <a:rPr lang="en-US" altLang="zh-TW" i="1">
                        <a:latin typeface="Cambria Math" panose="02040503050406030204" pitchFamily="18" charset="0"/>
                      </a:rPr>
                      <m:t>𝑅</m:t>
                    </m:r>
                    <m:r>
                      <a:rPr lang="en-US" altLang="zh-TW"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𝐶</m:t>
                    </m:r>
                    <m:r>
                      <a:rPr lang="en-US" altLang="zh-TW" i="1">
                        <a:latin typeface="Cambria Math" panose="02040503050406030204" pitchFamily="18" charset="0"/>
                      </a:rPr>
                      <m:t>(</m:t>
                    </m:r>
                    <m:r>
                      <a:rPr lang="en-US" altLang="zh-TW" i="1">
                        <a:latin typeface="Cambria Math" panose="02040503050406030204" pitchFamily="18" charset="0"/>
                      </a:rPr>
                      <m:t>𝑉</m:t>
                    </m:r>
                    <m:r>
                      <a:rPr lang="en-US" altLang="zh-TW" i="1">
                        <a:latin typeface="Cambria Math" panose="02040503050406030204" pitchFamily="18" charset="0"/>
                      </a:rPr>
                      <m:t>)</m:t>
                    </m:r>
                  </m:oMath>
                </a14:m>
                <a:r>
                  <a:rPr lang="en-US" altLang="zh-TW" dirty="0"/>
                  <a:t> </a:t>
                </a:r>
                <a:r>
                  <a:rPr lang="zh-TW" altLang="en-US" dirty="0"/>
                  <a:t>是不可達到的</a:t>
                </a:r>
                <a:r>
                  <a:rPr lang="en-US" altLang="zh-TW" dirty="0"/>
                  <a:t>(not achievable)</a:t>
                </a:r>
                <a:r>
                  <a:rPr lang="zh-TW" altLang="en-US" dirty="0"/>
                  <a:t>。</a:t>
                </a:r>
                <a:endParaRPr lang="en-US" altLang="zh-TW" dirty="0"/>
              </a:p>
              <a:p>
                <a:pPr marL="0" indent="0">
                  <a:buNone/>
                </a:pP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𝐶</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𝑉</m:t>
                          </m:r>
                        </m:e>
                      </m:d>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max</m:t>
                              </m:r>
                            </m:e>
                            <m:lim>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𝐸</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𝑉</m:t>
                              </m:r>
                            </m:lim>
                          </m:limLow>
                        </m:fName>
                        <m:e>
                          <m:r>
                            <a:rPr lang="en-US" altLang="zh-TW" b="0" i="1" smtClean="0">
                              <a:latin typeface="Cambria Math" panose="02040503050406030204" pitchFamily="18" charset="0"/>
                            </a:rPr>
                            <m:t>𝐼</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r>
                            <a:rPr lang="en-US" altLang="zh-TW" b="0" i="1" smtClean="0">
                              <a:latin typeface="Cambria Math" panose="02040503050406030204" pitchFamily="18" charset="0"/>
                            </a:rPr>
                            <m:t>)</m:t>
                          </m:r>
                        </m:e>
                      </m:func>
                    </m:oMath>
                  </m:oMathPara>
                </a14:m>
                <a:endParaRPr lang="en-US" altLang="zh-TW" dirty="0"/>
              </a:p>
              <a:p>
                <a:pPr marL="0" indent="0">
                  <a:buNone/>
                </a:pPr>
                <a:endParaRPr lang="en-US" altLang="zh-TW" dirty="0"/>
              </a:p>
              <a:p>
                <a:r>
                  <a:rPr lang="zh-TW" altLang="en-US" dirty="0"/>
                  <a:t>該理論在通訊、編碼理論、資料壓縮都會提到。</a:t>
                </a:r>
                <a:endParaRPr lang="en-US" altLang="zh-TW" dirty="0"/>
              </a:p>
              <a:p>
                <a:pPr marL="0" indent="0">
                  <a:buNone/>
                </a:pPr>
                <a:endParaRPr lang="en-US" altLang="zh-TW" dirty="0"/>
              </a:p>
              <a:p>
                <a:r>
                  <a:rPr lang="zh-TW" altLang="en-US" dirty="0"/>
                  <a:t>舉個例子，我們可以說外在限制是輸入端的平均功率，該平均功率可以對應到一個值 </a:t>
                </a:r>
                <a14:m>
                  <m:oMath xmlns:m="http://schemas.openxmlformats.org/officeDocument/2006/math">
                    <m:r>
                      <a:rPr lang="en-US" altLang="zh-TW" b="0" i="1" smtClean="0">
                        <a:latin typeface="Cambria Math" panose="02040503050406030204" pitchFamily="18" charset="0"/>
                      </a:rPr>
                      <m:t>𝐶</m:t>
                    </m:r>
                  </m:oMath>
                </a14:m>
                <a:r>
                  <a:rPr lang="zh-TW" altLang="en-US" dirty="0"/>
                  <a:t>，而我們的通訊效率可以對應到 </a:t>
                </a:r>
                <a14:m>
                  <m:oMath xmlns:m="http://schemas.openxmlformats.org/officeDocument/2006/math">
                    <m:r>
                      <a:rPr lang="en-US" altLang="zh-TW" i="1">
                        <a:latin typeface="Cambria Math" panose="02040503050406030204" pitchFamily="18" charset="0"/>
                      </a:rPr>
                      <m:t>𝑅</m:t>
                    </m:r>
                  </m:oMath>
                </a14:m>
                <a:r>
                  <a:rPr lang="zh-TW" altLang="en-US" dirty="0"/>
                  <a:t>，若 </a:t>
                </a:r>
                <a14:m>
                  <m:oMath xmlns:m="http://schemas.openxmlformats.org/officeDocument/2006/math">
                    <m:r>
                      <a:rPr lang="en-US" altLang="zh-TW" i="1">
                        <a:latin typeface="Cambria Math" panose="02040503050406030204" pitchFamily="18" charset="0"/>
                      </a:rPr>
                      <m:t>𝑅</m:t>
                    </m:r>
                    <m:r>
                      <a:rPr lang="en-US" altLang="zh-TW" b="0" i="1" smtClean="0">
                        <a:latin typeface="Cambria Math" panose="02040503050406030204" pitchFamily="18" charset="0"/>
                      </a:rPr>
                      <m:t>&gt;</m:t>
                    </m:r>
                    <m:r>
                      <a:rPr lang="en-US" altLang="zh-TW" b="0" i="1" smtClean="0">
                        <a:latin typeface="Cambria Math" panose="02040503050406030204" pitchFamily="18" charset="0"/>
                      </a:rPr>
                      <m:t>𝐶</m:t>
                    </m:r>
                  </m:oMath>
                </a14:m>
                <a:r>
                  <a:rPr lang="zh-TW" altLang="en-US" dirty="0"/>
                  <a:t> 的話，通訊品質將無法被保證。</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101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31337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傅立葉轉換的重要性質</a:t>
            </a:r>
          </a:p>
        </p:txBody>
      </p:sp>
      <mc:AlternateContent xmlns:mc="http://schemas.openxmlformats.org/markup-compatibility/2006" xmlns:a14="http://schemas.microsoft.com/office/drawing/2010/main">
        <mc:Choice Requires="a14">
          <p:graphicFrame>
            <p:nvGraphicFramePr>
              <p:cNvPr id="4" name="表格 4">
                <a:extLst>
                  <a:ext uri="{FF2B5EF4-FFF2-40B4-BE49-F238E27FC236}">
                    <a16:creationId xmlns:a16="http://schemas.microsoft.com/office/drawing/2014/main" id="{D4EBE0F3-F5D3-4581-86A9-E19995C5323C}"/>
                  </a:ext>
                </a:extLst>
              </p:cNvPr>
              <p:cNvGraphicFramePr>
                <a:graphicFrameLocks noGrp="1"/>
              </p:cNvGraphicFramePr>
              <p:nvPr>
                <p:ph idx="1"/>
                <p:extLst>
                  <p:ext uri="{D42A27DB-BD31-4B8C-83A1-F6EECF244321}">
                    <p14:modId xmlns:p14="http://schemas.microsoft.com/office/powerpoint/2010/main" val="2664198126"/>
                  </p:ext>
                </p:extLst>
              </p:nvPr>
            </p:nvGraphicFramePr>
            <p:xfrm>
              <a:off x="838200" y="1175638"/>
              <a:ext cx="10515597" cy="5111751"/>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614997840"/>
                        </a:ext>
                      </a:extLst>
                    </a:gridCol>
                    <a:gridCol w="3505199">
                      <a:extLst>
                        <a:ext uri="{9D8B030D-6E8A-4147-A177-3AD203B41FA5}">
                          <a16:colId xmlns:a16="http://schemas.microsoft.com/office/drawing/2014/main" val="1189534677"/>
                        </a:ext>
                      </a:extLst>
                    </a:gridCol>
                    <a:gridCol w="3505199">
                      <a:extLst>
                        <a:ext uri="{9D8B030D-6E8A-4147-A177-3AD203B41FA5}">
                          <a16:colId xmlns:a16="http://schemas.microsoft.com/office/drawing/2014/main" val="2132540119"/>
                        </a:ext>
                      </a:extLst>
                    </a:gridCol>
                  </a:tblGrid>
                  <a:tr h="358282">
                    <a:tc>
                      <a:txBody>
                        <a:bodyPr/>
                        <a:lstStyle/>
                        <a:p>
                          <a:pPr algn="ctr"/>
                          <a:r>
                            <a:rPr lang="zh-TW" altLang="en-US" dirty="0">
                              <a:solidFill>
                                <a:schemeClr val="tx1"/>
                              </a:solidFill>
                            </a:rPr>
                            <a:t>性質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dirty="0">
                              <a:solidFill>
                                <a:schemeClr val="tx1"/>
                              </a:solidFill>
                            </a:rPr>
                            <a:t>時域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dirty="0">
                              <a:solidFill>
                                <a:schemeClr val="tx1"/>
                              </a:solidFill>
                            </a:rPr>
                            <a:t>頻域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840028"/>
                      </a:ext>
                    </a:extLst>
                  </a:tr>
                  <a:tr h="370840">
                    <a:tc>
                      <a:txBody>
                        <a:bodyPr/>
                        <a:lstStyle/>
                        <a:p>
                          <a:pPr algn="ctr"/>
                          <a:r>
                            <a:rPr lang="zh-TW" altLang="en-US" dirty="0">
                              <a:solidFill>
                                <a:schemeClr val="tx1"/>
                              </a:solidFill>
                            </a:rPr>
                            <a:t>重疊原理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𝑐</m:t>
                                    </m:r>
                                  </m:e>
                                  <m:sub>
                                    <m:r>
                                      <a:rPr lang="en-US" altLang="zh-TW" b="0" i="1" smtClean="0">
                                        <a:solidFill>
                                          <a:schemeClr val="tx1"/>
                                        </a:solidFill>
                                        <a:latin typeface="Cambria Math" panose="02040503050406030204" pitchFamily="18" charset="0"/>
                                      </a:rPr>
                                      <m:t>1</m:t>
                                    </m:r>
                                  </m:sub>
                                </m:sSub>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𝑥</m:t>
                                    </m:r>
                                  </m:e>
                                  <m:sub>
                                    <m:r>
                                      <a:rPr lang="en-US" altLang="zh-TW" b="0" i="1" smtClean="0">
                                        <a:solidFill>
                                          <a:schemeClr val="tx1"/>
                                        </a:solidFill>
                                        <a:latin typeface="Cambria Math" panose="02040503050406030204" pitchFamily="18" charset="0"/>
                                      </a:rPr>
                                      <m:t>1</m:t>
                                    </m:r>
                                  </m:sub>
                                </m:sSub>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𝑡</m:t>
                                    </m:r>
                                  </m:e>
                                </m:d>
                                <m:r>
                                  <a:rPr lang="en-US" altLang="zh-TW" b="0" i="1" smtClean="0">
                                    <a:solidFill>
                                      <a:schemeClr val="tx1"/>
                                    </a:solidFill>
                                    <a:latin typeface="Cambria Math" panose="02040503050406030204" pitchFamily="18" charset="0"/>
                                  </a:rPr>
                                  <m:t>+</m:t>
                                </m:r>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𝑐</m:t>
                                    </m:r>
                                  </m:e>
                                  <m:sub>
                                    <m:r>
                                      <a:rPr lang="en-US" altLang="zh-TW" b="0" i="1" smtClean="0">
                                        <a:solidFill>
                                          <a:schemeClr val="tx1"/>
                                        </a:solidFill>
                                        <a:latin typeface="Cambria Math" panose="02040503050406030204" pitchFamily="18" charset="0"/>
                                      </a:rPr>
                                      <m:t>2</m:t>
                                    </m:r>
                                  </m:sub>
                                </m:sSub>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𝑥</m:t>
                                    </m:r>
                                  </m:e>
                                  <m:sub>
                                    <m:r>
                                      <a:rPr lang="en-US" altLang="zh-TW" b="0" i="1" smtClean="0">
                                        <a:solidFill>
                                          <a:schemeClr val="tx1"/>
                                        </a:solidFill>
                                        <a:latin typeface="Cambria Math" panose="02040503050406030204" pitchFamily="18" charset="0"/>
                                      </a:rPr>
                                      <m:t>2</m:t>
                                    </m:r>
                                  </m:sub>
                                </m:sSub>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𝑐</m:t>
                                    </m:r>
                                  </m:e>
                                  <m:sub>
                                    <m:r>
                                      <a:rPr lang="en-US" altLang="zh-TW" b="0" i="1" smtClean="0">
                                        <a:solidFill>
                                          <a:schemeClr val="tx1"/>
                                        </a:solidFill>
                                        <a:latin typeface="Cambria Math" panose="02040503050406030204" pitchFamily="18" charset="0"/>
                                      </a:rPr>
                                      <m:t>1</m:t>
                                    </m:r>
                                  </m:sub>
                                </m:sSub>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𝑋</m:t>
                                    </m:r>
                                  </m:e>
                                  <m:sub>
                                    <m:r>
                                      <a:rPr lang="en-US" altLang="zh-TW" b="0" i="1" smtClean="0">
                                        <a:solidFill>
                                          <a:schemeClr val="tx1"/>
                                        </a:solidFill>
                                        <a:latin typeface="Cambria Math" panose="02040503050406030204" pitchFamily="18" charset="0"/>
                                      </a:rPr>
                                      <m:t>1</m:t>
                                    </m:r>
                                  </m:sub>
                                </m:sSub>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𝑓</m:t>
                                    </m:r>
                                  </m:e>
                                </m:d>
                                <m:r>
                                  <a:rPr lang="en-US" altLang="zh-TW" b="0" i="1" smtClean="0">
                                    <a:solidFill>
                                      <a:schemeClr val="tx1"/>
                                    </a:solidFill>
                                    <a:latin typeface="Cambria Math" panose="02040503050406030204" pitchFamily="18" charset="0"/>
                                  </a:rPr>
                                  <m:t>+</m:t>
                                </m:r>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𝑐</m:t>
                                    </m:r>
                                  </m:e>
                                  <m:sub>
                                    <m:r>
                                      <a:rPr lang="en-US" altLang="zh-TW" b="0" i="1" smtClean="0">
                                        <a:solidFill>
                                          <a:schemeClr val="tx1"/>
                                        </a:solidFill>
                                        <a:latin typeface="Cambria Math" panose="02040503050406030204" pitchFamily="18" charset="0"/>
                                      </a:rPr>
                                      <m:t>2</m:t>
                                    </m:r>
                                  </m:sub>
                                </m:sSub>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𝑋</m:t>
                                    </m:r>
                                  </m:e>
                                  <m:sub>
                                    <m:r>
                                      <a:rPr lang="en-US" altLang="zh-TW" b="0" i="1" smtClean="0">
                                        <a:solidFill>
                                          <a:schemeClr val="tx1"/>
                                        </a:solidFill>
                                        <a:latin typeface="Cambria Math" panose="02040503050406030204" pitchFamily="18" charset="0"/>
                                      </a:rPr>
                                      <m:t>2</m:t>
                                    </m:r>
                                  </m:sub>
                                </m:sSub>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𝑓</m:t>
                                </m:r>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0837768"/>
                      </a:ext>
                    </a:extLst>
                  </a:tr>
                  <a:tr h="370840">
                    <a:tc>
                      <a:txBody>
                        <a:bodyPr/>
                        <a:lstStyle/>
                        <a:p>
                          <a:pPr algn="ctr"/>
                          <a:r>
                            <a:rPr lang="zh-TW" altLang="en-US" dirty="0">
                              <a:solidFill>
                                <a:schemeClr val="tx1"/>
                              </a:solidFill>
                            </a:rPr>
                            <a:t>時間延遲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tx1"/>
                                    </a:solidFill>
                                    <a:latin typeface="Cambria Math" panose="02040503050406030204" pitchFamily="18" charset="0"/>
                                  </a:rPr>
                                  <m:t>𝑥</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𝑡</m:t>
                                    </m:r>
                                  </m:e>
                                  <m:sub>
                                    <m:r>
                                      <a:rPr lang="en-US" altLang="zh-TW" b="0" i="1" smtClean="0">
                                        <a:solidFill>
                                          <a:schemeClr val="tx1"/>
                                        </a:solidFill>
                                        <a:latin typeface="Cambria Math" panose="02040503050406030204" pitchFamily="18" charset="0"/>
                                      </a:rPr>
                                      <m:t>0</m:t>
                                    </m:r>
                                  </m:sub>
                                </m:sSub>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tx1"/>
                                    </a:solidFill>
                                    <a:latin typeface="Cambria Math" panose="02040503050406030204" pitchFamily="18" charset="0"/>
                                  </a:rPr>
                                  <m:t>𝑋</m:t>
                                </m:r>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𝑓</m:t>
                                    </m:r>
                                  </m:e>
                                </m:d>
                                <m:sSup>
                                  <m:sSupPr>
                                    <m:ctrlPr>
                                      <a:rPr lang="en-US" altLang="zh-TW" b="0" i="1" smtClean="0">
                                        <a:solidFill>
                                          <a:schemeClr val="tx1"/>
                                        </a:solidFill>
                                        <a:latin typeface="Cambria Math" panose="02040503050406030204" pitchFamily="18" charset="0"/>
                                      </a:rPr>
                                    </m:ctrlPr>
                                  </m:sSupPr>
                                  <m:e>
                                    <m:r>
                                      <a:rPr lang="en-US" altLang="zh-TW" b="0" i="1" smtClean="0">
                                        <a:solidFill>
                                          <a:schemeClr val="tx1"/>
                                        </a:solidFill>
                                        <a:latin typeface="Cambria Math" panose="02040503050406030204" pitchFamily="18" charset="0"/>
                                      </a:rPr>
                                      <m:t>𝑒</m:t>
                                    </m:r>
                                  </m:e>
                                  <m:sup>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𝑗</m:t>
                                    </m:r>
                                    <m:r>
                                      <a:rPr lang="en-US" altLang="zh-TW" b="0" i="1" smtClean="0">
                                        <a:solidFill>
                                          <a:schemeClr val="tx1"/>
                                        </a:solidFill>
                                        <a:latin typeface="Cambria Math" panose="02040503050406030204" pitchFamily="18" charset="0"/>
                                      </a:rPr>
                                      <m:t>2</m:t>
                                    </m:r>
                                    <m:r>
                                      <a:rPr lang="en-US" altLang="zh-TW" b="0" i="1" smtClean="0">
                                        <a:solidFill>
                                          <a:schemeClr val="tx1"/>
                                        </a:solidFill>
                                        <a:latin typeface="Cambria Math" panose="02040503050406030204" pitchFamily="18" charset="0"/>
                                      </a:rPr>
                                      <m:t>𝜋</m:t>
                                    </m:r>
                                    <m:r>
                                      <a:rPr lang="en-US" altLang="zh-TW" b="0" i="1" smtClean="0">
                                        <a:solidFill>
                                          <a:schemeClr val="tx1"/>
                                        </a:solidFill>
                                        <a:latin typeface="Cambria Math" panose="02040503050406030204" pitchFamily="18" charset="0"/>
                                      </a:rPr>
                                      <m:t>𝑓</m:t>
                                    </m:r>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𝑡</m:t>
                                        </m:r>
                                      </m:e>
                                      <m:sub>
                                        <m:r>
                                          <a:rPr lang="en-US" altLang="zh-TW" b="0" i="1" smtClean="0">
                                            <a:solidFill>
                                              <a:schemeClr val="tx1"/>
                                            </a:solidFill>
                                            <a:latin typeface="Cambria Math" panose="02040503050406030204" pitchFamily="18" charset="0"/>
                                          </a:rPr>
                                          <m:t>0</m:t>
                                        </m:r>
                                      </m:sub>
                                    </m:sSub>
                                  </m:sup>
                                </m:sSup>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121083"/>
                      </a:ext>
                    </a:extLst>
                  </a:tr>
                  <a:tr h="370840">
                    <a:tc>
                      <a:txBody>
                        <a:bodyPr/>
                        <a:lstStyle/>
                        <a:p>
                          <a:pPr algn="ctr"/>
                          <a:r>
                            <a:rPr lang="zh-TW" altLang="en-US" dirty="0">
                              <a:solidFill>
                                <a:schemeClr val="tx1"/>
                              </a:solidFill>
                            </a:rPr>
                            <a:t>刻度變換</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tx1"/>
                                    </a:solidFill>
                                    <a:latin typeface="Cambria Math" panose="02040503050406030204" pitchFamily="18" charset="0"/>
                                  </a:rPr>
                                  <m:t>𝑥</m:t>
                                </m:r>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𝑎𝑡</m:t>
                                    </m:r>
                                  </m:e>
                                </m:d>
                                <m:r>
                                  <a:rPr lang="en-US" altLang="zh-TW" b="0" i="1" smtClean="0">
                                    <a:solidFill>
                                      <a:schemeClr val="tx1"/>
                                    </a:solidFill>
                                    <a:latin typeface="Cambria Math" panose="02040503050406030204" pitchFamily="18" charset="0"/>
                                  </a:rPr>
                                  <m:t> ;</m:t>
                                </m:r>
                                <m:r>
                                  <a:rPr lang="en-US" altLang="zh-TW" b="0" i="1" smtClean="0">
                                    <a:solidFill>
                                      <a:schemeClr val="tx1"/>
                                    </a:solidFill>
                                    <a:latin typeface="Cambria Math" panose="02040503050406030204" pitchFamily="18" charset="0"/>
                                  </a:rPr>
                                  <m:t>𝑎</m:t>
                                </m:r>
                                <m:r>
                                  <a:rPr lang="en-US" altLang="zh-TW" b="0" i="1" smtClean="0">
                                    <a:solidFill>
                                      <a:schemeClr val="tx1"/>
                                    </a:solidFill>
                                    <a:latin typeface="Cambria Math" panose="02040503050406030204" pitchFamily="18" charset="0"/>
                                  </a:rPr>
                                  <m:t>&gt;0</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tx1"/>
                                        </a:solidFill>
                                        <a:latin typeface="Cambria Math" panose="02040503050406030204" pitchFamily="18" charset="0"/>
                                      </a:rPr>
                                    </m:ctrlPr>
                                  </m:fPr>
                                  <m:num>
                                    <m:r>
                                      <a:rPr lang="en-US" altLang="zh-TW" b="0" i="1" smtClean="0">
                                        <a:solidFill>
                                          <a:schemeClr val="tx1"/>
                                        </a:solidFill>
                                        <a:latin typeface="Cambria Math" panose="02040503050406030204" pitchFamily="18" charset="0"/>
                                      </a:rPr>
                                      <m:t>1</m:t>
                                    </m:r>
                                  </m:num>
                                  <m:den>
                                    <m:r>
                                      <a:rPr lang="en-US" altLang="zh-TW" b="0" i="1" smtClean="0">
                                        <a:solidFill>
                                          <a:schemeClr val="tx1"/>
                                        </a:solidFill>
                                        <a:latin typeface="Cambria Math" panose="02040503050406030204" pitchFamily="18" charset="0"/>
                                      </a:rPr>
                                      <m:t>𝑎</m:t>
                                    </m:r>
                                  </m:den>
                                </m:f>
                                <m:r>
                                  <a:rPr lang="en-US" altLang="zh-TW" b="0" i="1" smtClean="0">
                                    <a:solidFill>
                                      <a:schemeClr val="tx1"/>
                                    </a:solidFill>
                                    <a:latin typeface="Cambria Math" panose="02040503050406030204" pitchFamily="18" charset="0"/>
                                  </a:rPr>
                                  <m:t>𝑋</m:t>
                                </m:r>
                                <m:r>
                                  <a:rPr lang="en-US" altLang="zh-TW" b="0" i="1" smtClean="0">
                                    <a:solidFill>
                                      <a:schemeClr val="tx1"/>
                                    </a:solidFill>
                                    <a:latin typeface="Cambria Math" panose="02040503050406030204" pitchFamily="18" charset="0"/>
                                  </a:rPr>
                                  <m:t>(</m:t>
                                </m:r>
                                <m:f>
                                  <m:fPr>
                                    <m:ctrlPr>
                                      <a:rPr lang="en-US" altLang="zh-TW" b="0" i="1" smtClean="0">
                                        <a:solidFill>
                                          <a:schemeClr val="tx1"/>
                                        </a:solidFill>
                                        <a:latin typeface="Cambria Math" panose="02040503050406030204" pitchFamily="18" charset="0"/>
                                      </a:rPr>
                                    </m:ctrlPr>
                                  </m:fPr>
                                  <m:num>
                                    <m:r>
                                      <a:rPr lang="en-US" altLang="zh-TW" b="0" i="1" smtClean="0">
                                        <a:solidFill>
                                          <a:schemeClr val="tx1"/>
                                        </a:solidFill>
                                        <a:latin typeface="Cambria Math" panose="02040503050406030204" pitchFamily="18" charset="0"/>
                                      </a:rPr>
                                      <m:t>𝑓</m:t>
                                    </m:r>
                                  </m:num>
                                  <m:den>
                                    <m:r>
                                      <a:rPr lang="en-US" altLang="zh-TW" b="0" i="1" smtClean="0">
                                        <a:solidFill>
                                          <a:schemeClr val="tx1"/>
                                        </a:solidFill>
                                        <a:latin typeface="Cambria Math" panose="02040503050406030204" pitchFamily="18" charset="0"/>
                                      </a:rPr>
                                      <m:t>𝑎</m:t>
                                    </m:r>
                                  </m:den>
                                </m:f>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6791580"/>
                      </a:ext>
                    </a:extLst>
                  </a:tr>
                  <a:tr h="370840">
                    <a:tc>
                      <a:txBody>
                        <a:bodyPr/>
                        <a:lstStyle/>
                        <a:p>
                          <a:pPr algn="ctr"/>
                          <a:r>
                            <a:rPr lang="zh-TW" altLang="en-US" dirty="0">
                              <a:solidFill>
                                <a:schemeClr val="tx1"/>
                              </a:solidFill>
                            </a:rPr>
                            <a:t>對偶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tx1"/>
                                    </a:solidFill>
                                    <a:latin typeface="Cambria Math" panose="02040503050406030204" pitchFamily="18" charset="0"/>
                                  </a:rPr>
                                  <m:t>𝑋</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tx1"/>
                                    </a:solidFill>
                                    <a:latin typeface="Cambria Math" panose="02040503050406030204" pitchFamily="18" charset="0"/>
                                  </a:rPr>
                                  <m:t>𝑥</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𝑓</m:t>
                                </m:r>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4886648"/>
                      </a:ext>
                    </a:extLst>
                  </a:tr>
                  <a:tr h="370840">
                    <a:tc>
                      <a:txBody>
                        <a:bodyPr/>
                        <a:lstStyle/>
                        <a:p>
                          <a:pPr algn="ctr"/>
                          <a:r>
                            <a:rPr lang="zh-TW" altLang="en-US" dirty="0">
                              <a:solidFill>
                                <a:schemeClr val="tx1"/>
                              </a:solidFill>
                            </a:rPr>
                            <a:t>頻率偏移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tx1"/>
                                    </a:solidFill>
                                    <a:latin typeface="Cambria Math" panose="02040503050406030204" pitchFamily="18" charset="0"/>
                                  </a:rPr>
                                  <m:t>𝑥</m:t>
                                </m:r>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𝑡</m:t>
                                    </m:r>
                                  </m:e>
                                </m:d>
                                <m:sSup>
                                  <m:sSupPr>
                                    <m:ctrlPr>
                                      <a:rPr lang="en-US" altLang="zh-TW" b="0" i="1" smtClean="0">
                                        <a:solidFill>
                                          <a:schemeClr val="tx1"/>
                                        </a:solidFill>
                                        <a:latin typeface="Cambria Math" panose="02040503050406030204" pitchFamily="18" charset="0"/>
                                      </a:rPr>
                                    </m:ctrlPr>
                                  </m:sSupPr>
                                  <m:e>
                                    <m:r>
                                      <a:rPr lang="en-US" altLang="zh-TW" b="0" i="1" smtClean="0">
                                        <a:solidFill>
                                          <a:schemeClr val="tx1"/>
                                        </a:solidFill>
                                        <a:latin typeface="Cambria Math" panose="02040503050406030204" pitchFamily="18" charset="0"/>
                                      </a:rPr>
                                      <m:t>𝑒</m:t>
                                    </m:r>
                                  </m:e>
                                  <m:sup>
                                    <m:r>
                                      <a:rPr lang="en-US" altLang="zh-TW" b="0" i="1" smtClean="0">
                                        <a:solidFill>
                                          <a:schemeClr val="tx1"/>
                                        </a:solidFill>
                                        <a:latin typeface="Cambria Math" panose="02040503050406030204" pitchFamily="18" charset="0"/>
                                      </a:rPr>
                                      <m:t>𝑗</m:t>
                                    </m:r>
                                    <m:r>
                                      <a:rPr lang="en-US" altLang="zh-TW" b="0" i="1" smtClean="0">
                                        <a:solidFill>
                                          <a:schemeClr val="tx1"/>
                                        </a:solidFill>
                                        <a:latin typeface="Cambria Math" panose="02040503050406030204" pitchFamily="18" charset="0"/>
                                      </a:rPr>
                                      <m:t>2</m:t>
                                    </m:r>
                                    <m:r>
                                      <a:rPr lang="en-US" altLang="zh-TW" b="0" i="1" smtClean="0">
                                        <a:solidFill>
                                          <a:schemeClr val="tx1"/>
                                        </a:solidFill>
                                        <a:latin typeface="Cambria Math" panose="02040503050406030204" pitchFamily="18" charset="0"/>
                                      </a:rPr>
                                      <m:t>𝜋</m:t>
                                    </m:r>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𝑓</m:t>
                                        </m:r>
                                      </m:e>
                                      <m:sub>
                                        <m:r>
                                          <a:rPr lang="en-US" altLang="zh-TW" b="0" i="1" smtClean="0">
                                            <a:solidFill>
                                              <a:schemeClr val="tx1"/>
                                            </a:solidFill>
                                            <a:latin typeface="Cambria Math" panose="02040503050406030204" pitchFamily="18" charset="0"/>
                                          </a:rPr>
                                          <m:t>0</m:t>
                                        </m:r>
                                      </m:sub>
                                    </m:sSub>
                                    <m:r>
                                      <a:rPr lang="en-US" altLang="zh-TW" b="0" i="1" smtClean="0">
                                        <a:solidFill>
                                          <a:schemeClr val="tx1"/>
                                        </a:solidFill>
                                        <a:latin typeface="Cambria Math" panose="02040503050406030204" pitchFamily="18" charset="0"/>
                                      </a:rPr>
                                      <m:t>𝑡</m:t>
                                    </m:r>
                                  </m:sup>
                                </m:sSup>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tx1"/>
                                    </a:solidFill>
                                    <a:latin typeface="Cambria Math" panose="02040503050406030204" pitchFamily="18" charset="0"/>
                                  </a:rPr>
                                  <m:t>𝑋</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𝑓</m:t>
                                </m:r>
                                <m:r>
                                  <a:rPr lang="en-US" altLang="zh-TW" b="0" i="1" smtClean="0">
                                    <a:solidFill>
                                      <a:schemeClr val="tx1"/>
                                    </a:solidFill>
                                    <a:latin typeface="Cambria Math" panose="02040503050406030204" pitchFamily="18" charset="0"/>
                                  </a:rPr>
                                  <m:t>−</m:t>
                                </m:r>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𝑓</m:t>
                                    </m:r>
                                  </m:e>
                                  <m:sub>
                                    <m:r>
                                      <a:rPr lang="en-US" altLang="zh-TW" b="0" i="1" smtClean="0">
                                        <a:solidFill>
                                          <a:schemeClr val="tx1"/>
                                        </a:solidFill>
                                        <a:latin typeface="Cambria Math" panose="02040503050406030204" pitchFamily="18" charset="0"/>
                                      </a:rPr>
                                      <m:t>0</m:t>
                                    </m:r>
                                  </m:sub>
                                </m:sSub>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202426"/>
                      </a:ext>
                    </a:extLst>
                  </a:tr>
                  <a:tr h="370840">
                    <a:tc>
                      <a:txBody>
                        <a:bodyPr/>
                        <a:lstStyle/>
                        <a:p>
                          <a:pPr algn="ctr"/>
                          <a:r>
                            <a:rPr lang="zh-TW" altLang="en-US" dirty="0">
                              <a:solidFill>
                                <a:schemeClr val="tx1"/>
                              </a:solidFill>
                            </a:rPr>
                            <a:t>捲積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𝑥</m:t>
                                    </m:r>
                                  </m:e>
                                  <m:sub>
                                    <m:r>
                                      <a:rPr lang="en-US" altLang="zh-TW" b="0" i="1" smtClean="0">
                                        <a:solidFill>
                                          <a:schemeClr val="tx1"/>
                                        </a:solidFill>
                                        <a:latin typeface="Cambria Math" panose="02040503050406030204" pitchFamily="18" charset="0"/>
                                      </a:rPr>
                                      <m:t>1</m:t>
                                    </m:r>
                                  </m:sub>
                                </m:sSub>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𝑡</m:t>
                                    </m:r>
                                  </m:e>
                                </m:d>
                                <m:r>
                                  <a:rPr lang="en-US" altLang="zh-TW" b="0" i="1" smtClean="0">
                                    <a:solidFill>
                                      <a:schemeClr val="tx1"/>
                                    </a:solidFill>
                                    <a:latin typeface="Cambria Math" panose="02040503050406030204" pitchFamily="18" charset="0"/>
                                  </a:rPr>
                                  <m:t>∗</m:t>
                                </m:r>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𝑥</m:t>
                                    </m:r>
                                  </m:e>
                                  <m:sub>
                                    <m:r>
                                      <a:rPr lang="en-US" altLang="zh-TW" b="0" i="1" smtClean="0">
                                        <a:solidFill>
                                          <a:schemeClr val="tx1"/>
                                        </a:solidFill>
                                        <a:latin typeface="Cambria Math" panose="02040503050406030204" pitchFamily="18" charset="0"/>
                                      </a:rPr>
                                      <m:t>2</m:t>
                                    </m:r>
                                  </m:sub>
                                </m:sSub>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𝑡</m:t>
                                    </m:r>
                                  </m:e>
                                </m:d>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𝑋</m:t>
                                    </m:r>
                                  </m:e>
                                  <m:sub>
                                    <m:r>
                                      <a:rPr lang="en-US" altLang="zh-TW" b="0" i="1" smtClean="0">
                                        <a:solidFill>
                                          <a:schemeClr val="tx1"/>
                                        </a:solidFill>
                                        <a:latin typeface="Cambria Math" panose="02040503050406030204" pitchFamily="18" charset="0"/>
                                      </a:rPr>
                                      <m:t>1</m:t>
                                    </m:r>
                                  </m:sub>
                                </m:sSub>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𝑓</m:t>
                                    </m:r>
                                  </m:e>
                                </m:d>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𝑋</m:t>
                                    </m:r>
                                  </m:e>
                                  <m:sub>
                                    <m:r>
                                      <a:rPr lang="en-US" altLang="zh-TW" b="0" i="1" smtClean="0">
                                        <a:solidFill>
                                          <a:schemeClr val="tx1"/>
                                        </a:solidFill>
                                        <a:latin typeface="Cambria Math" panose="02040503050406030204" pitchFamily="18" charset="0"/>
                                      </a:rPr>
                                      <m:t>2</m:t>
                                    </m:r>
                                  </m:sub>
                                </m:sSub>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𝑓</m:t>
                                </m:r>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3674661"/>
                      </a:ext>
                    </a:extLst>
                  </a:tr>
                  <a:tr h="370840">
                    <a:tc>
                      <a:txBody>
                        <a:bodyPr/>
                        <a:lstStyle/>
                        <a:p>
                          <a:pPr algn="ctr"/>
                          <a:r>
                            <a:rPr lang="zh-TW" altLang="en-US" dirty="0">
                              <a:solidFill>
                                <a:schemeClr val="tx1"/>
                              </a:solidFill>
                            </a:rPr>
                            <a:t>乘積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𝑥</m:t>
                                    </m:r>
                                  </m:e>
                                  <m:sub>
                                    <m:r>
                                      <a:rPr lang="en-US" altLang="zh-TW" b="0" i="1" smtClean="0">
                                        <a:solidFill>
                                          <a:schemeClr val="tx1"/>
                                        </a:solidFill>
                                        <a:latin typeface="Cambria Math" panose="02040503050406030204" pitchFamily="18" charset="0"/>
                                      </a:rPr>
                                      <m:t>1</m:t>
                                    </m:r>
                                  </m:sub>
                                </m:sSub>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𝑡</m:t>
                                    </m:r>
                                  </m:e>
                                </m:d>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𝑥</m:t>
                                    </m:r>
                                  </m:e>
                                  <m:sub>
                                    <m:r>
                                      <a:rPr lang="en-US" altLang="zh-TW" b="0" i="1" smtClean="0">
                                        <a:solidFill>
                                          <a:schemeClr val="tx1"/>
                                        </a:solidFill>
                                        <a:latin typeface="Cambria Math" panose="02040503050406030204" pitchFamily="18" charset="0"/>
                                      </a:rPr>
                                      <m:t>2</m:t>
                                    </m:r>
                                  </m:sub>
                                </m:sSub>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𝑋</m:t>
                                    </m:r>
                                  </m:e>
                                  <m:sub>
                                    <m:r>
                                      <a:rPr lang="en-US" altLang="zh-TW" b="0" i="1" smtClean="0">
                                        <a:solidFill>
                                          <a:schemeClr val="tx1"/>
                                        </a:solidFill>
                                        <a:latin typeface="Cambria Math" panose="02040503050406030204" pitchFamily="18" charset="0"/>
                                      </a:rPr>
                                      <m:t>1</m:t>
                                    </m:r>
                                  </m:sub>
                                </m:sSub>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𝑓</m:t>
                                    </m:r>
                                  </m:e>
                                </m:d>
                                <m:r>
                                  <a:rPr lang="en-US" altLang="zh-TW" b="0" i="1" smtClean="0">
                                    <a:solidFill>
                                      <a:schemeClr val="tx1"/>
                                    </a:solidFill>
                                    <a:latin typeface="Cambria Math" panose="02040503050406030204" pitchFamily="18" charset="0"/>
                                  </a:rPr>
                                  <m:t>∗</m:t>
                                </m:r>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𝑋</m:t>
                                    </m:r>
                                  </m:e>
                                  <m:sub>
                                    <m:r>
                                      <a:rPr lang="en-US" altLang="zh-TW" b="0" i="1" smtClean="0">
                                        <a:solidFill>
                                          <a:schemeClr val="tx1"/>
                                        </a:solidFill>
                                        <a:latin typeface="Cambria Math" panose="02040503050406030204" pitchFamily="18" charset="0"/>
                                      </a:rPr>
                                      <m:t>2</m:t>
                                    </m:r>
                                  </m:sub>
                                </m:sSub>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𝑓</m:t>
                                </m:r>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3767120"/>
                      </a:ext>
                    </a:extLst>
                  </a:tr>
                  <a:tr h="370840">
                    <a:tc>
                      <a:txBody>
                        <a:bodyPr/>
                        <a:lstStyle/>
                        <a:p>
                          <a:pPr algn="ctr"/>
                          <a:r>
                            <a:rPr lang="zh-TW" altLang="en-US" dirty="0">
                              <a:solidFill>
                                <a:schemeClr val="tx1"/>
                              </a:solidFill>
                            </a:rPr>
                            <a:t>面積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tx1"/>
                                    </a:solidFill>
                                    <a:latin typeface="Cambria Math" panose="02040503050406030204" pitchFamily="18" charset="0"/>
                                  </a:rPr>
                                  <m:t>𝑥</m:t>
                                </m:r>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0</m:t>
                                    </m:r>
                                  </m:e>
                                </m:d>
                                <m:r>
                                  <a:rPr lang="en-US" altLang="zh-TW" b="0" i="1" smtClean="0">
                                    <a:solidFill>
                                      <a:schemeClr val="tx1"/>
                                    </a:solidFill>
                                    <a:latin typeface="Cambria Math" panose="02040503050406030204" pitchFamily="18" charset="0"/>
                                  </a:rPr>
                                  <m:t>=</m:t>
                                </m:r>
                                <m:nary>
                                  <m:naryPr>
                                    <m:ctrlPr>
                                      <a:rPr lang="en-US" altLang="zh-TW" b="0" i="1" smtClean="0">
                                        <a:solidFill>
                                          <a:schemeClr val="tx1"/>
                                        </a:solidFill>
                                        <a:latin typeface="Cambria Math" panose="02040503050406030204" pitchFamily="18" charset="0"/>
                                      </a:rPr>
                                    </m:ctrlPr>
                                  </m:naryPr>
                                  <m:sub>
                                    <m:r>
                                      <m:rPr>
                                        <m:brk m:alnAt="23"/>
                                      </m:rP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ea typeface="Cambria Math" panose="02040503050406030204" pitchFamily="18" charset="0"/>
                                      </a:rPr>
                                      <m:t>∞</m:t>
                                    </m:r>
                                  </m:sub>
                                  <m:sup>
                                    <m:r>
                                      <a:rPr lang="en-US" altLang="zh-TW" b="0" i="1" smtClean="0">
                                        <a:solidFill>
                                          <a:schemeClr val="tx1"/>
                                        </a:solidFill>
                                        <a:latin typeface="Cambria Math" panose="02040503050406030204" pitchFamily="18" charset="0"/>
                                        <a:ea typeface="Cambria Math" panose="02040503050406030204" pitchFamily="18" charset="0"/>
                                      </a:rPr>
                                      <m:t>∞</m:t>
                                    </m:r>
                                  </m:sup>
                                  <m:e>
                                    <m:r>
                                      <a:rPr lang="en-US" altLang="zh-TW" b="0" i="1" smtClean="0">
                                        <a:solidFill>
                                          <a:schemeClr val="tx1"/>
                                        </a:solidFill>
                                        <a:latin typeface="Cambria Math" panose="02040503050406030204" pitchFamily="18" charset="0"/>
                                      </a:rPr>
                                      <m:t>𝑋</m:t>
                                    </m:r>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𝑓</m:t>
                                        </m:r>
                                      </m:e>
                                    </m:d>
                                    <m:r>
                                      <a:rPr lang="en-US" altLang="zh-TW" b="0" i="1" smtClean="0">
                                        <a:solidFill>
                                          <a:schemeClr val="tx1"/>
                                        </a:solidFill>
                                        <a:latin typeface="Cambria Math" panose="02040503050406030204" pitchFamily="18" charset="0"/>
                                      </a:rPr>
                                      <m:t>𝑑𝑓</m:t>
                                    </m:r>
                                  </m:e>
                                </m:nary>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tx1"/>
                                    </a:solidFill>
                                    <a:latin typeface="Cambria Math" panose="02040503050406030204" pitchFamily="18" charset="0"/>
                                  </a:rPr>
                                  <m:t>𝑋</m:t>
                                </m:r>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0</m:t>
                                    </m:r>
                                  </m:e>
                                </m:d>
                                <m:r>
                                  <a:rPr lang="en-US" altLang="zh-TW" b="0" i="1" smtClean="0">
                                    <a:solidFill>
                                      <a:schemeClr val="tx1"/>
                                    </a:solidFill>
                                    <a:latin typeface="Cambria Math" panose="02040503050406030204" pitchFamily="18" charset="0"/>
                                  </a:rPr>
                                  <m:t>=</m:t>
                                </m:r>
                                <m:nary>
                                  <m:naryPr>
                                    <m:ctrlPr>
                                      <a:rPr lang="en-US" altLang="zh-TW" b="0" i="1" smtClean="0">
                                        <a:solidFill>
                                          <a:schemeClr val="tx1"/>
                                        </a:solidFill>
                                        <a:latin typeface="Cambria Math" panose="02040503050406030204" pitchFamily="18" charset="0"/>
                                      </a:rPr>
                                    </m:ctrlPr>
                                  </m:naryPr>
                                  <m:sub>
                                    <m:r>
                                      <m:rPr>
                                        <m:brk m:alnAt="23"/>
                                      </m:rP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ea typeface="Cambria Math" panose="02040503050406030204" pitchFamily="18" charset="0"/>
                                      </a:rPr>
                                      <m:t>∞</m:t>
                                    </m:r>
                                  </m:sub>
                                  <m:sup>
                                    <m:r>
                                      <a:rPr lang="en-US" altLang="zh-TW" b="0" i="1" smtClean="0">
                                        <a:solidFill>
                                          <a:schemeClr val="tx1"/>
                                        </a:solidFill>
                                        <a:latin typeface="Cambria Math" panose="02040503050406030204" pitchFamily="18" charset="0"/>
                                        <a:ea typeface="Cambria Math" panose="02040503050406030204" pitchFamily="18" charset="0"/>
                                      </a:rPr>
                                      <m:t>∞</m:t>
                                    </m:r>
                                  </m:sup>
                                  <m:e>
                                    <m:r>
                                      <a:rPr lang="en-US" altLang="zh-TW" b="0" i="1" smtClean="0">
                                        <a:solidFill>
                                          <a:schemeClr val="tx1"/>
                                        </a:solidFill>
                                        <a:latin typeface="Cambria Math" panose="02040503050406030204" pitchFamily="18" charset="0"/>
                                        <a:ea typeface="Cambria Math" panose="02040503050406030204" pitchFamily="18" charset="0"/>
                                      </a:rPr>
                                      <m:t>𝑥</m:t>
                                    </m:r>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𝑡</m:t>
                                        </m:r>
                                      </m:e>
                                    </m:d>
                                    <m:r>
                                      <a:rPr lang="en-US" altLang="zh-TW" b="0" i="1" smtClean="0">
                                        <a:solidFill>
                                          <a:schemeClr val="tx1"/>
                                        </a:solidFill>
                                        <a:latin typeface="Cambria Math" panose="02040503050406030204" pitchFamily="18" charset="0"/>
                                      </a:rPr>
                                      <m:t>𝑑𝑡</m:t>
                                    </m:r>
                                  </m:e>
                                </m:nary>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053529"/>
                      </a:ext>
                    </a:extLst>
                  </a:tr>
                  <a:tr h="370840">
                    <a:tc>
                      <a:txBody>
                        <a:bodyPr/>
                        <a:lstStyle/>
                        <a:p>
                          <a:pPr algn="ctr"/>
                          <a:r>
                            <a:rPr lang="zh-TW" altLang="en-US" dirty="0">
                              <a:solidFill>
                                <a:schemeClr val="tx1"/>
                              </a:solidFill>
                            </a:rPr>
                            <a:t>微分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tx1"/>
                                        </a:solidFill>
                                        <a:latin typeface="Cambria Math" panose="02040503050406030204" pitchFamily="18" charset="0"/>
                                      </a:rPr>
                                    </m:ctrlPr>
                                  </m:fPr>
                                  <m:num>
                                    <m:r>
                                      <a:rPr lang="en-US" altLang="zh-TW" b="0" i="1" smtClean="0">
                                        <a:solidFill>
                                          <a:schemeClr val="tx1"/>
                                        </a:solidFill>
                                        <a:latin typeface="Cambria Math" panose="02040503050406030204" pitchFamily="18" charset="0"/>
                                      </a:rPr>
                                      <m:t>𝑑</m:t>
                                    </m:r>
                                  </m:num>
                                  <m:den>
                                    <m:r>
                                      <a:rPr lang="en-US" altLang="zh-TW" b="0" i="1" smtClean="0">
                                        <a:solidFill>
                                          <a:schemeClr val="tx1"/>
                                        </a:solidFill>
                                        <a:latin typeface="Cambria Math" panose="02040503050406030204" pitchFamily="18" charset="0"/>
                                      </a:rPr>
                                      <m:t>𝑑𝑡</m:t>
                                    </m:r>
                                  </m:den>
                                </m:f>
                                <m:r>
                                  <a:rPr lang="en-US" altLang="zh-TW" b="0" i="1" smtClean="0">
                                    <a:solidFill>
                                      <a:schemeClr val="tx1"/>
                                    </a:solidFill>
                                    <a:latin typeface="Cambria Math" panose="02040503050406030204" pitchFamily="18" charset="0"/>
                                  </a:rPr>
                                  <m:t>𝑥</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tx1"/>
                                    </a:solidFill>
                                    <a:latin typeface="Cambria Math" panose="02040503050406030204" pitchFamily="18" charset="0"/>
                                  </a:rPr>
                                  <m:t>𝑗</m:t>
                                </m:r>
                                <m:r>
                                  <a:rPr lang="en-US" altLang="zh-TW" b="0" i="1" smtClean="0">
                                    <a:solidFill>
                                      <a:schemeClr val="tx1"/>
                                    </a:solidFill>
                                    <a:latin typeface="Cambria Math" panose="02040503050406030204" pitchFamily="18" charset="0"/>
                                  </a:rPr>
                                  <m:t>2</m:t>
                                </m:r>
                                <m:r>
                                  <a:rPr lang="en-US" altLang="zh-TW" b="0" i="1" smtClean="0">
                                    <a:solidFill>
                                      <a:schemeClr val="tx1"/>
                                    </a:solidFill>
                                    <a:latin typeface="Cambria Math" panose="02040503050406030204" pitchFamily="18" charset="0"/>
                                  </a:rPr>
                                  <m:t>𝜋</m:t>
                                </m:r>
                                <m:r>
                                  <m:rPr>
                                    <m:sty m:val="p"/>
                                  </m:rPr>
                                  <a:rPr lang="en-US" altLang="zh-TW" b="0" i="1" smtClean="0">
                                    <a:solidFill>
                                      <a:schemeClr val="tx1"/>
                                    </a:solidFill>
                                    <a:latin typeface="Cambria Math" panose="02040503050406030204" pitchFamily="18" charset="0"/>
                                  </a:rPr>
                                  <m:t>f</m:t>
                                </m:r>
                                <m:r>
                                  <a:rPr lang="en-US" altLang="zh-TW" b="0" i="1" smtClean="0">
                                    <a:solidFill>
                                      <a:schemeClr val="tx1"/>
                                    </a:solidFill>
                                    <a:latin typeface="Cambria Math" panose="02040503050406030204" pitchFamily="18" charset="0"/>
                                  </a:rPr>
                                  <m:t>𝑋</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𝑓</m:t>
                                </m:r>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099688"/>
                      </a:ext>
                    </a:extLst>
                  </a:tr>
                  <a:tr h="370840">
                    <a:tc>
                      <a:txBody>
                        <a:bodyPr/>
                        <a:lstStyle/>
                        <a:p>
                          <a:pPr algn="ctr"/>
                          <a:r>
                            <a:rPr lang="zh-TW" altLang="en-US" dirty="0">
                              <a:solidFill>
                                <a:schemeClr val="tx1"/>
                              </a:solidFill>
                            </a:rPr>
                            <a:t>乘上弦波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𝑥</m:t>
                                    </m:r>
                                  </m:e>
                                  <m:sub>
                                    <m:r>
                                      <a:rPr lang="en-US" altLang="zh-TW" b="0" i="1" smtClean="0">
                                        <a:solidFill>
                                          <a:schemeClr val="tx1"/>
                                        </a:solidFill>
                                        <a:latin typeface="Cambria Math" panose="02040503050406030204" pitchFamily="18" charset="0"/>
                                      </a:rPr>
                                      <m:t>1</m:t>
                                    </m:r>
                                  </m:sub>
                                </m:sSub>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𝑡</m:t>
                                    </m:r>
                                  </m:e>
                                </m:d>
                                <m:r>
                                  <m:rPr>
                                    <m:sty m:val="p"/>
                                  </m:rPr>
                                  <a:rPr lang="en-US" altLang="zh-TW" b="0" i="0" smtClean="0">
                                    <a:solidFill>
                                      <a:schemeClr val="tx1"/>
                                    </a:solidFill>
                                    <a:latin typeface="Cambria Math" panose="02040503050406030204" pitchFamily="18" charset="0"/>
                                  </a:rPr>
                                  <m:t>cos</m:t>
                                </m:r>
                                <m:r>
                                  <a:rPr lang="en-US" altLang="zh-TW" b="0" i="1" smtClean="0">
                                    <a:solidFill>
                                      <a:schemeClr val="tx1"/>
                                    </a:solidFill>
                                    <a:latin typeface="Cambria Math" panose="02040503050406030204" pitchFamily="18" charset="0"/>
                                  </a:rPr>
                                  <m:t>⁡(2</m:t>
                                </m:r>
                                <m:r>
                                  <a:rPr lang="en-US" altLang="zh-TW" b="0" i="1" smtClean="0">
                                    <a:solidFill>
                                      <a:schemeClr val="tx1"/>
                                    </a:solidFill>
                                    <a:latin typeface="Cambria Math" panose="02040503050406030204" pitchFamily="18" charset="0"/>
                                  </a:rPr>
                                  <m:t>𝜋</m:t>
                                </m:r>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𝑓</m:t>
                                    </m:r>
                                  </m:e>
                                  <m:sub>
                                    <m:r>
                                      <a:rPr lang="en-US" altLang="zh-TW" b="0" i="1" smtClean="0">
                                        <a:solidFill>
                                          <a:schemeClr val="tx1"/>
                                        </a:solidFill>
                                        <a:latin typeface="Cambria Math" panose="02040503050406030204" pitchFamily="18" charset="0"/>
                                      </a:rPr>
                                      <m:t>0</m:t>
                                    </m:r>
                                  </m:sub>
                                </m:sSub>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tx1"/>
                                        </a:solidFill>
                                        <a:latin typeface="Cambria Math" panose="02040503050406030204" pitchFamily="18" charset="0"/>
                                      </a:rPr>
                                    </m:ctrlPr>
                                  </m:fPr>
                                  <m:num>
                                    <m:r>
                                      <a:rPr lang="en-US" altLang="zh-TW" b="0" i="1" smtClean="0">
                                        <a:solidFill>
                                          <a:schemeClr val="tx1"/>
                                        </a:solidFill>
                                        <a:latin typeface="Cambria Math" panose="02040503050406030204" pitchFamily="18" charset="0"/>
                                      </a:rPr>
                                      <m:t>1</m:t>
                                    </m:r>
                                  </m:num>
                                  <m:den>
                                    <m:r>
                                      <a:rPr lang="en-US" altLang="zh-TW" b="0" i="1" smtClean="0">
                                        <a:solidFill>
                                          <a:schemeClr val="tx1"/>
                                        </a:solidFill>
                                        <a:latin typeface="Cambria Math" panose="02040503050406030204" pitchFamily="18" charset="0"/>
                                      </a:rPr>
                                      <m:t>2</m:t>
                                    </m:r>
                                  </m:den>
                                </m:f>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𝑋</m:t>
                                </m:r>
                                <m:d>
                                  <m:dPr>
                                    <m:ctrlPr>
                                      <a:rPr lang="en-US" altLang="zh-TW" b="0" i="1" smtClean="0">
                                        <a:solidFill>
                                          <a:schemeClr val="tx1"/>
                                        </a:solidFill>
                                        <a:latin typeface="Cambria Math" panose="02040503050406030204" pitchFamily="18" charset="0"/>
                                      </a:rPr>
                                    </m:ctrlPr>
                                  </m:dPr>
                                  <m:e>
                                    <m:r>
                                      <a:rPr lang="en-US" altLang="zh-TW" b="0" i="1" smtClean="0">
                                        <a:solidFill>
                                          <a:schemeClr val="tx1"/>
                                        </a:solidFill>
                                        <a:latin typeface="Cambria Math" panose="02040503050406030204" pitchFamily="18" charset="0"/>
                                      </a:rPr>
                                      <m:t>𝑓</m:t>
                                    </m:r>
                                    <m:r>
                                      <a:rPr lang="en-US" altLang="zh-TW" b="0" i="1" smtClean="0">
                                        <a:solidFill>
                                          <a:schemeClr val="tx1"/>
                                        </a:solidFill>
                                        <a:latin typeface="Cambria Math" panose="02040503050406030204" pitchFamily="18" charset="0"/>
                                      </a:rPr>
                                      <m:t>−</m:t>
                                    </m:r>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𝑓</m:t>
                                        </m:r>
                                      </m:e>
                                      <m:sub>
                                        <m:r>
                                          <a:rPr lang="en-US" altLang="zh-TW" b="0" i="1" smtClean="0">
                                            <a:solidFill>
                                              <a:schemeClr val="tx1"/>
                                            </a:solidFill>
                                            <a:latin typeface="Cambria Math" panose="02040503050406030204" pitchFamily="18" charset="0"/>
                                          </a:rPr>
                                          <m:t>0</m:t>
                                        </m:r>
                                      </m:sub>
                                    </m:sSub>
                                  </m:e>
                                </m:d>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𝑋</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𝑓</m:t>
                                </m:r>
                                <m:r>
                                  <a:rPr lang="en-US" altLang="zh-TW" b="0" i="1" smtClean="0">
                                    <a:solidFill>
                                      <a:schemeClr val="tx1"/>
                                    </a:solidFill>
                                    <a:latin typeface="Cambria Math" panose="02040503050406030204" pitchFamily="18" charset="0"/>
                                  </a:rPr>
                                  <m:t>+</m:t>
                                </m:r>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𝑓</m:t>
                                    </m:r>
                                  </m:e>
                                  <m:sub>
                                    <m:r>
                                      <a:rPr lang="en-US" altLang="zh-TW" b="0" i="1" smtClean="0">
                                        <a:solidFill>
                                          <a:schemeClr val="tx1"/>
                                        </a:solidFill>
                                        <a:latin typeface="Cambria Math" panose="02040503050406030204" pitchFamily="18" charset="0"/>
                                      </a:rPr>
                                      <m:t>0</m:t>
                                    </m:r>
                                  </m:sub>
                                </m:sSub>
                                <m:r>
                                  <a:rPr lang="en-US" altLang="zh-TW" b="0" i="1" smtClean="0">
                                    <a:solidFill>
                                      <a:schemeClr val="tx1"/>
                                    </a:solidFill>
                                    <a:latin typeface="Cambria Math" panose="02040503050406030204" pitchFamily="18" charset="0"/>
                                  </a:rPr>
                                  <m:t>))</m:t>
                                </m:r>
                              </m:oMath>
                            </m:oMathPara>
                          </a14:m>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474712"/>
                      </a:ext>
                    </a:extLst>
                  </a:tr>
                </a:tbl>
              </a:graphicData>
            </a:graphic>
          </p:graphicFrame>
        </mc:Choice>
        <mc:Fallback xmlns="">
          <p:graphicFrame>
            <p:nvGraphicFramePr>
              <p:cNvPr id="4" name="表格 4">
                <a:extLst>
                  <a:ext uri="{FF2B5EF4-FFF2-40B4-BE49-F238E27FC236}">
                    <a16:creationId xmlns:a16="http://schemas.microsoft.com/office/drawing/2014/main" id="{D4EBE0F3-F5D3-4581-86A9-E19995C5323C}"/>
                  </a:ext>
                </a:extLst>
              </p:cNvPr>
              <p:cNvGraphicFramePr>
                <a:graphicFrameLocks noGrp="1"/>
              </p:cNvGraphicFramePr>
              <p:nvPr>
                <p:ph idx="1"/>
                <p:extLst>
                  <p:ext uri="{D42A27DB-BD31-4B8C-83A1-F6EECF244321}">
                    <p14:modId xmlns:p14="http://schemas.microsoft.com/office/powerpoint/2010/main" val="2664198126"/>
                  </p:ext>
                </p:extLst>
              </p:nvPr>
            </p:nvGraphicFramePr>
            <p:xfrm>
              <a:off x="838200" y="1175638"/>
              <a:ext cx="10515597" cy="5111751"/>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614997840"/>
                        </a:ext>
                      </a:extLst>
                    </a:gridCol>
                    <a:gridCol w="3505199">
                      <a:extLst>
                        <a:ext uri="{9D8B030D-6E8A-4147-A177-3AD203B41FA5}">
                          <a16:colId xmlns:a16="http://schemas.microsoft.com/office/drawing/2014/main" val="1189534677"/>
                        </a:ext>
                      </a:extLst>
                    </a:gridCol>
                    <a:gridCol w="3505199">
                      <a:extLst>
                        <a:ext uri="{9D8B030D-6E8A-4147-A177-3AD203B41FA5}">
                          <a16:colId xmlns:a16="http://schemas.microsoft.com/office/drawing/2014/main" val="2132540119"/>
                        </a:ext>
                      </a:extLst>
                    </a:gridCol>
                  </a:tblGrid>
                  <a:tr h="365760">
                    <a:tc>
                      <a:txBody>
                        <a:bodyPr/>
                        <a:lstStyle/>
                        <a:p>
                          <a:pPr algn="ctr"/>
                          <a:r>
                            <a:rPr lang="zh-TW" altLang="en-US" dirty="0">
                              <a:solidFill>
                                <a:schemeClr val="tx1"/>
                              </a:solidFill>
                            </a:rPr>
                            <a:t>性質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dirty="0">
                              <a:solidFill>
                                <a:schemeClr val="tx1"/>
                              </a:solidFill>
                            </a:rPr>
                            <a:t>時域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dirty="0">
                              <a:solidFill>
                                <a:schemeClr val="tx1"/>
                              </a:solidFill>
                            </a:rPr>
                            <a:t>頻域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840028"/>
                      </a:ext>
                    </a:extLst>
                  </a:tr>
                  <a:tr h="370840">
                    <a:tc>
                      <a:txBody>
                        <a:bodyPr/>
                        <a:lstStyle/>
                        <a:p>
                          <a:pPr algn="ctr"/>
                          <a:r>
                            <a:rPr lang="zh-TW" altLang="en-US" dirty="0">
                              <a:solidFill>
                                <a:schemeClr val="tx1"/>
                              </a:solidFill>
                            </a:rPr>
                            <a:t>重疊原理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106557" r="-100174" b="-1181967"/>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348" t="-106557" r="-348" b="-1181967"/>
                          </a:stretch>
                        </a:blipFill>
                      </a:tcPr>
                    </a:tc>
                    <a:extLst>
                      <a:ext uri="{0D108BD9-81ED-4DB2-BD59-A6C34878D82A}">
                        <a16:rowId xmlns:a16="http://schemas.microsoft.com/office/drawing/2014/main" val="2670837768"/>
                      </a:ext>
                    </a:extLst>
                  </a:tr>
                  <a:tr h="374587">
                    <a:tc>
                      <a:txBody>
                        <a:bodyPr/>
                        <a:lstStyle/>
                        <a:p>
                          <a:pPr algn="ctr"/>
                          <a:r>
                            <a:rPr lang="zh-TW" altLang="en-US" dirty="0">
                              <a:solidFill>
                                <a:schemeClr val="tx1"/>
                              </a:solidFill>
                            </a:rPr>
                            <a:t>時間延遲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203226" r="-100174" b="-1062903"/>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348" t="-203226" r="-348" b="-1062903"/>
                          </a:stretch>
                        </a:blipFill>
                      </a:tcPr>
                    </a:tc>
                    <a:extLst>
                      <a:ext uri="{0D108BD9-81ED-4DB2-BD59-A6C34878D82A}">
                        <a16:rowId xmlns:a16="http://schemas.microsoft.com/office/drawing/2014/main" val="1237121083"/>
                      </a:ext>
                    </a:extLst>
                  </a:tr>
                  <a:tr h="612902">
                    <a:tc>
                      <a:txBody>
                        <a:bodyPr/>
                        <a:lstStyle/>
                        <a:p>
                          <a:pPr algn="ctr"/>
                          <a:r>
                            <a:rPr lang="zh-TW" altLang="en-US" dirty="0">
                              <a:solidFill>
                                <a:schemeClr val="tx1"/>
                              </a:solidFill>
                            </a:rPr>
                            <a:t>刻度變換</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188000" r="-100174" b="-55900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348" t="-188000" r="-348" b="-559000"/>
                          </a:stretch>
                        </a:blipFill>
                      </a:tcPr>
                    </a:tc>
                    <a:extLst>
                      <a:ext uri="{0D108BD9-81ED-4DB2-BD59-A6C34878D82A}">
                        <a16:rowId xmlns:a16="http://schemas.microsoft.com/office/drawing/2014/main" val="3716791580"/>
                      </a:ext>
                    </a:extLst>
                  </a:tr>
                  <a:tr h="370840">
                    <a:tc>
                      <a:txBody>
                        <a:bodyPr/>
                        <a:lstStyle/>
                        <a:p>
                          <a:pPr algn="ctr"/>
                          <a:r>
                            <a:rPr lang="zh-TW" altLang="en-US" dirty="0">
                              <a:solidFill>
                                <a:schemeClr val="tx1"/>
                              </a:solidFill>
                            </a:rPr>
                            <a:t>對偶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472131" r="-100174" b="-816393"/>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348" t="-472131" r="-348" b="-816393"/>
                          </a:stretch>
                        </a:blipFill>
                      </a:tcPr>
                    </a:tc>
                    <a:extLst>
                      <a:ext uri="{0D108BD9-81ED-4DB2-BD59-A6C34878D82A}">
                        <a16:rowId xmlns:a16="http://schemas.microsoft.com/office/drawing/2014/main" val="524886648"/>
                      </a:ext>
                    </a:extLst>
                  </a:tr>
                  <a:tr h="374587">
                    <a:tc>
                      <a:txBody>
                        <a:bodyPr/>
                        <a:lstStyle/>
                        <a:p>
                          <a:pPr algn="ctr"/>
                          <a:r>
                            <a:rPr lang="zh-TW" altLang="en-US" dirty="0">
                              <a:solidFill>
                                <a:schemeClr val="tx1"/>
                              </a:solidFill>
                            </a:rPr>
                            <a:t>頻率偏移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562903" r="-100174" b="-703226"/>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348" t="-562903" r="-348" b="-703226"/>
                          </a:stretch>
                        </a:blipFill>
                      </a:tcPr>
                    </a:tc>
                    <a:extLst>
                      <a:ext uri="{0D108BD9-81ED-4DB2-BD59-A6C34878D82A}">
                        <a16:rowId xmlns:a16="http://schemas.microsoft.com/office/drawing/2014/main" val="179202426"/>
                      </a:ext>
                    </a:extLst>
                  </a:tr>
                  <a:tr h="370840">
                    <a:tc>
                      <a:txBody>
                        <a:bodyPr/>
                        <a:lstStyle/>
                        <a:p>
                          <a:pPr algn="ctr"/>
                          <a:r>
                            <a:rPr lang="zh-TW" altLang="en-US" dirty="0">
                              <a:solidFill>
                                <a:schemeClr val="tx1"/>
                              </a:solidFill>
                            </a:rPr>
                            <a:t>捲積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673770" r="-100174" b="-614754"/>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348" t="-673770" r="-348" b="-614754"/>
                          </a:stretch>
                        </a:blipFill>
                      </a:tcPr>
                    </a:tc>
                    <a:extLst>
                      <a:ext uri="{0D108BD9-81ED-4DB2-BD59-A6C34878D82A}">
                        <a16:rowId xmlns:a16="http://schemas.microsoft.com/office/drawing/2014/main" val="1633674661"/>
                      </a:ext>
                    </a:extLst>
                  </a:tr>
                  <a:tr h="370840">
                    <a:tc>
                      <a:txBody>
                        <a:bodyPr/>
                        <a:lstStyle/>
                        <a:p>
                          <a:pPr algn="ctr"/>
                          <a:r>
                            <a:rPr lang="zh-TW" altLang="en-US" dirty="0">
                              <a:solidFill>
                                <a:schemeClr val="tx1"/>
                              </a:solidFill>
                            </a:rPr>
                            <a:t>乘積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773770" r="-100174" b="-514754"/>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348" t="-773770" r="-348" b="-514754"/>
                          </a:stretch>
                        </a:blipFill>
                      </a:tcPr>
                    </a:tc>
                    <a:extLst>
                      <a:ext uri="{0D108BD9-81ED-4DB2-BD59-A6C34878D82A}">
                        <a16:rowId xmlns:a16="http://schemas.microsoft.com/office/drawing/2014/main" val="4173767120"/>
                      </a:ext>
                    </a:extLst>
                  </a:tr>
                  <a:tr h="683260">
                    <a:tc>
                      <a:txBody>
                        <a:bodyPr/>
                        <a:lstStyle/>
                        <a:p>
                          <a:pPr algn="ctr"/>
                          <a:r>
                            <a:rPr lang="zh-TW" altLang="en-US" dirty="0">
                              <a:solidFill>
                                <a:schemeClr val="tx1"/>
                              </a:solidFill>
                            </a:rPr>
                            <a:t>面積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475893" r="-100174" b="-180357"/>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348" t="-475893" r="-348" b="-180357"/>
                          </a:stretch>
                        </a:blipFill>
                      </a:tcPr>
                    </a:tc>
                    <a:extLst>
                      <a:ext uri="{0D108BD9-81ED-4DB2-BD59-A6C34878D82A}">
                        <a16:rowId xmlns:a16="http://schemas.microsoft.com/office/drawing/2014/main" val="3556053529"/>
                      </a:ext>
                    </a:extLst>
                  </a:tr>
                  <a:tr h="612267">
                    <a:tc>
                      <a:txBody>
                        <a:bodyPr/>
                        <a:lstStyle/>
                        <a:p>
                          <a:pPr algn="ctr"/>
                          <a:r>
                            <a:rPr lang="zh-TW" altLang="en-US" dirty="0">
                              <a:solidFill>
                                <a:schemeClr val="tx1"/>
                              </a:solidFill>
                            </a:rPr>
                            <a:t>微分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638614" r="-100174" b="-10000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348" t="-638614" r="-348" b="-100000"/>
                          </a:stretch>
                        </a:blipFill>
                      </a:tcPr>
                    </a:tc>
                    <a:extLst>
                      <a:ext uri="{0D108BD9-81ED-4DB2-BD59-A6C34878D82A}">
                        <a16:rowId xmlns:a16="http://schemas.microsoft.com/office/drawing/2014/main" val="296099688"/>
                      </a:ext>
                    </a:extLst>
                  </a:tr>
                  <a:tr h="605028">
                    <a:tc>
                      <a:txBody>
                        <a:bodyPr/>
                        <a:lstStyle/>
                        <a:p>
                          <a:pPr algn="ctr"/>
                          <a:r>
                            <a:rPr lang="zh-TW" altLang="en-US" dirty="0">
                              <a:solidFill>
                                <a:schemeClr val="tx1"/>
                              </a:solidFill>
                            </a:rPr>
                            <a:t>乘上弦波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753535" r="-100174" b="-202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348" t="-753535" r="-348" b="-2020"/>
                          </a:stretch>
                        </a:blipFill>
                      </a:tcPr>
                    </a:tc>
                    <a:extLst>
                      <a:ext uri="{0D108BD9-81ED-4DB2-BD59-A6C34878D82A}">
                        <a16:rowId xmlns:a16="http://schemas.microsoft.com/office/drawing/2014/main" val="176474712"/>
                      </a:ext>
                    </a:extLst>
                  </a:tr>
                </a:tbl>
              </a:graphicData>
            </a:graphic>
          </p:graphicFrame>
        </mc:Fallback>
      </mc:AlternateContent>
    </p:spTree>
    <p:extLst>
      <p:ext uri="{BB962C8B-B14F-4D97-AF65-F5344CB8AC3E}">
        <p14:creationId xmlns:p14="http://schemas.microsoft.com/office/powerpoint/2010/main" val="18726567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夏農編碼定理</a:t>
            </a:r>
            <a:r>
              <a:rPr lang="en-US" altLang="zh-TW" dirty="0"/>
              <a:t>(Shannon’s Coding Theorem)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理論滿難懂的，直接舉個例子好了。先前已經討論過 </a:t>
                </a:r>
                <a:r>
                  <a:rPr lang="en-US" altLang="zh-TW" dirty="0">
                    <a:hlinkClick r:id="rId2" action="ppaction://hlinksldjump"/>
                  </a:rPr>
                  <a:t>BPSK</a:t>
                </a:r>
                <a:r>
                  <a:rPr lang="zh-TW" altLang="en-US" dirty="0">
                    <a:hlinkClick r:id="rId2" action="ppaction://hlinksldjump"/>
                  </a:rPr>
                  <a:t> 檢測</a:t>
                </a:r>
                <a:r>
                  <a:rPr lang="zh-TW" altLang="en-US" dirty="0"/>
                  <a:t>了，也求出了它的 </a:t>
                </a:r>
                <a:r>
                  <a:rPr lang="en-US" altLang="zh-TW" dirty="0"/>
                  <a:t>BER</a:t>
                </a:r>
                <a:r>
                  <a:rPr lang="zh-TW" altLang="en-US" dirty="0"/>
                  <a:t>，我們可以將通道簡化成如右下圖的</a:t>
                </a:r>
                <a:r>
                  <a:rPr lang="zh-TW" altLang="en-US" b="1" dirty="0"/>
                  <a:t>二進位對稱通道</a:t>
                </a:r>
                <a:r>
                  <a:rPr lang="en-US" altLang="zh-TW" b="1" dirty="0"/>
                  <a:t>(Binary Symmetric Channel, BSC)</a:t>
                </a:r>
                <a:r>
                  <a:rPr lang="zh-TW" altLang="en-US" dirty="0"/>
                  <a:t>，輸入 </a:t>
                </a:r>
                <a14:m>
                  <m:oMath xmlns:m="http://schemas.openxmlformats.org/officeDocument/2006/math">
                    <m:r>
                      <a:rPr lang="en-US" altLang="zh-TW" i="1" smtClean="0">
                        <a:latin typeface="Cambria Math" panose="02040503050406030204" pitchFamily="18" charset="0"/>
                      </a:rPr>
                      <m:t>𝑋</m:t>
                    </m:r>
                  </m:oMath>
                </a14:m>
                <a:r>
                  <a:rPr lang="zh-TW" altLang="en-US" dirty="0"/>
                  <a:t> 以及輸出 </a:t>
                </a:r>
                <a14:m>
                  <m:oMath xmlns:m="http://schemas.openxmlformats.org/officeDocument/2006/math">
                    <m:r>
                      <a:rPr lang="en-US" altLang="zh-TW" i="1">
                        <a:latin typeface="Cambria Math" panose="02040503050406030204" pitchFamily="18" charset="0"/>
                      </a:rPr>
                      <m:t>𝑌</m:t>
                    </m:r>
                  </m:oMath>
                </a14:m>
                <a:r>
                  <a:rPr lang="zh-TW" altLang="en-US" dirty="0"/>
                  <a:t> 都是 </a:t>
                </a:r>
                <a14:m>
                  <m:oMath xmlns:m="http://schemas.openxmlformats.org/officeDocument/2006/math">
                    <m:r>
                      <a:rPr lang="en-US" altLang="zh-TW" b="0" i="1" smtClean="0">
                        <a:latin typeface="Cambria Math" panose="02040503050406030204" pitchFamily="18" charset="0"/>
                      </a:rPr>
                      <m:t>{0,1}</m:t>
                    </m:r>
                  </m:oMath>
                </a14:m>
                <a:r>
                  <a:rPr lang="zh-TW" altLang="en-US" dirty="0"/>
                  <a:t>，</a:t>
                </a:r>
                <a:r>
                  <a:rPr lang="en-US" altLang="zh-TW" dirty="0"/>
                  <a:t>BER </a:t>
                </a:r>
                <a:r>
                  <a:rPr lang="zh-TW" altLang="en-US" dirty="0"/>
                  <a:t>為 </a:t>
                </a:r>
                <a14:m>
                  <m:oMath xmlns:m="http://schemas.openxmlformats.org/officeDocument/2006/math">
                    <m:r>
                      <a:rPr lang="en-US" altLang="zh-TW" b="0" i="1" smtClean="0">
                        <a:latin typeface="Cambria Math" panose="02040503050406030204" pitchFamily="18" charset="0"/>
                      </a:rPr>
                      <m:t>𝑝</m:t>
                    </m:r>
                  </m:oMath>
                </a14:m>
                <a:r>
                  <a:rPr lang="zh-TW" altLang="en-US" dirty="0"/>
                  <a:t>。此時我們可以根據定義求出 </a:t>
                </a:r>
                <a14:m>
                  <m:oMath xmlns:m="http://schemas.openxmlformats.org/officeDocument/2006/math">
                    <m:r>
                      <a:rPr lang="en-US" altLang="zh-TW" b="0" i="1" dirty="0" smtClean="0">
                        <a:latin typeface="Cambria Math" panose="02040503050406030204" pitchFamily="18" charset="0"/>
                      </a:rPr>
                      <m:t>𝐶</m:t>
                    </m:r>
                  </m:oMath>
                </a14:m>
                <a:r>
                  <a:rPr lang="en-US" altLang="zh-TW" dirty="0"/>
                  <a:t> </a:t>
                </a:r>
                <a:r>
                  <a:rPr lang="zh-TW" altLang="en-US" dirty="0"/>
                  <a:t>值為</a:t>
                </a:r>
                <a:br>
                  <a:rPr lang="en-US" altLang="zh-TW" dirty="0"/>
                </a:br>
                <a14:m>
                  <m:oMath xmlns:m="http://schemas.openxmlformats.org/officeDocument/2006/math">
                    <m:r>
                      <a:rPr lang="en-US" altLang="zh-TW" sz="2600" b="0" i="1" smtClean="0">
                        <a:latin typeface="Cambria Math" panose="02040503050406030204" pitchFamily="18" charset="0"/>
                      </a:rPr>
                      <m:t>𝐶</m:t>
                    </m:r>
                    <m:r>
                      <a:rPr lang="en-US" altLang="zh-TW" sz="2600" b="0" i="1" smtClean="0">
                        <a:latin typeface="Cambria Math" panose="02040503050406030204" pitchFamily="18" charset="0"/>
                      </a:rPr>
                      <m:t>=</m:t>
                    </m:r>
                    <m:func>
                      <m:funcPr>
                        <m:ctrlPr>
                          <a:rPr lang="en-US" altLang="zh-TW" sz="2600" b="0" i="1" smtClean="0">
                            <a:latin typeface="Cambria Math" panose="02040503050406030204" pitchFamily="18" charset="0"/>
                          </a:rPr>
                        </m:ctrlPr>
                      </m:funcPr>
                      <m:fName>
                        <m:limLow>
                          <m:limLowPr>
                            <m:ctrlPr>
                              <a:rPr lang="en-US" altLang="zh-TW" sz="2600" b="0" i="1" smtClean="0">
                                <a:latin typeface="Cambria Math" panose="02040503050406030204" pitchFamily="18" charset="0"/>
                              </a:rPr>
                            </m:ctrlPr>
                          </m:limLowPr>
                          <m:e>
                            <m:r>
                              <m:rPr>
                                <m:sty m:val="p"/>
                              </m:rPr>
                              <a:rPr lang="en-US" altLang="zh-TW" sz="2600" b="0" i="0" smtClean="0">
                                <a:latin typeface="Cambria Math" panose="02040503050406030204" pitchFamily="18" charset="0"/>
                              </a:rPr>
                              <m:t>max</m:t>
                            </m:r>
                          </m:e>
                          <m:lim>
                            <m:r>
                              <a:rPr lang="en-US" altLang="zh-TW" sz="2600" b="0" i="1" smtClean="0">
                                <a:latin typeface="Cambria Math" panose="02040503050406030204" pitchFamily="18" charset="0"/>
                              </a:rPr>
                              <m:t>𝑝</m:t>
                            </m:r>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𝑥</m:t>
                            </m:r>
                            <m:r>
                              <a:rPr lang="en-US" altLang="zh-TW" sz="2600" b="0" i="1" smtClean="0">
                                <a:latin typeface="Cambria Math" panose="02040503050406030204" pitchFamily="18" charset="0"/>
                              </a:rPr>
                              <m:t>)</m:t>
                            </m:r>
                          </m:lim>
                        </m:limLow>
                      </m:fName>
                      <m:e>
                        <m:r>
                          <a:rPr lang="en-US" altLang="zh-TW" sz="2600" b="0" i="1" smtClean="0">
                            <a:latin typeface="Cambria Math" panose="02040503050406030204" pitchFamily="18" charset="0"/>
                          </a:rPr>
                          <m:t>𝐼</m:t>
                        </m:r>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𝑋</m:t>
                        </m:r>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𝑌</m:t>
                        </m:r>
                        <m:r>
                          <a:rPr lang="en-US" altLang="zh-TW" sz="2600" b="0" i="1" smtClean="0">
                            <a:latin typeface="Cambria Math" panose="02040503050406030204" pitchFamily="18" charset="0"/>
                          </a:rPr>
                          <m:t>)</m:t>
                        </m:r>
                      </m:e>
                    </m:func>
                    <m:r>
                      <a:rPr lang="en-US" altLang="zh-TW" sz="2600" b="0" i="1" smtClean="0">
                        <a:latin typeface="Cambria Math" panose="02040503050406030204" pitchFamily="18" charset="0"/>
                      </a:rPr>
                      <m:t>=</m:t>
                    </m:r>
                    <m:func>
                      <m:funcPr>
                        <m:ctrlPr>
                          <a:rPr lang="en-US" altLang="zh-TW" sz="2600" b="0" i="1" smtClean="0">
                            <a:latin typeface="Cambria Math" panose="02040503050406030204" pitchFamily="18" charset="0"/>
                          </a:rPr>
                        </m:ctrlPr>
                      </m:funcPr>
                      <m:fName>
                        <m:limLow>
                          <m:limLowPr>
                            <m:ctrlPr>
                              <a:rPr lang="en-US" altLang="zh-TW" sz="2600" b="0" i="1" smtClean="0">
                                <a:latin typeface="Cambria Math" panose="02040503050406030204" pitchFamily="18" charset="0"/>
                              </a:rPr>
                            </m:ctrlPr>
                          </m:limLowPr>
                          <m:e>
                            <m:r>
                              <m:rPr>
                                <m:sty m:val="p"/>
                              </m:rPr>
                              <a:rPr lang="en-US" altLang="zh-TW" sz="2600" b="0" i="0" smtClean="0">
                                <a:latin typeface="Cambria Math" panose="02040503050406030204" pitchFamily="18" charset="0"/>
                              </a:rPr>
                              <m:t>max</m:t>
                            </m:r>
                          </m:e>
                          <m:lim>
                            <m:r>
                              <a:rPr lang="en-US" altLang="zh-TW" sz="2600" b="0" i="1" smtClean="0">
                                <a:latin typeface="Cambria Math" panose="02040503050406030204" pitchFamily="18" charset="0"/>
                              </a:rPr>
                              <m:t>𝑝</m:t>
                            </m:r>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𝑥</m:t>
                            </m:r>
                            <m:r>
                              <a:rPr lang="en-US" altLang="zh-TW" sz="2600" b="0" i="1" smtClean="0">
                                <a:latin typeface="Cambria Math" panose="02040503050406030204" pitchFamily="18" charset="0"/>
                              </a:rPr>
                              <m:t>)</m:t>
                            </m:r>
                          </m:lim>
                        </m:limLow>
                      </m:fName>
                      <m:e>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𝐻</m:t>
                        </m:r>
                        <m:d>
                          <m:dPr>
                            <m:ctrlPr>
                              <a:rPr lang="en-US" altLang="zh-TW" sz="2600" b="0" i="1" smtClean="0">
                                <a:latin typeface="Cambria Math" panose="02040503050406030204" pitchFamily="18" charset="0"/>
                              </a:rPr>
                            </m:ctrlPr>
                          </m:dPr>
                          <m:e>
                            <m:r>
                              <a:rPr lang="en-US" altLang="zh-TW" sz="2600" b="0" i="1" smtClean="0">
                                <a:latin typeface="Cambria Math" panose="02040503050406030204" pitchFamily="18" charset="0"/>
                              </a:rPr>
                              <m:t>𝑌</m:t>
                            </m:r>
                          </m:e>
                        </m:d>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𝐻</m:t>
                        </m:r>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𝑌</m:t>
                        </m:r>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𝑋</m:t>
                        </m:r>
                        <m:r>
                          <a:rPr lang="en-US" altLang="zh-TW" sz="2600" b="0" i="1" smtClean="0">
                            <a:latin typeface="Cambria Math" panose="02040503050406030204" pitchFamily="18" charset="0"/>
                          </a:rPr>
                          <m:t>))</m:t>
                        </m:r>
                      </m:e>
                    </m:func>
                    <m:r>
                      <a:rPr lang="en-US" altLang="zh-TW" sz="2600" b="0" i="1" smtClean="0">
                        <a:latin typeface="Cambria Math" panose="02040503050406030204" pitchFamily="18" charset="0"/>
                      </a:rPr>
                      <m:t>=</m:t>
                    </m:r>
                    <m:func>
                      <m:funcPr>
                        <m:ctrlPr>
                          <a:rPr lang="en-US" altLang="zh-TW" sz="2600" i="1">
                            <a:latin typeface="Cambria Math" panose="02040503050406030204" pitchFamily="18" charset="0"/>
                          </a:rPr>
                        </m:ctrlPr>
                      </m:funcPr>
                      <m:fName>
                        <m:limLow>
                          <m:limLowPr>
                            <m:ctrlPr>
                              <a:rPr lang="en-US" altLang="zh-TW" sz="2600" i="1">
                                <a:latin typeface="Cambria Math" panose="02040503050406030204" pitchFamily="18" charset="0"/>
                              </a:rPr>
                            </m:ctrlPr>
                          </m:limLowPr>
                          <m:e>
                            <m:r>
                              <m:rPr>
                                <m:sty m:val="p"/>
                              </m:rPr>
                              <a:rPr lang="en-US" altLang="zh-TW" sz="2600">
                                <a:latin typeface="Cambria Math" panose="02040503050406030204" pitchFamily="18" charset="0"/>
                              </a:rPr>
                              <m:t>max</m:t>
                            </m:r>
                          </m:e>
                          <m:lim>
                            <m:r>
                              <a:rPr lang="en-US" altLang="zh-TW" sz="2600" i="1">
                                <a:latin typeface="Cambria Math" panose="02040503050406030204" pitchFamily="18" charset="0"/>
                              </a:rPr>
                              <m:t>𝑝</m:t>
                            </m:r>
                            <m:r>
                              <a:rPr lang="en-US" altLang="zh-TW" sz="2600" i="1">
                                <a:latin typeface="Cambria Math" panose="02040503050406030204" pitchFamily="18" charset="0"/>
                              </a:rPr>
                              <m:t>(</m:t>
                            </m:r>
                            <m:r>
                              <a:rPr lang="en-US" altLang="zh-TW" sz="2600" i="1">
                                <a:latin typeface="Cambria Math" panose="02040503050406030204" pitchFamily="18" charset="0"/>
                              </a:rPr>
                              <m:t>𝑥</m:t>
                            </m:r>
                            <m:r>
                              <a:rPr lang="en-US" altLang="zh-TW" sz="2600" i="1">
                                <a:latin typeface="Cambria Math" panose="02040503050406030204" pitchFamily="18" charset="0"/>
                              </a:rPr>
                              <m:t>)</m:t>
                            </m:r>
                          </m:lim>
                        </m:limLow>
                      </m:fName>
                      <m:e>
                        <m:r>
                          <a:rPr lang="en-US" altLang="zh-TW" sz="2600" i="1">
                            <a:latin typeface="Cambria Math" panose="02040503050406030204" pitchFamily="18" charset="0"/>
                          </a:rPr>
                          <m:t>𝐻</m:t>
                        </m:r>
                        <m:d>
                          <m:dPr>
                            <m:ctrlPr>
                              <a:rPr lang="en-US" altLang="zh-TW" sz="2600" i="1">
                                <a:latin typeface="Cambria Math" panose="02040503050406030204" pitchFamily="18" charset="0"/>
                              </a:rPr>
                            </m:ctrlPr>
                          </m:dPr>
                          <m:e>
                            <m:r>
                              <a:rPr lang="en-US" altLang="zh-TW" sz="2600" i="1">
                                <a:latin typeface="Cambria Math" panose="02040503050406030204" pitchFamily="18" charset="0"/>
                              </a:rPr>
                              <m:t>𝑌</m:t>
                            </m:r>
                          </m:e>
                        </m:d>
                      </m:e>
                    </m:func>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𝐻</m:t>
                    </m:r>
                    <m:d>
                      <m:dPr>
                        <m:ctrlPr>
                          <a:rPr lang="en-US" altLang="zh-TW" sz="2600" b="0" i="1" smtClean="0">
                            <a:latin typeface="Cambria Math" panose="02040503050406030204" pitchFamily="18" charset="0"/>
                          </a:rPr>
                        </m:ctrlPr>
                      </m:dPr>
                      <m:e>
                        <m:r>
                          <a:rPr lang="en-US" altLang="zh-TW" sz="2600" b="0" i="1" smtClean="0">
                            <a:latin typeface="Cambria Math" panose="02040503050406030204" pitchFamily="18" charset="0"/>
                          </a:rPr>
                          <m:t>𝑃</m:t>
                        </m:r>
                      </m:e>
                    </m:d>
                    <m:r>
                      <a:rPr lang="en-US" altLang="zh-TW" sz="2600" b="0" i="1" smtClean="0">
                        <a:latin typeface="Cambria Math" panose="02040503050406030204" pitchFamily="18" charset="0"/>
                        <a:ea typeface="Cambria Math" panose="02040503050406030204" pitchFamily="18" charset="0"/>
                      </a:rPr>
                      <m:t>≤1−</m:t>
                    </m:r>
                    <m:r>
                      <a:rPr lang="en-US" altLang="zh-TW" sz="2600" b="0" i="1" smtClean="0">
                        <a:latin typeface="Cambria Math" panose="02040503050406030204" pitchFamily="18" charset="0"/>
                        <a:ea typeface="Cambria Math" panose="02040503050406030204" pitchFamily="18" charset="0"/>
                      </a:rPr>
                      <m:t>𝐻</m:t>
                    </m:r>
                    <m:d>
                      <m:dPr>
                        <m:ctrlPr>
                          <a:rPr lang="en-US" altLang="zh-TW" sz="2600" b="0" i="1" smtClean="0">
                            <a:latin typeface="Cambria Math" panose="02040503050406030204" pitchFamily="18" charset="0"/>
                            <a:ea typeface="Cambria Math" panose="02040503050406030204" pitchFamily="18" charset="0"/>
                          </a:rPr>
                        </m:ctrlPr>
                      </m:dPr>
                      <m:e>
                        <m:r>
                          <a:rPr lang="en-US" altLang="zh-TW" sz="2600" b="0" i="1" smtClean="0">
                            <a:latin typeface="Cambria Math" panose="02040503050406030204" pitchFamily="18" charset="0"/>
                            <a:ea typeface="Cambria Math" panose="02040503050406030204" pitchFamily="18" charset="0"/>
                          </a:rPr>
                          <m:t>𝑃</m:t>
                        </m:r>
                      </m:e>
                    </m:d>
                  </m:oMath>
                </a14:m>
                <a:endParaRPr lang="en-US" altLang="zh-TW" sz="2600" dirty="0"/>
              </a:p>
              <a:p>
                <a14:m>
                  <m:oMath xmlns:m="http://schemas.openxmlformats.org/officeDocument/2006/math">
                    <m:r>
                      <a:rPr lang="en-US" altLang="zh-TW" sz="2800" i="1" smtClean="0">
                        <a:latin typeface="Cambria Math" panose="02040503050406030204" pitchFamily="18" charset="0"/>
                      </a:rPr>
                      <m:t>𝐻</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𝑌</m:t>
                        </m:r>
                      </m:e>
                    </m:d>
                  </m:oMath>
                </a14:m>
                <a:r>
                  <a:rPr lang="zh-TW" altLang="en-US" dirty="0"/>
                  <a:t> 會發生在 </a:t>
                </a:r>
                <a14:m>
                  <m:oMath xmlns:m="http://schemas.openxmlformats.org/officeDocument/2006/math">
                    <m:r>
                      <a:rPr lang="en-US" altLang="zh-TW" i="1">
                        <a:latin typeface="Cambria Math" panose="02040503050406030204" pitchFamily="18" charset="0"/>
                      </a:rPr>
                      <m:t>𝑝</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den>
                    </m:f>
                  </m:oMath>
                </a14:m>
                <a:r>
                  <a:rPr lang="zh-TW" altLang="en-US" dirty="0"/>
                  <a:t> 的時候，可以參考</a:t>
                </a:r>
                <a:r>
                  <a:rPr lang="zh-TW" altLang="en-US" dirty="0">
                    <a:hlinkClick r:id="rId3" action="ppaction://hlinksldjump"/>
                  </a:rPr>
                  <a:t>這裡</a:t>
                </a:r>
                <a:endParaRPr lang="en-US" altLang="zh-TW" dirty="0"/>
              </a:p>
              <a:p>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4"/>
                <a:stretch>
                  <a:fillRect l="-964" t="-2192"/>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3A4F49EB-ECF8-4448-87A1-B6C9701B37BE}"/>
              </a:ext>
            </a:extLst>
          </p:cNvPr>
          <p:cNvPicPr>
            <a:picLocks noChangeAspect="1"/>
          </p:cNvPicPr>
          <p:nvPr/>
        </p:nvPicPr>
        <p:blipFill>
          <a:blip r:embed="rId5"/>
          <a:stretch>
            <a:fillRect/>
          </a:stretch>
        </p:blipFill>
        <p:spPr>
          <a:xfrm>
            <a:off x="7622958" y="3493750"/>
            <a:ext cx="3730842" cy="2683213"/>
          </a:xfrm>
          <a:prstGeom prst="rect">
            <a:avLst/>
          </a:prstGeom>
        </p:spPr>
      </p:pic>
    </p:spTree>
    <p:extLst>
      <p:ext uri="{BB962C8B-B14F-4D97-AF65-F5344CB8AC3E}">
        <p14:creationId xmlns:p14="http://schemas.microsoft.com/office/powerpoint/2010/main" val="41400053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夏農編碼定理</a:t>
            </a:r>
            <a:r>
              <a:rPr lang="en-US" altLang="zh-TW" dirty="0"/>
              <a:t>(Shannon’s Coding Theorem)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700769" cy="5424257"/>
              </a:xfrm>
            </p:spPr>
            <p:txBody>
              <a:bodyPr/>
              <a:lstStyle/>
              <a:p>
                <a:r>
                  <a:rPr lang="zh-TW" altLang="en-US" dirty="0"/>
                  <a:t>我們將資訊熵拓展到連續隨機變數，定義</a:t>
                </a:r>
                <a:r>
                  <a:rPr lang="zh-TW" altLang="en-US" b="1" dirty="0"/>
                  <a:t>微分熵</a:t>
                </a:r>
                <a:r>
                  <a:rPr lang="en-US" altLang="zh-TW" b="1" dirty="0"/>
                  <a:t>(differential entropy)</a:t>
                </a:r>
                <a:r>
                  <a:rPr lang="zh-TW" altLang="en-US" dirty="0"/>
                  <a:t>。</a:t>
                </a:r>
                <a:endParaRPr lang="en-US" altLang="zh-TW" dirty="0"/>
              </a:p>
              <a:p>
                <a:r>
                  <a:rPr lang="zh-TW" altLang="en-US" dirty="0"/>
                  <a:t>對於連續隨機變數 </a:t>
                </a:r>
                <a14:m>
                  <m:oMath xmlns:m="http://schemas.openxmlformats.org/officeDocument/2006/math">
                    <m:r>
                      <a:rPr lang="en-US" altLang="zh-TW" b="0" i="1" smtClean="0">
                        <a:latin typeface="Cambria Math" panose="02040503050406030204" pitchFamily="18" charset="0"/>
                      </a:rPr>
                      <m:t>𝑋</m:t>
                    </m:r>
                  </m:oMath>
                </a14:m>
                <a:r>
                  <a:rPr lang="zh-TW" altLang="en-US" dirty="0"/>
                  <a:t>，</a:t>
                </a:r>
                <a14:m>
                  <m:oMath xmlns:m="http://schemas.openxmlformats.org/officeDocument/2006/math">
                    <m:r>
                      <a:rPr lang="en-US" altLang="zh-TW" b="0" i="1" dirty="0" smtClean="0">
                        <a:latin typeface="Cambria Math" panose="02040503050406030204" pitchFamily="18" charset="0"/>
                      </a:rPr>
                      <m:t>h</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𝑋</m:t>
                        </m:r>
                      </m:e>
                    </m:d>
                    <m:r>
                      <a:rPr lang="en-US" altLang="zh-TW" b="0" i="1" dirty="0" smtClean="0">
                        <a:latin typeface="Cambria Math" panose="02040503050406030204" pitchFamily="18" charset="0"/>
                      </a:rPr>
                      <m:t>=−</m:t>
                    </m:r>
                    <m:nary>
                      <m:naryPr>
                        <m:limLoc m:val="undOvr"/>
                        <m:subHide m:val="on"/>
                        <m:supHide m:val="on"/>
                        <m:ctrlPr>
                          <a:rPr lang="en-US" altLang="zh-TW" b="0" i="1" dirty="0" smtClean="0">
                            <a:latin typeface="Cambria Math" panose="02040503050406030204" pitchFamily="18" charset="0"/>
                          </a:rPr>
                        </m:ctrlPr>
                      </m:naryPr>
                      <m:sub/>
                      <m:sup/>
                      <m:e>
                        <m:r>
                          <a:rPr lang="en-US" altLang="zh-TW" b="0" i="1" dirty="0" smtClean="0">
                            <a:latin typeface="Cambria Math" panose="02040503050406030204" pitchFamily="18" charset="0"/>
                          </a:rPr>
                          <m:t>𝑓</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𝑥</m:t>
                            </m:r>
                          </m:e>
                        </m:d>
                        <m:func>
                          <m:funcPr>
                            <m:ctrlPr>
                              <a:rPr lang="en-US" altLang="zh-TW" b="0" i="1" dirty="0" smtClean="0">
                                <a:latin typeface="Cambria Math" panose="02040503050406030204" pitchFamily="18" charset="0"/>
                              </a:rPr>
                            </m:ctrlPr>
                          </m:funcPr>
                          <m:fName>
                            <m:r>
                              <m:rPr>
                                <m:sty m:val="p"/>
                              </m:rPr>
                              <a:rPr lang="en-US" altLang="zh-TW" b="0" i="0" dirty="0" smtClean="0">
                                <a:latin typeface="Cambria Math" panose="02040503050406030204" pitchFamily="18" charset="0"/>
                              </a:rPr>
                              <m:t>log</m:t>
                            </m:r>
                          </m:fName>
                          <m:e>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𝑓</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𝑥</m:t>
                                    </m:r>
                                  </m:e>
                                </m:d>
                              </m:e>
                            </m:d>
                          </m:e>
                        </m:func>
                        <m:r>
                          <a:rPr lang="en-US" altLang="zh-TW" b="0" i="1" dirty="0" smtClean="0">
                            <a:latin typeface="Cambria Math" panose="02040503050406030204" pitchFamily="18" charset="0"/>
                          </a:rPr>
                          <m:t>𝑑𝑥</m:t>
                        </m:r>
                      </m:e>
                    </m:nary>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𝐸</m:t>
                    </m:r>
                    <m:r>
                      <a:rPr lang="en-US" altLang="zh-TW" b="0" i="1" dirty="0" smtClean="0">
                        <a:latin typeface="Cambria Math" panose="02040503050406030204" pitchFamily="18" charset="0"/>
                      </a:rPr>
                      <m:t>[−</m:t>
                    </m:r>
                    <m:r>
                      <m:rPr>
                        <m:sty m:val="p"/>
                      </m:rPr>
                      <a:rPr lang="en-US" altLang="zh-TW" b="0" i="0" dirty="0" smtClean="0">
                        <a:latin typeface="Cambria Math" panose="02040503050406030204" pitchFamily="18" charset="0"/>
                      </a:rPr>
                      <m:t>log</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m:t>
                    </m:r>
                  </m:oMath>
                </a14:m>
                <a:r>
                  <a:rPr lang="zh-TW" altLang="en-US" dirty="0"/>
                  <a:t>。</a:t>
                </a:r>
                <a:endParaRPr lang="en-US" altLang="zh-TW" dirty="0"/>
              </a:p>
              <a:p>
                <a:r>
                  <a:rPr lang="zh-TW" altLang="en-US" dirty="0"/>
                  <a:t>直接以高斯隨機變數為例，令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(0,</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oMath>
                </a14:m>
                <a:r>
                  <a:rPr lang="zh-TW" altLang="en-US" dirty="0"/>
                  <a:t>，</a:t>
                </a:r>
                <a14:m>
                  <m:oMath xmlns:m="http://schemas.openxmlformats.org/officeDocument/2006/math">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m:t>
                    </m:r>
                    <m:f>
                      <m:fPr>
                        <m:ctrlPr>
                          <a:rPr lang="en-US" altLang="zh-TW" b="0" i="1" dirty="0" smtClean="0">
                            <a:latin typeface="Cambria Math" panose="02040503050406030204" pitchFamily="18" charset="0"/>
                          </a:rPr>
                        </m:ctrlPr>
                      </m:fPr>
                      <m:num>
                        <m:r>
                          <a:rPr lang="en-US" altLang="zh-TW" b="0" i="1" dirty="0" smtClean="0">
                            <a:latin typeface="Cambria Math" panose="02040503050406030204" pitchFamily="18" charset="0"/>
                          </a:rPr>
                          <m:t>1</m:t>
                        </m:r>
                      </m:num>
                      <m:den>
                        <m:rad>
                          <m:radPr>
                            <m:degHide m:val="on"/>
                            <m:ctrlPr>
                              <a:rPr lang="en-US" altLang="zh-TW" b="0" i="1" dirty="0" smtClean="0">
                                <a:latin typeface="Cambria Math" panose="02040503050406030204" pitchFamily="18" charset="0"/>
                              </a:rPr>
                            </m:ctrlPr>
                          </m:radPr>
                          <m:deg/>
                          <m:e>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𝜋</m:t>
                            </m:r>
                          </m:e>
                        </m:rad>
                        <m:r>
                          <a:rPr lang="en-US" altLang="zh-TW" b="0" i="1" dirty="0" smtClean="0">
                            <a:latin typeface="Cambria Math" panose="02040503050406030204" pitchFamily="18" charset="0"/>
                          </a:rPr>
                          <m:t>𝜎</m:t>
                        </m:r>
                      </m:den>
                    </m:f>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𝑒</m:t>
                        </m:r>
                      </m:e>
                      <m:sup>
                        <m:r>
                          <a:rPr lang="en-US" altLang="zh-TW" b="0" i="1" dirty="0" smtClean="0">
                            <a:latin typeface="Cambria Math" panose="02040503050406030204" pitchFamily="18" charset="0"/>
                          </a:rPr>
                          <m:t>−</m:t>
                        </m:r>
                        <m:f>
                          <m:fPr>
                            <m:ctrlPr>
                              <a:rPr lang="en-US" altLang="zh-TW" b="0" i="1" dirty="0" smtClean="0">
                                <a:latin typeface="Cambria Math" panose="02040503050406030204" pitchFamily="18" charset="0"/>
                              </a:rPr>
                            </m:ctrlPr>
                          </m:fPr>
                          <m:num>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𝑥</m:t>
                                </m:r>
                              </m:e>
                              <m:sup>
                                <m:r>
                                  <a:rPr lang="en-US" altLang="zh-TW" b="0" i="1" dirty="0" smtClean="0">
                                    <a:latin typeface="Cambria Math" panose="02040503050406030204" pitchFamily="18" charset="0"/>
                                  </a:rPr>
                                  <m:t>2</m:t>
                                </m:r>
                              </m:sup>
                            </m:sSup>
                          </m:num>
                          <m:den>
                            <m:r>
                              <a:rPr lang="en-US" altLang="zh-TW" b="0" i="1" dirty="0" smtClean="0">
                                <a:latin typeface="Cambria Math" panose="02040503050406030204" pitchFamily="18" charset="0"/>
                              </a:rPr>
                              <m:t>2</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𝜎</m:t>
                                </m:r>
                              </m:e>
                              <m:sup>
                                <m:r>
                                  <a:rPr lang="en-US" altLang="zh-TW" b="0" i="1" dirty="0" smtClean="0">
                                    <a:latin typeface="Cambria Math" panose="02040503050406030204" pitchFamily="18" charset="0"/>
                                  </a:rPr>
                                  <m:t>2</m:t>
                                </m:r>
                              </m:sup>
                            </m:sSup>
                          </m:den>
                        </m:f>
                      </m:sup>
                    </m:sSup>
                  </m:oMath>
                </a14:m>
                <a:br>
                  <a:rPr lang="en-US" altLang="zh-TW" dirty="0"/>
                </a:br>
                <a14:m>
                  <m:oMath xmlns:m="http://schemas.openxmlformats.org/officeDocument/2006/math">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nary>
                      <m:naryPr>
                        <m:limLoc m:val="undOvr"/>
                        <m:subHide m:val="on"/>
                        <m:supHide m:val="on"/>
                        <m:ctrlPr>
                          <a:rPr lang="en-US" altLang="zh-TW" b="0" i="1" smtClean="0">
                            <a:latin typeface="Cambria Math" panose="02040503050406030204" pitchFamily="18" charset="0"/>
                          </a:rPr>
                        </m:ctrlPr>
                      </m:naryPr>
                      <m:sub/>
                      <m:sup/>
                      <m:e>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log</m:t>
                            </m:r>
                          </m:fName>
                          <m:e>
                            <m:d>
                              <m:dPr>
                                <m:ctrlPr>
                                  <a:rPr lang="en-US" altLang="zh-TW" b="0" i="1" smtClean="0">
                                    <a:latin typeface="Cambria Math" panose="02040503050406030204" pitchFamily="18" charset="0"/>
                                  </a:rPr>
                                </m:ctrlPr>
                              </m:dPr>
                              <m:e>
                                <m:f>
                                  <m:fPr>
                                    <m:ctrlPr>
                                      <a:rPr lang="en-US" altLang="zh-TW" i="1" dirty="0">
                                        <a:latin typeface="Cambria Math" panose="02040503050406030204" pitchFamily="18" charset="0"/>
                                      </a:rPr>
                                    </m:ctrlPr>
                                  </m:fPr>
                                  <m:num>
                                    <m:r>
                                      <a:rPr lang="en-US" altLang="zh-TW" i="1" dirty="0">
                                        <a:latin typeface="Cambria Math" panose="02040503050406030204" pitchFamily="18" charset="0"/>
                                      </a:rPr>
                                      <m:t>1</m:t>
                                    </m:r>
                                  </m:num>
                                  <m:den>
                                    <m:rad>
                                      <m:radPr>
                                        <m:degHide m:val="on"/>
                                        <m:ctrlPr>
                                          <a:rPr lang="en-US" altLang="zh-TW" i="1" dirty="0">
                                            <a:latin typeface="Cambria Math" panose="02040503050406030204" pitchFamily="18" charset="0"/>
                                          </a:rPr>
                                        </m:ctrlPr>
                                      </m:radPr>
                                      <m:deg/>
                                      <m:e>
                                        <m:r>
                                          <a:rPr lang="en-US" altLang="zh-TW" i="1" dirty="0">
                                            <a:latin typeface="Cambria Math" panose="02040503050406030204" pitchFamily="18" charset="0"/>
                                          </a:rPr>
                                          <m:t>2</m:t>
                                        </m:r>
                                        <m:r>
                                          <a:rPr lang="en-US" altLang="zh-TW" i="1" dirty="0">
                                            <a:latin typeface="Cambria Math" panose="02040503050406030204" pitchFamily="18" charset="0"/>
                                          </a:rPr>
                                          <m:t>𝜋</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𝜎</m:t>
                                            </m:r>
                                          </m:e>
                                          <m:sup>
                                            <m:r>
                                              <a:rPr lang="en-US" altLang="zh-TW" b="0" i="1" dirty="0" smtClean="0">
                                                <a:latin typeface="Cambria Math" panose="02040503050406030204" pitchFamily="18" charset="0"/>
                                              </a:rPr>
                                              <m:t>2</m:t>
                                            </m:r>
                                          </m:sup>
                                        </m:sSup>
                                      </m:e>
                                    </m:rad>
                                  </m:den>
                                </m:f>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𝑒</m:t>
                                    </m:r>
                                  </m:e>
                                  <m:sup>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𝑥</m:t>
                                            </m:r>
                                          </m:e>
                                          <m:sup>
                                            <m:r>
                                              <a:rPr lang="en-US" altLang="zh-TW" i="1" dirty="0">
                                                <a:latin typeface="Cambria Math" panose="02040503050406030204" pitchFamily="18" charset="0"/>
                                              </a:rPr>
                                              <m:t>2</m:t>
                                            </m:r>
                                          </m:sup>
                                        </m:sSup>
                                      </m:num>
                                      <m:den>
                                        <m:r>
                                          <a:rPr lang="en-US" altLang="zh-TW" i="1" dirty="0">
                                            <a:latin typeface="Cambria Math" panose="02040503050406030204" pitchFamily="18" charset="0"/>
                                          </a:rPr>
                                          <m:t>2</m:t>
                                        </m:r>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𝜎</m:t>
                                            </m:r>
                                          </m:e>
                                          <m:sup>
                                            <m:r>
                                              <a:rPr lang="en-US" altLang="zh-TW" i="1" dirty="0">
                                                <a:latin typeface="Cambria Math" panose="02040503050406030204" pitchFamily="18" charset="0"/>
                                              </a:rPr>
                                              <m:t>2</m:t>
                                            </m:r>
                                          </m:sup>
                                        </m:sSup>
                                      </m:den>
                                    </m:f>
                                  </m:sup>
                                </m:sSup>
                              </m:e>
                            </m:d>
                          </m:e>
                        </m:func>
                        <m:r>
                          <a:rPr lang="en-US" altLang="zh-TW" b="0" i="1" smtClean="0">
                            <a:latin typeface="Cambria Math" panose="02040503050406030204" pitchFamily="18" charset="0"/>
                          </a:rPr>
                          <m:t>𝑑𝑥</m:t>
                        </m:r>
                      </m:e>
                    </m:nary>
                  </m:oMath>
                </a14:m>
                <a:br>
                  <a:rPr lang="en-US" altLang="zh-TW" b="0" dirty="0"/>
                </a:br>
                <a14:m>
                  <m:oMath xmlns:m="http://schemas.openxmlformats.org/officeDocument/2006/math">
                    <m:r>
                      <a:rPr lang="en-US" altLang="zh-TW" b="0" i="1" smtClean="0">
                        <a:latin typeface="Cambria Math" panose="02040503050406030204" pitchFamily="18" charset="0"/>
                      </a:rPr>
                      <m:t>=</m:t>
                    </m:r>
                    <m:nary>
                      <m:naryPr>
                        <m:limLoc m:val="undOvr"/>
                        <m:subHide m:val="on"/>
                        <m:supHide m:val="on"/>
                        <m:ctrlPr>
                          <a:rPr lang="en-US" altLang="zh-TW" b="0" i="1" smtClean="0">
                            <a:latin typeface="Cambria Math" panose="02040503050406030204" pitchFamily="18" charset="0"/>
                          </a:rPr>
                        </m:ctrlPr>
                      </m:naryPr>
                      <m:sub/>
                      <m:sup/>
                      <m:e>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2</m:t>
                            </m:r>
                          </m:den>
                        </m:f>
                        <m:r>
                          <a:rPr lang="en-US" altLang="zh-TW" b="0" i="1" smtClean="0">
                            <a:latin typeface="Cambria Math" panose="02040503050406030204" pitchFamily="18" charset="0"/>
                            <a:ea typeface="Cambria Math" panose="02040503050406030204" pitchFamily="18" charset="0"/>
                          </a:rPr>
                          <m:t>𝑙𝑜𝑔</m:t>
                        </m:r>
                        <m:d>
                          <m:dPr>
                            <m:ctrlPr>
                              <a:rPr lang="en-US" altLang="zh-TW" b="0" i="1" smtClean="0">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r>
                          <a:rPr lang="en-US" altLang="zh-TW" b="0" i="1" smtClean="0">
                            <a:latin typeface="Cambria Math" panose="02040503050406030204" pitchFamily="18" charset="0"/>
                          </a:rPr>
                          <m:t>𝑑𝑥</m:t>
                        </m:r>
                      </m:e>
                    </m:nary>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log</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𝑒</m:t>
                                </m:r>
                              </m:e>
                            </m:d>
                          </m:e>
                        </m:func>
                      </m:num>
                      <m:den>
                        <m:r>
                          <a:rPr lang="en-US" altLang="zh-TW" b="0" i="1" smtClean="0">
                            <a:latin typeface="Cambria Math" panose="02040503050406030204" pitchFamily="18" charset="0"/>
                          </a:rPr>
                          <m:t>2</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den>
                    </m:f>
                    <m:nary>
                      <m:naryPr>
                        <m:limLoc m:val="undOvr"/>
                        <m:subHide m:val="on"/>
                        <m:supHide m:val="on"/>
                        <m:ctrlPr>
                          <a:rPr lang="en-US" altLang="zh-TW" b="0" i="1" smtClean="0">
                            <a:latin typeface="Cambria Math" panose="02040503050406030204" pitchFamily="18" charset="0"/>
                          </a:rPr>
                        </m:ctrlPr>
                      </m:naryPr>
                      <m:sub/>
                      <m:sup/>
                      <m:e>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𝑑𝑥</m:t>
                        </m:r>
                      </m:e>
                    </m:nary>
                  </m:oMath>
                </a14:m>
                <a:br>
                  <a:rPr lang="en-US" altLang="zh-TW" b="0" dirty="0"/>
                </a:br>
                <a14:m>
                  <m:oMath xmlns:m="http://schemas.openxmlformats.org/officeDocument/2006/math">
                    <m:r>
                      <a:rPr lang="en-US" altLang="zh-TW" b="0" i="1" smtClean="0">
                        <a:latin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1</m:t>
                        </m:r>
                      </m:num>
                      <m:den>
                        <m:r>
                          <a:rPr lang="en-US" altLang="zh-TW" i="1">
                            <a:latin typeface="Cambria Math" panose="02040503050406030204" pitchFamily="18" charset="0"/>
                            <a:ea typeface="Cambria Math" panose="02040503050406030204" pitchFamily="18" charset="0"/>
                          </a:rPr>
                          <m:t>2</m:t>
                        </m:r>
                      </m:den>
                    </m:f>
                    <m:r>
                      <a:rPr lang="en-US" altLang="zh-TW" i="1">
                        <a:latin typeface="Cambria Math" panose="02040503050406030204" pitchFamily="18" charset="0"/>
                        <a:ea typeface="Cambria Math" panose="02040503050406030204" pitchFamily="18" charset="0"/>
                      </a:rPr>
                      <m:t>𝑙𝑜𝑔</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den>
                    </m:f>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log</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𝑒</m:t>
                            </m:r>
                          </m:e>
                        </m:d>
                      </m:e>
                    </m:func>
                    <m:r>
                      <a:rPr lang="en-US" altLang="zh-TW" b="0" i="1" smtClean="0">
                        <a:latin typeface="Cambria Math" panose="02040503050406030204" pitchFamily="18" charset="0"/>
                      </a:rPr>
                      <m:t>=</m:t>
                    </m:r>
                    <m:f>
                      <m:fPr>
                        <m:ctrlPr>
                          <a:rPr lang="en-US" altLang="zh-TW" b="1" i="1" smtClean="0">
                            <a:latin typeface="Cambria Math" panose="02040503050406030204" pitchFamily="18" charset="0"/>
                          </a:rPr>
                        </m:ctrlPr>
                      </m:fPr>
                      <m:num>
                        <m:r>
                          <a:rPr lang="en-US" altLang="zh-TW" b="1" i="1" smtClean="0">
                            <a:latin typeface="Cambria Math" panose="02040503050406030204" pitchFamily="18" charset="0"/>
                          </a:rPr>
                          <m:t>𝟏</m:t>
                        </m:r>
                      </m:num>
                      <m:den>
                        <m:r>
                          <a:rPr lang="en-US" altLang="zh-TW" b="1" i="1" smtClean="0">
                            <a:latin typeface="Cambria Math" panose="02040503050406030204" pitchFamily="18" charset="0"/>
                          </a:rPr>
                          <m:t>𝟐</m:t>
                        </m:r>
                      </m:den>
                    </m:f>
                    <m:r>
                      <a:rPr lang="en-US" altLang="zh-TW" b="1" i="0" smtClean="0">
                        <a:latin typeface="Cambria Math" panose="02040503050406030204" pitchFamily="18" charset="0"/>
                      </a:rPr>
                      <m:t>𝐥𝐨𝐠</m:t>
                    </m:r>
                    <m:r>
                      <a:rPr lang="en-US" altLang="zh-TW" b="1" i="1" smtClean="0">
                        <a:latin typeface="Cambria Math" panose="02040503050406030204" pitchFamily="18" charset="0"/>
                      </a:rPr>
                      <m:t>⁡(</m:t>
                    </m:r>
                    <m:r>
                      <a:rPr lang="en-US" altLang="zh-TW" b="1" i="1" smtClean="0">
                        <a:latin typeface="Cambria Math" panose="02040503050406030204" pitchFamily="18" charset="0"/>
                      </a:rPr>
                      <m:t>𝟐</m:t>
                    </m:r>
                    <m:r>
                      <a:rPr lang="en-US" altLang="zh-TW" b="1" i="1" smtClean="0">
                        <a:latin typeface="Cambria Math" panose="02040503050406030204" pitchFamily="18" charset="0"/>
                      </a:rPr>
                      <m:t>𝝅</m:t>
                    </m:r>
                    <m:r>
                      <a:rPr lang="en-US" altLang="zh-TW" b="1" i="1" smtClean="0">
                        <a:latin typeface="Cambria Math" panose="02040503050406030204" pitchFamily="18" charset="0"/>
                      </a:rPr>
                      <m:t>𝒆</m:t>
                    </m:r>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𝝈</m:t>
                        </m:r>
                      </m:e>
                      <m:sup>
                        <m:r>
                          <a:rPr lang="en-US" altLang="zh-TW" b="1" i="1" smtClean="0">
                            <a:latin typeface="Cambria Math" panose="02040503050406030204" pitchFamily="18" charset="0"/>
                          </a:rPr>
                          <m:t>𝟐</m:t>
                        </m:r>
                      </m:sup>
                    </m:sSup>
                    <m:r>
                      <a:rPr lang="en-US" altLang="zh-TW" b="1" i="1" smtClean="0">
                        <a:latin typeface="Cambria Math" panose="02040503050406030204" pitchFamily="18" charset="0"/>
                      </a:rPr>
                      <m:t>)</m:t>
                    </m:r>
                  </m:oMath>
                </a14:m>
                <a:endParaRPr lang="en-US" altLang="zh-TW" b="1" dirty="0"/>
              </a:p>
              <a:p>
                <a:r>
                  <a:rPr lang="zh-TW" altLang="en-US" dirty="0"/>
                  <a:t>同樣的，條件熵以及相互資訊在連續隨機變數也適用。</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700769" cy="5424257"/>
              </a:xfrm>
              <a:blipFill>
                <a:blip r:embed="rId2"/>
                <a:stretch>
                  <a:fillRect l="-938" t="-202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161230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夏農編碼定理</a:t>
            </a:r>
            <a:r>
              <a:rPr lang="en-US" altLang="zh-TW" dirty="0"/>
              <a:t>(Shannon’s Coding Theorem)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有了連續隨機變數下的相互資訊，就可以來證明通道編碼定理了。</a:t>
                </a:r>
                <a:endParaRPr lang="en-US" altLang="zh-TW" dirty="0"/>
              </a:p>
              <a:p>
                <a:r>
                  <a:rPr lang="zh-TW" altLang="en-US" dirty="0"/>
                  <a:t>以 </a:t>
                </a:r>
                <a:r>
                  <a:rPr lang="en-US" altLang="zh-TW" dirty="0"/>
                  <a:t>AWGN</a:t>
                </a:r>
                <a:r>
                  <a:rPr lang="zh-TW" altLang="en-US" dirty="0"/>
                  <a:t> 通道為例，輸入端功率小於等於 </a:t>
                </a:r>
                <a14:m>
                  <m:oMath xmlns:m="http://schemas.openxmlformats.org/officeDocument/2006/math">
                    <m:r>
                      <a:rPr lang="en-US" altLang="zh-TW" b="0" i="1" smtClean="0">
                        <a:latin typeface="Cambria Math" panose="02040503050406030204" pitchFamily="18" charset="0"/>
                      </a:rPr>
                      <m:t>𝑃</m:t>
                    </m:r>
                  </m:oMath>
                </a14:m>
                <a:r>
                  <a:rPr lang="zh-TW" altLang="en-US" dirty="0"/>
                  <a:t>，雜訊 </a:t>
                </a:r>
                <a14:m>
                  <m:oMath xmlns:m="http://schemas.openxmlformats.org/officeDocument/2006/math">
                    <m:r>
                      <a:rPr lang="en-US" altLang="zh-TW" b="0" i="1" smtClean="0">
                        <a:latin typeface="Cambria Math" panose="02040503050406030204" pitchFamily="18" charset="0"/>
                      </a:rPr>
                      <m:t>𝑤</m:t>
                    </m:r>
                  </m:oMath>
                </a14:m>
                <a:r>
                  <a:rPr lang="zh-TW" altLang="en-US" dirty="0"/>
                  <a:t> 為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(0,</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oMath>
                </a14:m>
                <a:r>
                  <a:rPr lang="zh-TW" altLang="en-US" dirty="0"/>
                  <a:t>。得</a:t>
                </a:r>
                <a:endParaRPr lang="en-US" altLang="zh-TW" dirty="0"/>
              </a:p>
              <a:p>
                <a:pPr marL="0" indent="0" algn="ctr">
                  <a:buNone/>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𝐶</m:t>
                      </m:r>
                      <m:r>
                        <a:rPr lang="en-US" altLang="zh-TW" i="1" smtClean="0">
                          <a:latin typeface="Cambria Math" panose="02040503050406030204" pitchFamily="18" charset="0"/>
                        </a:rPr>
                        <m:t>=</m:t>
                      </m:r>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max</m:t>
                              </m:r>
                            </m:e>
                            <m:lim>
                              <m:r>
                                <a:rPr lang="en-US" altLang="zh-TW" i="1">
                                  <a:latin typeface="Cambria Math" panose="02040503050406030204" pitchFamily="18" charset="0"/>
                                </a:rPr>
                                <m:t>𝑝</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r>
                                <a:rPr lang="en-US" altLang="zh-TW" i="1">
                                  <a:latin typeface="Cambria Math" panose="02040503050406030204" pitchFamily="18" charset="0"/>
                                </a:rPr>
                                <m:t>𝐸</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𝑋</m:t>
                                  </m:r>
                                </m:e>
                                <m:sup>
                                  <m:r>
                                    <a:rPr lang="en-US" altLang="zh-TW" i="1">
                                      <a:latin typeface="Cambria Math" panose="02040503050406030204" pitchFamily="18" charset="0"/>
                                    </a:rPr>
                                    <m:t>2</m:t>
                                  </m:r>
                                </m:sup>
                              </m:sSup>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𝑃</m:t>
                              </m:r>
                            </m:lim>
                          </m:limLow>
                        </m:fName>
                        <m:e>
                          <m:r>
                            <a:rPr lang="en-US" altLang="zh-TW" i="1">
                              <a:latin typeface="Cambria Math" panose="02040503050406030204" pitchFamily="18" charset="0"/>
                            </a:rPr>
                            <m:t>𝐼</m:t>
                          </m:r>
                          <m:r>
                            <a:rPr lang="en-US" altLang="zh-TW" i="1">
                              <a:latin typeface="Cambria Math" panose="02040503050406030204" pitchFamily="18" charset="0"/>
                            </a:rPr>
                            <m:t>(</m:t>
                          </m:r>
                          <m:r>
                            <a:rPr lang="en-US" altLang="zh-TW" i="1">
                              <a:latin typeface="Cambria Math" panose="02040503050406030204" pitchFamily="18" charset="0"/>
                            </a:rPr>
                            <m:t>𝑋</m:t>
                          </m:r>
                          <m:r>
                            <a:rPr lang="en-US" altLang="zh-TW" i="1">
                              <a:latin typeface="Cambria Math" panose="02040503050406030204" pitchFamily="18" charset="0"/>
                            </a:rPr>
                            <m:t>;</m:t>
                          </m:r>
                          <m:r>
                            <a:rPr lang="en-US" altLang="zh-TW" i="1">
                              <a:latin typeface="Cambria Math" panose="02040503050406030204" pitchFamily="18" charset="0"/>
                            </a:rPr>
                            <m:t>𝑌</m:t>
                          </m:r>
                          <m:r>
                            <a:rPr lang="en-US" altLang="zh-TW" i="1">
                              <a:latin typeface="Cambria Math" panose="02040503050406030204" pitchFamily="18" charset="0"/>
                            </a:rPr>
                            <m:t>)</m:t>
                          </m:r>
                        </m:e>
                      </m:func>
                      <m:r>
                        <a:rPr lang="en-US" altLang="zh-TW" i="1">
                          <a:latin typeface="Cambria Math" panose="02040503050406030204" pitchFamily="18" charset="0"/>
                        </a:rPr>
                        <m:t>=</m:t>
                      </m:r>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max</m:t>
                          </m:r>
                        </m:fName>
                        <m:e>
                          <m:d>
                            <m:dPr>
                              <m:ctrlPr>
                                <a:rPr lang="en-US" altLang="zh-TW" i="1">
                                  <a:latin typeface="Cambria Math" panose="02040503050406030204" pitchFamily="18" charset="0"/>
                                </a:rPr>
                              </m:ctrlPr>
                            </m:dPr>
                            <m:e>
                              <m:r>
                                <a:rPr lang="en-US" altLang="zh-TW" i="1">
                                  <a:latin typeface="Cambria Math" panose="02040503050406030204" pitchFamily="18" charset="0"/>
                                </a:rPr>
                                <m:t>h</m:t>
                              </m:r>
                              <m:d>
                                <m:dPr>
                                  <m:ctrlPr>
                                    <a:rPr lang="en-US" altLang="zh-TW" i="1">
                                      <a:latin typeface="Cambria Math" panose="02040503050406030204" pitchFamily="18" charset="0"/>
                                    </a:rPr>
                                  </m:ctrlPr>
                                </m:dPr>
                                <m:e>
                                  <m:r>
                                    <a:rPr lang="en-US" altLang="zh-TW" i="1">
                                      <a:latin typeface="Cambria Math" panose="02040503050406030204" pitchFamily="18" charset="0"/>
                                    </a:rPr>
                                    <m:t>𝑌</m:t>
                                  </m:r>
                                </m:e>
                              </m:d>
                              <m:r>
                                <a:rPr lang="en-US" altLang="zh-TW" i="1">
                                  <a:latin typeface="Cambria Math" panose="02040503050406030204" pitchFamily="18" charset="0"/>
                                </a:rPr>
                                <m:t>−</m:t>
                              </m:r>
                              <m:r>
                                <a:rPr lang="en-US" altLang="zh-TW" i="1">
                                  <a:latin typeface="Cambria Math" panose="02040503050406030204" pitchFamily="18" charset="0"/>
                                </a:rPr>
                                <m:t>h</m:t>
                              </m:r>
                              <m:d>
                                <m:dPr>
                                  <m:ctrlPr>
                                    <a:rPr lang="en-US" altLang="zh-TW" i="1">
                                      <a:latin typeface="Cambria Math" panose="02040503050406030204" pitchFamily="18" charset="0"/>
                                    </a:rPr>
                                  </m:ctrlPr>
                                </m:dPr>
                                <m:e>
                                  <m:r>
                                    <a:rPr lang="en-US" altLang="zh-TW" i="1">
                                      <a:latin typeface="Cambria Math" panose="02040503050406030204" pitchFamily="18" charset="0"/>
                                    </a:rPr>
                                    <m:t>𝑌</m:t>
                                  </m:r>
                                </m:e>
                                <m:e>
                                  <m:r>
                                    <a:rPr lang="en-US" altLang="zh-TW" i="1">
                                      <a:latin typeface="Cambria Math" panose="02040503050406030204" pitchFamily="18" charset="0"/>
                                    </a:rPr>
                                    <m:t>𝑋</m:t>
                                  </m:r>
                                </m:e>
                              </m:d>
                            </m:e>
                          </m:d>
                        </m:e>
                      </m:func>
                    </m:oMath>
                    <m:oMath xmlns:m="http://schemas.openxmlformats.org/officeDocument/2006/math">
                      <m:r>
                        <a:rPr lang="en-US" altLang="zh-TW" i="1">
                          <a:latin typeface="Cambria Math" panose="02040503050406030204" pitchFamily="18" charset="0"/>
                        </a:rPr>
                        <m:t>=</m:t>
                      </m:r>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max</m:t>
                          </m:r>
                        </m:fName>
                        <m:e>
                          <m:d>
                            <m:dPr>
                              <m:ctrlPr>
                                <a:rPr lang="en-US" altLang="zh-TW" i="1">
                                  <a:latin typeface="Cambria Math" panose="02040503050406030204" pitchFamily="18" charset="0"/>
                                </a:rPr>
                              </m:ctrlPr>
                            </m:dPr>
                            <m:e>
                              <m:r>
                                <a:rPr lang="en-US" altLang="zh-TW" i="1">
                                  <a:latin typeface="Cambria Math" panose="02040503050406030204" pitchFamily="18" charset="0"/>
                                </a:rPr>
                                <m:t>h</m:t>
                              </m:r>
                              <m:d>
                                <m:dPr>
                                  <m:ctrlPr>
                                    <a:rPr lang="en-US" altLang="zh-TW" i="1">
                                      <a:latin typeface="Cambria Math" panose="02040503050406030204" pitchFamily="18" charset="0"/>
                                    </a:rPr>
                                  </m:ctrlPr>
                                </m:dPr>
                                <m:e>
                                  <m:r>
                                    <a:rPr lang="en-US" altLang="zh-TW" i="1">
                                      <a:latin typeface="Cambria Math" panose="02040503050406030204" pitchFamily="18" charset="0"/>
                                    </a:rPr>
                                    <m:t>𝑌</m:t>
                                  </m:r>
                                </m:e>
                              </m:d>
                              <m:r>
                                <a:rPr lang="en-US" altLang="zh-TW" i="1">
                                  <a:latin typeface="Cambria Math" panose="02040503050406030204" pitchFamily="18" charset="0"/>
                                </a:rPr>
                                <m:t>−</m:t>
                              </m:r>
                              <m:r>
                                <a:rPr lang="en-US" altLang="zh-TW" i="1">
                                  <a:latin typeface="Cambria Math" panose="02040503050406030204" pitchFamily="18" charset="0"/>
                                </a:rPr>
                                <m:t>h</m:t>
                              </m:r>
                              <m:d>
                                <m:dPr>
                                  <m:ctrlPr>
                                    <a:rPr lang="en-US" altLang="zh-TW" i="1">
                                      <a:latin typeface="Cambria Math" panose="02040503050406030204" pitchFamily="18" charset="0"/>
                                    </a:rPr>
                                  </m:ctrlPr>
                                </m:dPr>
                                <m:e>
                                  <m:r>
                                    <a:rPr lang="en-US" altLang="zh-TW" i="1">
                                      <a:latin typeface="Cambria Math" panose="02040503050406030204" pitchFamily="18" charset="0"/>
                                    </a:rPr>
                                    <m:t>𝑤</m:t>
                                  </m:r>
                                </m:e>
                              </m:d>
                            </m:e>
                          </m:d>
                        </m:e>
                      </m:func>
                      <m:r>
                        <a:rPr lang="en-US" altLang="zh-TW" i="1">
                          <a:latin typeface="Cambria Math" panose="02040503050406030204" pitchFamily="18" charset="0"/>
                        </a:rPr>
                        <m:t>=</m:t>
                      </m:r>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max</m:t>
                          </m:r>
                        </m:fName>
                        <m:e>
                          <m:d>
                            <m:dPr>
                              <m:ctrlPr>
                                <a:rPr lang="en-US" altLang="zh-TW" i="1">
                                  <a:latin typeface="Cambria Math" panose="02040503050406030204" pitchFamily="18" charset="0"/>
                                </a:rPr>
                              </m:ctrlPr>
                            </m:dPr>
                            <m:e>
                              <m:r>
                                <a:rPr lang="en-US" altLang="zh-TW" i="1">
                                  <a:latin typeface="Cambria Math" panose="02040503050406030204" pitchFamily="18" charset="0"/>
                                </a:rPr>
                                <m:t>h</m:t>
                              </m:r>
                              <m:d>
                                <m:dPr>
                                  <m:ctrlPr>
                                    <a:rPr lang="en-US" altLang="zh-TW" i="1">
                                      <a:latin typeface="Cambria Math" panose="02040503050406030204" pitchFamily="18" charset="0"/>
                                    </a:rPr>
                                  </m:ctrlPr>
                                </m:dPr>
                                <m:e>
                                  <m:r>
                                    <a:rPr lang="en-US" altLang="zh-TW" i="1">
                                      <a:latin typeface="Cambria Math" panose="02040503050406030204" pitchFamily="18" charset="0"/>
                                    </a:rPr>
                                    <m:t>𝑌</m:t>
                                  </m:r>
                                </m:e>
                              </m:d>
                            </m:e>
                          </m:d>
                        </m:e>
                      </m:func>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log</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r>
                                <a:rPr lang="en-US" altLang="zh-TW" i="1">
                                  <a:latin typeface="Cambria Math" panose="02040503050406030204" pitchFamily="18" charset="0"/>
                                </a:rPr>
                                <m:t>𝑒</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e>
                      </m:func>
                    </m:oMath>
                    <m:oMath xmlns:m="http://schemas.openxmlformats.org/officeDocument/2006/math">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1</m:t>
                          </m:r>
                        </m:num>
                        <m:den>
                          <m:r>
                            <a:rPr lang="en-US" altLang="zh-TW" i="1">
                              <a:latin typeface="Cambria Math" panose="02040503050406030204" pitchFamily="18" charset="0"/>
                              <a:ea typeface="Cambria Math" panose="02040503050406030204" pitchFamily="18" charset="0"/>
                            </a:rPr>
                            <m:t>2</m:t>
                          </m:r>
                        </m:den>
                      </m:f>
                      <m:func>
                        <m:funcPr>
                          <m:ctrlPr>
                            <a:rPr lang="en-US" altLang="zh-TW" i="1">
                              <a:latin typeface="Cambria Math" panose="02040503050406030204" pitchFamily="18" charset="0"/>
                              <a:ea typeface="Cambria Math" panose="02040503050406030204" pitchFamily="18" charset="0"/>
                            </a:rPr>
                          </m:ctrlPr>
                        </m:funcPr>
                        <m:fName>
                          <m:r>
                            <m:rPr>
                              <m:sty m:val="p"/>
                            </m:rPr>
                            <a:rPr lang="en-US" altLang="zh-TW">
                              <a:latin typeface="Cambria Math" panose="02040503050406030204" pitchFamily="18" charset="0"/>
                              <a:ea typeface="Cambria Math" panose="02040503050406030204" pitchFamily="18" charset="0"/>
                            </a:rPr>
                            <m:t>log</m:t>
                          </m:r>
                        </m:fName>
                        <m:e>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𝜋</m:t>
                              </m:r>
                              <m:r>
                                <a:rPr lang="en-US" altLang="zh-TW" i="1">
                                  <a:latin typeface="Cambria Math" panose="02040503050406030204" pitchFamily="18" charset="0"/>
                                  <a:ea typeface="Cambria Math" panose="02040503050406030204" pitchFamily="18" charset="0"/>
                                </a:rPr>
                                <m:t>𝑒</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𝜎</m:t>
                                  </m:r>
                                </m:e>
                                <m:sub>
                                  <m:r>
                                    <a:rPr lang="en-US" altLang="zh-TW" i="1">
                                      <a:latin typeface="Cambria Math" panose="02040503050406030204" pitchFamily="18" charset="0"/>
                                      <a:ea typeface="Cambria Math" panose="02040503050406030204" pitchFamily="18" charset="0"/>
                                    </a:rPr>
                                    <m:t>𝑌</m:t>
                                  </m:r>
                                </m:sub>
                                <m:sup>
                                  <m:r>
                                    <a:rPr lang="en-US" altLang="zh-TW" i="1">
                                      <a:latin typeface="Cambria Math" panose="02040503050406030204" pitchFamily="18" charset="0"/>
                                      <a:ea typeface="Cambria Math" panose="02040503050406030204" pitchFamily="18" charset="0"/>
                                    </a:rPr>
                                    <m:t>2</m:t>
                                  </m:r>
                                </m:sup>
                              </m:sSubSup>
                            </m:e>
                          </m:d>
                        </m:e>
                      </m:func>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log</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r>
                                <a:rPr lang="en-US" altLang="zh-TW" i="1">
                                  <a:latin typeface="Cambria Math" panose="02040503050406030204" pitchFamily="18" charset="0"/>
                                </a:rPr>
                                <m:t>𝑒</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e>
                      </m:func>
                      <m:r>
                        <a:rPr lang="en-US" altLang="zh-TW" i="1">
                          <a:latin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1</m:t>
                          </m:r>
                        </m:num>
                        <m:den>
                          <m:r>
                            <a:rPr lang="en-US" altLang="zh-TW" i="1">
                              <a:latin typeface="Cambria Math" panose="02040503050406030204" pitchFamily="18" charset="0"/>
                              <a:ea typeface="Cambria Math" panose="02040503050406030204" pitchFamily="18" charset="0"/>
                            </a:rPr>
                            <m:t>2</m:t>
                          </m:r>
                        </m:den>
                      </m:f>
                      <m:func>
                        <m:funcPr>
                          <m:ctrlPr>
                            <a:rPr lang="en-US" altLang="zh-TW" i="1">
                              <a:latin typeface="Cambria Math" panose="02040503050406030204" pitchFamily="18" charset="0"/>
                              <a:ea typeface="Cambria Math" panose="02040503050406030204" pitchFamily="18" charset="0"/>
                            </a:rPr>
                          </m:ctrlPr>
                        </m:funcPr>
                        <m:fName>
                          <m:r>
                            <m:rPr>
                              <m:sty m:val="p"/>
                            </m:rPr>
                            <a:rPr lang="en-US" altLang="zh-TW">
                              <a:latin typeface="Cambria Math" panose="02040503050406030204" pitchFamily="18" charset="0"/>
                              <a:ea typeface="Cambria Math" panose="02040503050406030204" pitchFamily="18" charset="0"/>
                            </a:rPr>
                            <m:t>log</m:t>
                          </m:r>
                        </m:fName>
                        <m:e>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𝜋</m:t>
                              </m:r>
                              <m:r>
                                <a:rPr lang="en-US" altLang="zh-TW" i="1">
                                  <a:latin typeface="Cambria Math" panose="02040503050406030204" pitchFamily="18" charset="0"/>
                                  <a:ea typeface="Cambria Math" panose="02040503050406030204" pitchFamily="18" charset="0"/>
                                </a:rPr>
                                <m:t>𝑒</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𝑃</m:t>
                                  </m:r>
                                  <m:r>
                                    <a:rPr lang="en-US" altLang="zh-TW" i="1">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𝜎</m:t>
                                      </m:r>
                                    </m:e>
                                    <m:sup>
                                      <m:r>
                                        <a:rPr lang="en-US" altLang="zh-TW" i="1">
                                          <a:latin typeface="Cambria Math" panose="02040503050406030204" pitchFamily="18" charset="0"/>
                                          <a:ea typeface="Cambria Math" panose="02040503050406030204" pitchFamily="18" charset="0"/>
                                        </a:rPr>
                                        <m:t>2</m:t>
                                      </m:r>
                                    </m:sup>
                                  </m:sSup>
                                </m:e>
                              </m:d>
                            </m:e>
                          </m:d>
                        </m:e>
                      </m:func>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log</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r>
                                <a:rPr lang="en-US" altLang="zh-TW" i="1">
                                  <a:latin typeface="Cambria Math" panose="02040503050406030204" pitchFamily="18" charset="0"/>
                                </a:rPr>
                                <m:t>𝑒</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e>
                      </m:func>
                    </m:oMath>
                    <m:oMath xmlns:m="http://schemas.openxmlformats.org/officeDocument/2006/math">
                      <m:r>
                        <a:rPr lang="en-US" altLang="zh-TW" i="1" dirty="0">
                          <a:latin typeface="Cambria Math" panose="02040503050406030204" pitchFamily="18" charset="0"/>
                        </a:rPr>
                        <m:t>=</m:t>
                      </m:r>
                      <m:f>
                        <m:fPr>
                          <m:ctrlPr>
                            <a:rPr lang="en-US" altLang="zh-TW" b="0" i="1" dirty="0" smtClean="0">
                              <a:latin typeface="Cambria Math" panose="02040503050406030204" pitchFamily="18" charset="0"/>
                            </a:rPr>
                          </m:ctrlPr>
                        </m:fPr>
                        <m:num>
                          <m:r>
                            <a:rPr lang="en-US" altLang="zh-TW" b="0" i="1" dirty="0" smtClean="0">
                              <a:latin typeface="Cambria Math" panose="02040503050406030204" pitchFamily="18" charset="0"/>
                            </a:rPr>
                            <m:t>1</m:t>
                          </m:r>
                        </m:num>
                        <m:den>
                          <m:r>
                            <a:rPr lang="en-US" altLang="zh-TW" b="0" i="1" dirty="0" smtClean="0">
                              <a:latin typeface="Cambria Math" panose="02040503050406030204" pitchFamily="18" charset="0"/>
                            </a:rPr>
                            <m:t>2</m:t>
                          </m:r>
                        </m:den>
                      </m:f>
                      <m:func>
                        <m:funcPr>
                          <m:ctrlPr>
                            <a:rPr lang="en-US" altLang="zh-TW" b="0" i="1" dirty="0" smtClean="0">
                              <a:latin typeface="Cambria Math" panose="02040503050406030204" pitchFamily="18" charset="0"/>
                            </a:rPr>
                          </m:ctrlPr>
                        </m:funcPr>
                        <m:fName>
                          <m:r>
                            <m:rPr>
                              <m:sty m:val="p"/>
                            </m:rPr>
                            <a:rPr lang="en-US" altLang="zh-TW" b="0" i="0" dirty="0" smtClean="0">
                              <a:latin typeface="Cambria Math" panose="02040503050406030204" pitchFamily="18" charset="0"/>
                            </a:rPr>
                            <m:t>log</m:t>
                          </m:r>
                        </m:fName>
                        <m:e>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1+</m:t>
                              </m:r>
                              <m:f>
                                <m:fPr>
                                  <m:ctrlPr>
                                    <a:rPr lang="en-US" altLang="zh-TW" b="0" i="1" dirty="0" smtClean="0">
                                      <a:latin typeface="Cambria Math" panose="02040503050406030204" pitchFamily="18" charset="0"/>
                                    </a:rPr>
                                  </m:ctrlPr>
                                </m:fPr>
                                <m:num>
                                  <m:r>
                                    <a:rPr lang="en-US" altLang="zh-TW" b="0" i="1" dirty="0" smtClean="0">
                                      <a:latin typeface="Cambria Math" panose="02040503050406030204" pitchFamily="18" charset="0"/>
                                    </a:rPr>
                                    <m:t>𝑃</m:t>
                                  </m:r>
                                </m:num>
                                <m:den>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𝜎</m:t>
                                      </m:r>
                                    </m:e>
                                    <m:sup>
                                      <m:r>
                                        <a:rPr lang="en-US" altLang="zh-TW" b="0" i="1" dirty="0" smtClean="0">
                                          <a:latin typeface="Cambria Math" panose="02040503050406030204" pitchFamily="18" charset="0"/>
                                        </a:rPr>
                                        <m:t>2</m:t>
                                      </m:r>
                                    </m:sup>
                                  </m:sSup>
                                </m:den>
                              </m:f>
                            </m:e>
                          </m:d>
                        </m:e>
                      </m:func>
                      <m:r>
                        <a:rPr lang="en-US" altLang="zh-TW" b="0" i="1" dirty="0" smtClean="0">
                          <a:latin typeface="Cambria Math" panose="02040503050406030204" pitchFamily="18" charset="0"/>
                        </a:rPr>
                        <m:t>=</m:t>
                      </m:r>
                      <m:f>
                        <m:fPr>
                          <m:ctrlPr>
                            <a:rPr lang="en-US" altLang="zh-TW" b="1" i="1" dirty="0" smtClean="0">
                              <a:latin typeface="Cambria Math" panose="02040503050406030204" pitchFamily="18" charset="0"/>
                            </a:rPr>
                          </m:ctrlPr>
                        </m:fPr>
                        <m:num>
                          <m:r>
                            <a:rPr lang="en-US" altLang="zh-TW" b="1" i="1" dirty="0" smtClean="0">
                              <a:latin typeface="Cambria Math" panose="02040503050406030204" pitchFamily="18" charset="0"/>
                            </a:rPr>
                            <m:t>𝟏</m:t>
                          </m:r>
                        </m:num>
                        <m:den>
                          <m:r>
                            <a:rPr lang="en-US" altLang="zh-TW" b="1" i="1" dirty="0" smtClean="0">
                              <a:latin typeface="Cambria Math" panose="02040503050406030204" pitchFamily="18" charset="0"/>
                            </a:rPr>
                            <m:t>𝟐</m:t>
                          </m:r>
                        </m:den>
                      </m:f>
                      <m:r>
                        <a:rPr lang="en-US" altLang="zh-TW" b="1" i="0" dirty="0" smtClean="0">
                          <a:latin typeface="Cambria Math" panose="02040503050406030204" pitchFamily="18" charset="0"/>
                        </a:rPr>
                        <m:t>𝐥𝐨𝐠</m:t>
                      </m:r>
                      <m:r>
                        <a:rPr lang="en-US" altLang="zh-TW" b="1" i="1" dirty="0" smtClean="0">
                          <a:latin typeface="Cambria Math" panose="02040503050406030204" pitchFamily="18" charset="0"/>
                        </a:rPr>
                        <m:t>⁡(</m:t>
                      </m:r>
                      <m:r>
                        <a:rPr lang="en-US" altLang="zh-TW" b="1" i="1" dirty="0" smtClean="0">
                          <a:latin typeface="Cambria Math" panose="02040503050406030204" pitchFamily="18" charset="0"/>
                        </a:rPr>
                        <m:t>𝟏</m:t>
                      </m:r>
                      <m:r>
                        <a:rPr lang="en-US" altLang="zh-TW" b="1" i="1" dirty="0" smtClean="0">
                          <a:latin typeface="Cambria Math" panose="02040503050406030204" pitchFamily="18" charset="0"/>
                        </a:rPr>
                        <m:t>+</m:t>
                      </m:r>
                      <m:r>
                        <a:rPr lang="en-US" altLang="zh-TW" b="1" i="1" dirty="0" smtClean="0">
                          <a:latin typeface="Cambria Math" panose="02040503050406030204" pitchFamily="18" charset="0"/>
                        </a:rPr>
                        <m:t>𝑺𝑵𝑹</m:t>
                      </m:r>
                      <m:r>
                        <a:rPr lang="en-US" altLang="zh-TW" b="1" i="1" dirty="0" smtClean="0">
                          <a:latin typeface="Cambria Math" panose="02040503050406030204" pitchFamily="18" charset="0"/>
                        </a:rPr>
                        <m:t>)</m:t>
                      </m:r>
                    </m:oMath>
                  </m:oMathPara>
                </a14:m>
                <a:endParaRPr lang="en-US" altLang="zh-TW" b="1" dirty="0"/>
              </a:p>
              <a:p>
                <a:r>
                  <a:rPr lang="zh-TW" altLang="en-US" b="0" dirty="0"/>
                  <a:t>求出來的單位是 </a:t>
                </a:r>
                <a:r>
                  <a:rPr lang="en-US" altLang="zh-TW" b="0" dirty="0"/>
                  <a:t>bits/real channel</a:t>
                </a:r>
                <a:r>
                  <a:rPr lang="zh-TW" altLang="en-US" b="0" dirty="0"/>
                  <a:t>。</a:t>
                </a:r>
                <a:endParaRPr lang="en-US" altLang="zh-TW" b="0"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BB18F2F3-25DD-4A36-9E23-6A811DC0723A}"/>
              </a:ext>
            </a:extLst>
          </p:cNvPr>
          <p:cNvPicPr>
            <a:picLocks noChangeAspect="1"/>
          </p:cNvPicPr>
          <p:nvPr/>
        </p:nvPicPr>
        <p:blipFill>
          <a:blip r:embed="rId3"/>
          <a:stretch>
            <a:fillRect/>
          </a:stretch>
        </p:blipFill>
        <p:spPr>
          <a:xfrm>
            <a:off x="6609372" y="4794144"/>
            <a:ext cx="5020376" cy="1533739"/>
          </a:xfrm>
          <a:prstGeom prst="rect">
            <a:avLst/>
          </a:prstGeom>
        </p:spPr>
      </p:pic>
    </p:spTree>
    <p:extLst>
      <p:ext uri="{BB962C8B-B14F-4D97-AF65-F5344CB8AC3E}">
        <p14:creationId xmlns:p14="http://schemas.microsoft.com/office/powerpoint/2010/main" val="27283167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Content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838200" y="1171852"/>
            <a:ext cx="10515600" cy="5005111"/>
          </a:xfrm>
        </p:spPr>
        <p:txBody>
          <a:bodyPr/>
          <a:lstStyle/>
          <a:p>
            <a:r>
              <a:rPr lang="zh-TW" altLang="en-US" dirty="0"/>
              <a:t>緒論</a:t>
            </a:r>
          </a:p>
          <a:p>
            <a:r>
              <a:rPr lang="zh-TW" altLang="en-US" dirty="0"/>
              <a:t>調變</a:t>
            </a:r>
            <a:endParaRPr lang="en-US" altLang="zh-TW" dirty="0"/>
          </a:p>
          <a:p>
            <a:r>
              <a:rPr lang="zh-TW" altLang="en-US" dirty="0"/>
              <a:t>機率、隨機過程、雜訊</a:t>
            </a:r>
            <a:endParaRPr lang="en-US" altLang="zh-TW" dirty="0"/>
          </a:p>
          <a:p>
            <a:r>
              <a:rPr lang="zh-TW" altLang="en-US" dirty="0"/>
              <a:t>無線通訊相關概念</a:t>
            </a:r>
            <a:endParaRPr lang="en-US" altLang="zh-TW" dirty="0"/>
          </a:p>
          <a:p>
            <a:r>
              <a:rPr lang="zh-TW" altLang="en-US" dirty="0"/>
              <a:t>通道容量</a:t>
            </a:r>
            <a:endParaRPr lang="en-US" altLang="zh-TW" dirty="0"/>
          </a:p>
          <a:p>
            <a:r>
              <a:rPr lang="zh-TW" altLang="en-US" b="1" dirty="0">
                <a:solidFill>
                  <a:srgbClr val="FF0000"/>
                </a:solidFill>
              </a:rPr>
              <a:t>正交分頻多工</a:t>
            </a:r>
            <a:r>
              <a:rPr lang="en-US" altLang="zh-TW" b="1" dirty="0">
                <a:solidFill>
                  <a:srgbClr val="FF0000"/>
                </a:solidFill>
              </a:rPr>
              <a:t>(OFDM)</a:t>
            </a:r>
          </a:p>
        </p:txBody>
      </p:sp>
    </p:spTree>
    <p:extLst>
      <p:ext uri="{BB962C8B-B14F-4D97-AF65-F5344CB8AC3E}">
        <p14:creationId xmlns:p14="http://schemas.microsoft.com/office/powerpoint/2010/main" val="23303252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b="1" dirty="0"/>
              <a:t>正交分頻多工</a:t>
            </a:r>
            <a:r>
              <a:rPr lang="en-US" altLang="zh-TW" b="1" dirty="0"/>
              <a:t>(OFDM)</a:t>
            </a:r>
            <a:r>
              <a:rPr lang="zh-TW" altLang="en-US" dirty="0"/>
              <a:t>將會介紹</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en-US" altLang="zh-TW" dirty="0"/>
              <a:t>OFDM </a:t>
            </a:r>
            <a:r>
              <a:rPr lang="zh-TW" altLang="en-US" dirty="0"/>
              <a:t>基本概念</a:t>
            </a:r>
            <a:endParaRPr lang="en-US" altLang="zh-TW" dirty="0"/>
          </a:p>
          <a:p>
            <a:r>
              <a:rPr lang="en-US" altLang="zh-TW" dirty="0"/>
              <a:t>PAPR</a:t>
            </a:r>
            <a:r>
              <a:rPr lang="zh-TW" altLang="en-US" dirty="0"/>
              <a:t> 問題</a:t>
            </a:r>
            <a:endParaRPr lang="en-US" altLang="zh-TW" dirty="0"/>
          </a:p>
          <a:p>
            <a:r>
              <a:rPr lang="en-US" altLang="zh-TW" dirty="0"/>
              <a:t>OFDM</a:t>
            </a:r>
            <a:r>
              <a:rPr lang="zh-TW" altLang="en-US" dirty="0"/>
              <a:t> 檢測</a:t>
            </a:r>
            <a:endParaRPr lang="en-US" altLang="zh-TW" dirty="0"/>
          </a:p>
        </p:txBody>
      </p:sp>
    </p:spTree>
    <p:extLst>
      <p:ext uri="{BB962C8B-B14F-4D97-AF65-F5344CB8AC3E}">
        <p14:creationId xmlns:p14="http://schemas.microsoft.com/office/powerpoint/2010/main" val="33830469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為什麼我們需要 </a:t>
            </a:r>
            <a:r>
              <a:rPr lang="en-US" altLang="zh-TW" dirty="0"/>
              <a:t>OFDM</a:t>
            </a:r>
            <a:r>
              <a:rPr lang="zh-TW" altLang="en-US" dirty="0"/>
              <a:t>？</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當今無線通訊講求傳輸速率更快、用戶數更多、延遲更短、能量效率更好等。對於前兩者，解決的方法是給予用戶的頻寬更大、頻寬使用效率更好。也就是我們需要使用寬頻通訊。</a:t>
            </a:r>
            <a:endParaRPr lang="en-US" altLang="zh-TW" dirty="0"/>
          </a:p>
          <a:p>
            <a:r>
              <a:rPr lang="zh-TW" altLang="en-US" dirty="0"/>
              <a:t>但是這勢必會遇到一個問題，寬頻通訊勢必會遇到先前提到的</a:t>
            </a:r>
            <a:r>
              <a:rPr lang="zh-TW" altLang="en-US" dirty="0">
                <a:hlinkClick r:id="rId2" action="ppaction://hlinksldjump"/>
              </a:rPr>
              <a:t>頻率選擇性衰落</a:t>
            </a:r>
            <a:r>
              <a:rPr lang="zh-TW" altLang="en-US" dirty="0"/>
              <a:t>，這會造成接收端解調十分困難。再來，每個用戶都要寬頻通訊，那對於頻譜分配也是一個挑戰。</a:t>
            </a:r>
            <a:endParaRPr lang="en-US" altLang="zh-TW" dirty="0"/>
          </a:p>
        </p:txBody>
      </p:sp>
      <p:pic>
        <p:nvPicPr>
          <p:cNvPr id="5" name="圖片 4">
            <a:extLst>
              <a:ext uri="{FF2B5EF4-FFF2-40B4-BE49-F238E27FC236}">
                <a16:creationId xmlns:a16="http://schemas.microsoft.com/office/drawing/2014/main" id="{EDEF4320-7F8A-4947-9A1C-2E31DBF97224}"/>
              </a:ext>
            </a:extLst>
          </p:cNvPr>
          <p:cNvPicPr>
            <a:picLocks noChangeAspect="1"/>
          </p:cNvPicPr>
          <p:nvPr/>
        </p:nvPicPr>
        <p:blipFill>
          <a:blip r:embed="rId3"/>
          <a:stretch>
            <a:fillRect/>
          </a:stretch>
        </p:blipFill>
        <p:spPr>
          <a:xfrm>
            <a:off x="3166369" y="4174933"/>
            <a:ext cx="5325218" cy="2152950"/>
          </a:xfrm>
          <a:prstGeom prst="rect">
            <a:avLst/>
          </a:prstGeom>
        </p:spPr>
      </p:pic>
    </p:spTree>
    <p:extLst>
      <p:ext uri="{BB962C8B-B14F-4D97-AF65-F5344CB8AC3E}">
        <p14:creationId xmlns:p14="http://schemas.microsoft.com/office/powerpoint/2010/main" val="37017342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為什麼我們需要 </a:t>
            </a:r>
            <a:r>
              <a:rPr lang="en-US" altLang="zh-TW" dirty="0"/>
              <a:t>OFDM</a:t>
            </a:r>
            <a:r>
              <a:rPr lang="zh-TW" altLang="en-US" dirty="0"/>
              <a:t>？</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en-US" altLang="zh-TW" dirty="0"/>
              <a:t>OFDM</a:t>
            </a:r>
            <a:r>
              <a:rPr lang="zh-TW" altLang="en-US" dirty="0"/>
              <a:t> 早在 </a:t>
            </a:r>
            <a:r>
              <a:rPr lang="en-US" altLang="zh-TW" dirty="0"/>
              <a:t>60</a:t>
            </a:r>
            <a:r>
              <a:rPr lang="zh-TW" altLang="en-US" dirty="0"/>
              <a:t> 年代就有雛形，它使用多個</a:t>
            </a:r>
            <a:r>
              <a:rPr lang="zh-TW" altLang="en-US" b="1" dirty="0"/>
              <a:t>子載波</a:t>
            </a:r>
            <a:r>
              <a:rPr lang="en-US" altLang="zh-TW" b="1" dirty="0"/>
              <a:t>(subcarrier)</a:t>
            </a:r>
            <a:r>
              <a:rPr lang="zh-TW" altLang="en-US" dirty="0"/>
              <a:t>，它們之間彼此正交，由於子載波頻寬較小，故可以看成</a:t>
            </a:r>
            <a:r>
              <a:rPr lang="zh-TW" altLang="en-US" dirty="0">
                <a:hlinkClick r:id="rId2" action="ppaction://hlinksldjump"/>
              </a:rPr>
              <a:t>平坦衰落</a:t>
            </a:r>
            <a:r>
              <a:rPr lang="zh-TW" altLang="en-US" dirty="0"/>
              <a:t>，這樣接收端等化也容易，在多個子載波的情況下，基地台也可以使用各種算法進行資源分配。</a:t>
            </a:r>
            <a:endParaRPr lang="en-US" altLang="zh-TW" dirty="0"/>
          </a:p>
        </p:txBody>
      </p:sp>
      <p:pic>
        <p:nvPicPr>
          <p:cNvPr id="5" name="圖片 4">
            <a:extLst>
              <a:ext uri="{FF2B5EF4-FFF2-40B4-BE49-F238E27FC236}">
                <a16:creationId xmlns:a16="http://schemas.microsoft.com/office/drawing/2014/main" id="{19F442EB-B66A-49DD-A67E-91A9895422B1}"/>
              </a:ext>
            </a:extLst>
          </p:cNvPr>
          <p:cNvPicPr>
            <a:picLocks noChangeAspect="1"/>
          </p:cNvPicPr>
          <p:nvPr/>
        </p:nvPicPr>
        <p:blipFill>
          <a:blip r:embed="rId3"/>
          <a:stretch>
            <a:fillRect/>
          </a:stretch>
        </p:blipFill>
        <p:spPr>
          <a:xfrm>
            <a:off x="2851709" y="2781054"/>
            <a:ext cx="6174903" cy="1786706"/>
          </a:xfrm>
          <a:prstGeom prst="rect">
            <a:avLst/>
          </a:prstGeom>
        </p:spPr>
      </p:pic>
      <p:pic>
        <p:nvPicPr>
          <p:cNvPr id="7" name="圖片 6">
            <a:extLst>
              <a:ext uri="{FF2B5EF4-FFF2-40B4-BE49-F238E27FC236}">
                <a16:creationId xmlns:a16="http://schemas.microsoft.com/office/drawing/2014/main" id="{478A9D4F-A9AC-4239-8616-91139267DA25}"/>
              </a:ext>
            </a:extLst>
          </p:cNvPr>
          <p:cNvPicPr>
            <a:picLocks noChangeAspect="1"/>
          </p:cNvPicPr>
          <p:nvPr/>
        </p:nvPicPr>
        <p:blipFill>
          <a:blip r:embed="rId4"/>
          <a:stretch>
            <a:fillRect/>
          </a:stretch>
        </p:blipFill>
        <p:spPr>
          <a:xfrm>
            <a:off x="2713718" y="4535697"/>
            <a:ext cx="6764564" cy="2065954"/>
          </a:xfrm>
          <a:prstGeom prst="rect">
            <a:avLst/>
          </a:prstGeom>
        </p:spPr>
      </p:pic>
    </p:spTree>
    <p:extLst>
      <p:ext uri="{BB962C8B-B14F-4D97-AF65-F5344CB8AC3E}">
        <p14:creationId xmlns:p14="http://schemas.microsoft.com/office/powerpoint/2010/main" val="14503037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為什麼我們需要 </a:t>
            </a:r>
            <a:r>
              <a:rPr lang="en-US" altLang="zh-TW" dirty="0"/>
              <a:t>OFDM</a:t>
            </a:r>
            <a:r>
              <a:rPr lang="zh-TW" altLang="en-US" dirty="0"/>
              <a:t>？</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當然，子載波之間正交性的維持等問題也是需要注意的。</a:t>
            </a:r>
            <a:endParaRPr lang="en-US" altLang="zh-TW" dirty="0"/>
          </a:p>
        </p:txBody>
      </p:sp>
      <p:pic>
        <p:nvPicPr>
          <p:cNvPr id="5" name="圖片 4">
            <a:extLst>
              <a:ext uri="{FF2B5EF4-FFF2-40B4-BE49-F238E27FC236}">
                <a16:creationId xmlns:a16="http://schemas.microsoft.com/office/drawing/2014/main" id="{191D8353-CC47-40C9-829B-FBCAB55C9E3F}"/>
              </a:ext>
            </a:extLst>
          </p:cNvPr>
          <p:cNvPicPr>
            <a:picLocks noChangeAspect="1"/>
          </p:cNvPicPr>
          <p:nvPr/>
        </p:nvPicPr>
        <p:blipFill>
          <a:blip r:embed="rId2"/>
          <a:stretch>
            <a:fillRect/>
          </a:stretch>
        </p:blipFill>
        <p:spPr>
          <a:xfrm>
            <a:off x="2956457" y="1971058"/>
            <a:ext cx="6279083" cy="2134650"/>
          </a:xfrm>
          <a:prstGeom prst="rect">
            <a:avLst/>
          </a:prstGeom>
        </p:spPr>
      </p:pic>
      <p:pic>
        <p:nvPicPr>
          <p:cNvPr id="7" name="圖片 6">
            <a:extLst>
              <a:ext uri="{FF2B5EF4-FFF2-40B4-BE49-F238E27FC236}">
                <a16:creationId xmlns:a16="http://schemas.microsoft.com/office/drawing/2014/main" id="{0F456F77-8CC8-4B06-A370-F926B2EA0C75}"/>
              </a:ext>
            </a:extLst>
          </p:cNvPr>
          <p:cNvPicPr>
            <a:picLocks noChangeAspect="1"/>
          </p:cNvPicPr>
          <p:nvPr/>
        </p:nvPicPr>
        <p:blipFill>
          <a:blip r:embed="rId3"/>
          <a:stretch>
            <a:fillRect/>
          </a:stretch>
        </p:blipFill>
        <p:spPr>
          <a:xfrm>
            <a:off x="3694223" y="4111467"/>
            <a:ext cx="4803549" cy="2216416"/>
          </a:xfrm>
          <a:prstGeom prst="rect">
            <a:avLst/>
          </a:prstGeom>
        </p:spPr>
      </p:pic>
    </p:spTree>
    <p:extLst>
      <p:ext uri="{BB962C8B-B14F-4D97-AF65-F5344CB8AC3E}">
        <p14:creationId xmlns:p14="http://schemas.microsoft.com/office/powerpoint/2010/main" val="32016921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a:t>
            </a:r>
            <a:r>
              <a:rPr lang="zh-TW" altLang="en-US" dirty="0"/>
              <a:t> 傳收機架構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780668" cy="5005111"/>
              </a:xfrm>
            </p:spPr>
            <p:txBody>
              <a:bodyPr/>
              <a:lstStyle/>
              <a:p>
                <a:r>
                  <a:rPr lang="zh-TW" altLang="en-US" dirty="0"/>
                  <a:t>傳輸端會有一連串符碼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𝑁</m:t>
                        </m:r>
                        <m:r>
                          <a:rPr lang="en-US" altLang="zh-TW" b="0" i="1" smtClean="0">
                            <a:latin typeface="Cambria Math" panose="02040503050406030204" pitchFamily="18" charset="0"/>
                          </a:rPr>
                          <m:t>−1</m:t>
                        </m:r>
                      </m:sub>
                    </m:sSub>
                  </m:oMath>
                </a14:m>
                <a:r>
                  <a:rPr lang="zh-TW" altLang="en-US" dirty="0"/>
                  <a:t>，會個別乘上載波</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𝜙</m:t>
                        </m:r>
                      </m:e>
                      <m:sub>
                        <m:r>
                          <a:rPr lang="en-US" altLang="zh-TW" i="1">
                            <a:latin typeface="Cambria Math" panose="02040503050406030204" pitchFamily="18" charset="0"/>
                          </a:rPr>
                          <m:t>0</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𝜙</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𝜙</m:t>
                        </m:r>
                      </m:e>
                      <m:sub>
                        <m:r>
                          <a:rPr lang="en-US" altLang="zh-TW" i="1">
                            <a:latin typeface="Cambria Math" panose="02040503050406030204" pitchFamily="18" charset="0"/>
                          </a:rPr>
                          <m:t>𝑁</m:t>
                        </m:r>
                        <m:r>
                          <a:rPr lang="en-US" altLang="zh-TW" i="1">
                            <a:latin typeface="Cambria Math" panose="02040503050406030204" pitchFamily="18" charset="0"/>
                          </a:rPr>
                          <m:t>−1</m:t>
                        </m:r>
                      </m:sub>
                    </m:sSub>
                  </m:oMath>
                </a14:m>
                <a:r>
                  <a:rPr lang="zh-TW" altLang="en-US" dirty="0"/>
                  <a:t>，在輸出端會將所有符碼進行總和，升頻之後將時域訊號 </a:t>
                </a:r>
                <a14:m>
                  <m:oMath xmlns:m="http://schemas.openxmlformats.org/officeDocument/2006/math">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傳輸出去。</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780668" cy="5005111"/>
              </a:xfrm>
              <a:blipFill>
                <a:blip r:embed="rId2"/>
                <a:stretch>
                  <a:fillRect l="-932" t="-2071" r="-518"/>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9B60DC51-7D53-4D7B-BE40-3FD266FBC800}"/>
              </a:ext>
            </a:extLst>
          </p:cNvPr>
          <p:cNvPicPr>
            <a:picLocks noChangeAspect="1"/>
          </p:cNvPicPr>
          <p:nvPr/>
        </p:nvPicPr>
        <p:blipFill>
          <a:blip r:embed="rId3"/>
          <a:stretch>
            <a:fillRect/>
          </a:stretch>
        </p:blipFill>
        <p:spPr>
          <a:xfrm>
            <a:off x="2220585" y="2014355"/>
            <a:ext cx="7750830" cy="4162608"/>
          </a:xfrm>
          <a:prstGeom prst="rect">
            <a:avLst/>
          </a:prstGeom>
        </p:spPr>
      </p:pic>
    </p:spTree>
    <p:extLst>
      <p:ext uri="{BB962C8B-B14F-4D97-AF65-F5344CB8AC3E}">
        <p14:creationId xmlns:p14="http://schemas.microsoft.com/office/powerpoint/2010/main" val="17502092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a:t>
            </a:r>
            <a:r>
              <a:rPr lang="zh-TW" altLang="en-US" dirty="0"/>
              <a:t> 傳收機架構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接收端則是在降頻之後，對於接收訊號 </a:t>
                </a:r>
                <a14:m>
                  <m:oMath xmlns:m="http://schemas.openxmlformats.org/officeDocument/2006/math">
                    <m:r>
                      <a:rPr lang="en-US" altLang="zh-TW" b="0" i="1" smtClean="0">
                        <a:latin typeface="Cambria Math" panose="02040503050406030204" pitchFamily="18" charset="0"/>
                      </a:rPr>
                      <m:t>𝑟</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進行檢測，也就是透過</a:t>
                </a:r>
                <a:r>
                  <a:rPr lang="zh-TW" altLang="en-US" dirty="0">
                    <a:hlinkClick r:id="rId2" action="ppaction://hlinksldjump"/>
                  </a:rPr>
                  <a:t>匹配濾波器或是相關器</a:t>
                </a:r>
                <a:r>
                  <a:rPr lang="zh-TW" altLang="en-US" dirty="0"/>
                  <a:t>，一一推測原始傳輸符碼，記做 </a:t>
                </a:r>
                <a14:m>
                  <m:oMath xmlns:m="http://schemas.openxmlformats.org/officeDocument/2006/math">
                    <m:sSub>
                      <m:sSubPr>
                        <m:ctrlPr>
                          <a:rPr lang="en-US" altLang="zh-TW" i="1">
                            <a:latin typeface="Cambria Math" panose="02040503050406030204" pitchFamily="18" charset="0"/>
                          </a:rPr>
                        </m:ctrlPr>
                      </m:sSubPr>
                      <m:e>
                        <m:r>
                          <m:rPr>
                            <m:sty m:val="p"/>
                          </m:rPr>
                          <a:rPr lang="en-US" altLang="zh-TW" i="1" smtClean="0">
                            <a:latin typeface="Cambria Math" panose="02040503050406030204" pitchFamily="18" charset="0"/>
                          </a:rPr>
                          <m:t>Y</m:t>
                        </m:r>
                      </m:e>
                      <m:sub>
                        <m:r>
                          <a:rPr lang="en-US" altLang="zh-TW" i="1">
                            <a:latin typeface="Cambria Math" panose="02040503050406030204" pitchFamily="18" charset="0"/>
                          </a:rPr>
                          <m:t>0</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i="1" smtClean="0">
                            <a:latin typeface="Cambria Math" panose="02040503050406030204" pitchFamily="18" charset="0"/>
                          </a:rPr>
                          <m:t>Y</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i="1" smtClean="0">
                            <a:latin typeface="Cambria Math" panose="02040503050406030204" pitchFamily="18" charset="0"/>
                          </a:rPr>
                          <m:t>Y</m:t>
                        </m:r>
                      </m:e>
                      <m:sub>
                        <m:r>
                          <a:rPr lang="en-US" altLang="zh-TW" i="1">
                            <a:latin typeface="Cambria Math" panose="02040503050406030204" pitchFamily="18" charset="0"/>
                          </a:rPr>
                          <m:t>𝑁</m:t>
                        </m:r>
                        <m:r>
                          <a:rPr lang="en-US" altLang="zh-TW" i="1">
                            <a:latin typeface="Cambria Math" panose="02040503050406030204" pitchFamily="18" charset="0"/>
                          </a:rPr>
                          <m:t>−1</m:t>
                        </m:r>
                      </m:sub>
                    </m:sSub>
                    <m:r>
                      <a:rPr lang="en-US" altLang="zh-TW" i="1">
                        <a:latin typeface="Cambria Math" panose="02040503050406030204" pitchFamily="18" charset="0"/>
                      </a:rPr>
                      <m:t> </m:t>
                    </m:r>
                  </m:oMath>
                </a14:m>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3"/>
                <a:stretch>
                  <a:fillRect l="-964" t="-219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041A2D1E-B00F-4641-9F1D-AB0923DB11AB}"/>
              </a:ext>
            </a:extLst>
          </p:cNvPr>
          <p:cNvPicPr>
            <a:picLocks noChangeAspect="1"/>
          </p:cNvPicPr>
          <p:nvPr/>
        </p:nvPicPr>
        <p:blipFill>
          <a:blip r:embed="rId4"/>
          <a:stretch>
            <a:fillRect/>
          </a:stretch>
        </p:blipFill>
        <p:spPr>
          <a:xfrm>
            <a:off x="1237572" y="2642695"/>
            <a:ext cx="9716856" cy="3534268"/>
          </a:xfrm>
          <a:prstGeom prst="rect">
            <a:avLst/>
          </a:prstGeom>
        </p:spPr>
      </p:pic>
    </p:spTree>
    <p:extLst>
      <p:ext uri="{BB962C8B-B14F-4D97-AF65-F5344CB8AC3E}">
        <p14:creationId xmlns:p14="http://schemas.microsoft.com/office/powerpoint/2010/main" val="1025844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線性非時變</a:t>
            </a:r>
            <a:r>
              <a:rPr lang="en-US" altLang="zh-TW" dirty="0"/>
              <a:t>(LTI)</a:t>
            </a:r>
            <a:r>
              <a:rPr lang="zh-TW" altLang="en-US" dirty="0"/>
              <a:t>系統</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我們將一個輸入訊號經過處理產生輸出訊號的過程，稱作</a:t>
            </a:r>
            <a:r>
              <a:rPr lang="zh-TW" altLang="en-US" b="1" dirty="0"/>
              <a:t>系統</a:t>
            </a:r>
            <a:r>
              <a:rPr lang="en-US" altLang="zh-TW" b="1" dirty="0"/>
              <a:t>(system)</a:t>
            </a:r>
            <a:r>
              <a:rPr lang="zh-TW" altLang="en-US" dirty="0"/>
              <a:t>。而通常我們會關注</a:t>
            </a:r>
            <a:r>
              <a:rPr lang="zh-TW" altLang="en-US" b="1" dirty="0"/>
              <a:t>線性非時變</a:t>
            </a:r>
            <a:r>
              <a:rPr lang="en-US" altLang="zh-TW" b="1" dirty="0"/>
              <a:t>(Linear time-invariant)</a:t>
            </a:r>
            <a:r>
              <a:rPr lang="zh-TW" altLang="en-US" dirty="0"/>
              <a:t>系統，因為它易於分析。</a:t>
            </a:r>
            <a:endParaRPr lang="en-US" altLang="zh-TW" dirty="0"/>
          </a:p>
          <a:p>
            <a:r>
              <a:rPr lang="zh-TW" altLang="en-US" dirty="0"/>
              <a:t>所謂</a:t>
            </a:r>
            <a:r>
              <a:rPr lang="zh-TW" altLang="en-US" b="1" dirty="0"/>
              <a:t>線性</a:t>
            </a:r>
            <a:r>
              <a:rPr lang="en-US" altLang="zh-TW" b="1" dirty="0"/>
              <a:t>(Linearity)</a:t>
            </a:r>
            <a:r>
              <a:rPr lang="zh-TW" altLang="en-US" dirty="0"/>
              <a:t>，就是輸入訊號的線性組合會等於輸出訊號的線性組合，如左下圖。所謂</a:t>
            </a:r>
            <a:r>
              <a:rPr lang="zh-TW" altLang="en-US" b="1" dirty="0"/>
              <a:t>非時變</a:t>
            </a:r>
            <a:r>
              <a:rPr lang="en-US" altLang="zh-TW" b="1" dirty="0"/>
              <a:t>(Time-invariance)</a:t>
            </a:r>
            <a:r>
              <a:rPr lang="zh-TW" altLang="en-US" dirty="0"/>
              <a:t>，就是輸入固定時移的訊號會等於原輸出訊號的固定時移形式，如右下圖。</a:t>
            </a:r>
            <a:endParaRPr lang="en-US" altLang="zh-TW" dirty="0"/>
          </a:p>
        </p:txBody>
      </p:sp>
      <p:pic>
        <p:nvPicPr>
          <p:cNvPr id="5" name="圖片 4">
            <a:extLst>
              <a:ext uri="{FF2B5EF4-FFF2-40B4-BE49-F238E27FC236}">
                <a16:creationId xmlns:a16="http://schemas.microsoft.com/office/drawing/2014/main" id="{06241D68-6DC3-404D-A1BB-82CFEF098837}"/>
              </a:ext>
            </a:extLst>
          </p:cNvPr>
          <p:cNvPicPr>
            <a:picLocks noChangeAspect="1"/>
          </p:cNvPicPr>
          <p:nvPr/>
        </p:nvPicPr>
        <p:blipFill>
          <a:blip r:embed="rId2"/>
          <a:stretch>
            <a:fillRect/>
          </a:stretch>
        </p:blipFill>
        <p:spPr>
          <a:xfrm>
            <a:off x="838200" y="4088436"/>
            <a:ext cx="4360568" cy="2239447"/>
          </a:xfrm>
          <a:prstGeom prst="rect">
            <a:avLst/>
          </a:prstGeom>
        </p:spPr>
      </p:pic>
      <p:pic>
        <p:nvPicPr>
          <p:cNvPr id="4098" name="Picture 2" descr="Time Variant &amp; Time Invariant Systems - Theory | Solved Examples ...">
            <a:extLst>
              <a:ext uri="{FF2B5EF4-FFF2-40B4-BE49-F238E27FC236}">
                <a16:creationId xmlns:a16="http://schemas.microsoft.com/office/drawing/2014/main" id="{3238B15C-BCD4-49AB-8C89-F9D8D2060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550934"/>
            <a:ext cx="468630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4007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a:t>
            </a:r>
            <a:r>
              <a:rPr lang="zh-TW" altLang="en-US" dirty="0"/>
              <a:t> 傳收機架構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1"/>
                <a:ext cx="11381173" cy="5584056"/>
              </a:xfrm>
            </p:spPr>
            <p:txBody>
              <a:bodyPr>
                <a:normAutofit/>
              </a:bodyPr>
              <a:lstStyle/>
              <a:p>
                <a:r>
                  <a:rPr lang="zh-TW" altLang="en-US" dirty="0"/>
                  <a:t>透過數學的方式去描述傳輸訊號，即</a:t>
                </a:r>
                <a:br>
                  <a:rPr lang="en-US" altLang="zh-TW" dirty="0"/>
                </a:br>
                <a14:m>
                  <m:oMath xmlns:m="http://schemas.openxmlformats.org/officeDocument/2006/math">
                    <m:r>
                      <a:rPr lang="en-US" altLang="zh-TW" b="0" i="1" smtClean="0">
                        <a:latin typeface="Cambria Math" panose="02040503050406030204" pitchFamily="18" charset="0"/>
                      </a:rPr>
                      <m:t>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𝑘</m:t>
                                </m:r>
                                <m:r>
                                  <a:rPr lang="en-US" altLang="zh-TW" b="0" i="1" smtClean="0">
                                    <a:latin typeface="Cambria Math" panose="02040503050406030204" pitchFamily="18" charset="0"/>
                                  </a:rPr>
                                  <m:t>=0</m:t>
                                </m:r>
                              </m:sub>
                              <m:sup>
                                <m:r>
                                  <a:rPr lang="en-US" altLang="zh-TW" b="0" i="1" smtClean="0">
                                    <a:latin typeface="Cambria Math" panose="02040503050406030204" pitchFamily="18" charset="0"/>
                                  </a:rPr>
                                  <m:t>𝑁</m:t>
                                </m:r>
                                <m:r>
                                  <a:rPr lang="en-US" altLang="zh-TW" b="0" i="1" smtClean="0">
                                    <a:latin typeface="Cambria Math" panose="02040503050406030204" pitchFamily="18" charset="0"/>
                                  </a:rPr>
                                  <m:t>−1</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𝑘</m:t>
                                    </m:r>
                                  </m:sub>
                                </m:s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𝜙</m:t>
                                    </m:r>
                                  </m:e>
                                  <m:sub>
                                    <m:r>
                                      <a:rPr lang="en-US" altLang="zh-TW" b="0" i="1" smtClean="0">
                                        <a:latin typeface="Cambria Math" panose="02040503050406030204" pitchFamily="18" charset="0"/>
                                      </a:rPr>
                                      <m:t>𝑘</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nary>
                            <m:r>
                              <a:rPr lang="en-US" altLang="zh-TW" i="1">
                                <a:latin typeface="Cambria Math" panose="02040503050406030204" pitchFamily="18" charset="0"/>
                              </a:rPr>
                              <m:t>, 0</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𝑡</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𝑇</m:t>
                            </m:r>
                          </m:e>
                          <m:e>
                            <m:r>
                              <a:rPr lang="en-US" altLang="zh-TW" b="0" i="1" smtClean="0">
                                <a:latin typeface="Cambria Math" panose="02040503050406030204" pitchFamily="18" charset="0"/>
                              </a:rPr>
                              <m:t>0, </m:t>
                            </m:r>
                            <m:r>
                              <a:rPr lang="en-US" altLang="zh-TW" b="0" i="1" smtClean="0">
                                <a:latin typeface="Cambria Math" panose="02040503050406030204" pitchFamily="18" charset="0"/>
                              </a:rPr>
                              <m:t>𝑜𝑡h𝑒𝑟𝑤𝑖𝑠𝑒</m:t>
                            </m:r>
                          </m:e>
                        </m:eqArr>
                      </m:e>
                    </m:d>
                    <m:r>
                      <a:rPr lang="en-US" altLang="zh-TW" b="0" i="1" smtClean="0">
                        <a:latin typeface="Cambria Math" panose="02040503050406030204" pitchFamily="18" charset="0"/>
                      </a:rPr>
                      <m:t>=</m:t>
                    </m:r>
                    <m:d>
                      <m:dPr>
                        <m:ctrlPr>
                          <a:rPr lang="en-US" altLang="zh-TW" b="0" i="1" smtClean="0">
                            <a:latin typeface="Cambria Math" panose="02040503050406030204" pitchFamily="18" charset="0"/>
                          </a:rPr>
                        </m:ctrlPr>
                      </m:dPr>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𝑘</m:t>
                            </m:r>
                            <m:r>
                              <a:rPr lang="en-US" altLang="zh-TW" i="1">
                                <a:latin typeface="Cambria Math" panose="02040503050406030204" pitchFamily="18" charset="0"/>
                              </a:rPr>
                              <m:t>=0</m:t>
                            </m:r>
                          </m:sub>
                          <m:sup>
                            <m:r>
                              <a:rPr lang="en-US" altLang="zh-TW" i="1">
                                <a:latin typeface="Cambria Math" panose="02040503050406030204" pitchFamily="18" charset="0"/>
                              </a:rPr>
                              <m:t>𝑁</m:t>
                            </m:r>
                            <m:r>
                              <a:rPr lang="en-US" altLang="zh-TW" i="1">
                                <a:latin typeface="Cambria Math" panose="02040503050406030204" pitchFamily="18" charset="0"/>
                              </a:rPr>
                              <m:t>−1</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𝑘</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𝜙</m:t>
                                </m:r>
                              </m:e>
                              <m:sub>
                                <m:r>
                                  <a:rPr lang="en-US" altLang="zh-TW" i="1">
                                    <a:latin typeface="Cambria Math" panose="02040503050406030204" pitchFamily="18" charset="0"/>
                                  </a:rPr>
                                  <m:t>𝑘</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e>
                        </m:nary>
                      </m:e>
                    </m:d>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𝑇</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endParaRPr lang="en-US" altLang="zh-TW" i="1" dirty="0"/>
              </a:p>
              <a:p>
                <a:r>
                  <a:rPr lang="zh-TW" altLang="en-US" dirty="0"/>
                  <a:t>此時 </a:t>
                </a:r>
                <a14:m>
                  <m:oMath xmlns:m="http://schemas.openxmlformats.org/officeDocument/2006/math">
                    <m:r>
                      <a:rPr lang="en-US" altLang="zh-TW" b="0" i="1" smtClean="0">
                        <a:latin typeface="Cambria Math" panose="02040503050406030204" pitchFamily="18" charset="0"/>
                      </a:rPr>
                      <m:t>𝑇</m:t>
                    </m:r>
                  </m:oMath>
                </a14:m>
                <a:r>
                  <a:rPr lang="en-US" altLang="zh-TW" dirty="0"/>
                  <a:t> </a:t>
                </a:r>
                <a:r>
                  <a:rPr lang="zh-TW" altLang="en-US" dirty="0"/>
                  <a:t>為 </a:t>
                </a:r>
                <a:r>
                  <a:rPr lang="en-US" altLang="zh-TW" dirty="0"/>
                  <a:t>OFDM</a:t>
                </a:r>
                <a:r>
                  <a:rPr lang="zh-TW" altLang="en-US" dirty="0"/>
                  <a:t> 訊號的長度，</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𝑘</m:t>
                        </m:r>
                      </m:sub>
                    </m:sSub>
                  </m:oMath>
                </a14:m>
                <a:r>
                  <a:rPr lang="zh-TW" altLang="en-US" dirty="0"/>
                  <a:t> 為傳輸符碼。</a:t>
                </a:r>
                <a:endParaRPr lang="en-US" altLang="zh-TW" dirty="0"/>
              </a:p>
              <a:p>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𝜙</m:t>
                        </m:r>
                      </m:e>
                      <m:sub>
                        <m:r>
                          <a:rPr lang="en-US" altLang="zh-TW" i="1">
                            <a:latin typeface="Cambria Math" panose="02040503050406030204" pitchFamily="18" charset="0"/>
                          </a:rPr>
                          <m:t>𝑘</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ad>
                          <m:radPr>
                            <m:degHide m:val="on"/>
                            <m:ctrlPr>
                              <a:rPr lang="en-US" altLang="zh-TW" b="0" i="1" smtClean="0">
                                <a:latin typeface="Cambria Math" panose="02040503050406030204" pitchFamily="18" charset="0"/>
                              </a:rPr>
                            </m:ctrlPr>
                          </m:radPr>
                          <m:deg/>
                          <m:e>
                            <m:r>
                              <a:rPr lang="en-US" altLang="zh-TW" b="0" i="1" smtClean="0">
                                <a:latin typeface="Cambria Math" panose="02040503050406030204" pitchFamily="18" charset="0"/>
                              </a:rPr>
                              <m:t>𝑇</m:t>
                            </m:r>
                          </m:e>
                        </m:rad>
                      </m:den>
                    </m:f>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𝑡</m:t>
                        </m:r>
                      </m:sup>
                    </m:sSup>
                  </m:oMath>
                </a14:m>
                <a:r>
                  <a:rPr lang="zh-TW" altLang="en-US" dirty="0"/>
                  <a:t>，也就是第 </a:t>
                </a:r>
                <a14:m>
                  <m:oMath xmlns:m="http://schemas.openxmlformats.org/officeDocument/2006/math">
                    <m:r>
                      <a:rPr lang="en-US" altLang="zh-TW" b="0" i="1" smtClean="0">
                        <a:latin typeface="Cambria Math" panose="02040503050406030204" pitchFamily="18" charset="0"/>
                      </a:rPr>
                      <m:t>𝑘</m:t>
                    </m:r>
                  </m:oMath>
                </a14:m>
                <a:r>
                  <a:rPr lang="en-US" altLang="zh-TW" dirty="0"/>
                  <a:t> </a:t>
                </a:r>
                <a:r>
                  <a:rPr lang="zh-TW" altLang="en-US" dirty="0"/>
                  <a:t>個子載波，其頻率為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𝑘</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𝑘</m:t>
                        </m:r>
                      </m:num>
                      <m:den>
                        <m:r>
                          <a:rPr lang="en-US" altLang="zh-TW" b="0" i="1" smtClean="0">
                            <a:latin typeface="Cambria Math" panose="02040503050406030204" pitchFamily="18" charset="0"/>
                          </a:rPr>
                          <m:t>𝑇</m:t>
                        </m:r>
                      </m:den>
                    </m:f>
                  </m:oMath>
                </a14:m>
                <a:r>
                  <a:rPr lang="zh-TW" altLang="en-US" dirty="0"/>
                  <a:t>。</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𝑇</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en-US" altLang="zh-TW" i="1" dirty="0"/>
                  <a:t> </a:t>
                </a:r>
                <a:r>
                  <a:rPr lang="zh-TW" altLang="en-US" dirty="0"/>
                  <a:t>為時域窗函數，在 </a:t>
                </a:r>
                <a14:m>
                  <m:oMath xmlns:m="http://schemas.openxmlformats.org/officeDocument/2006/math">
                    <m:r>
                      <a:rPr lang="en-US" altLang="zh-TW" i="1">
                        <a:latin typeface="Cambria Math" panose="02040503050406030204" pitchFamily="18" charset="0"/>
                      </a:rPr>
                      <m:t>0</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𝑡</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𝑇</m:t>
                    </m:r>
                  </m:oMath>
                </a14:m>
                <a:r>
                  <a:rPr lang="zh-TW" altLang="en-US" dirty="0"/>
                  <a:t> 之間為 </a:t>
                </a:r>
                <a:r>
                  <a:rPr lang="en-US" altLang="zh-TW" dirty="0"/>
                  <a:t>1</a:t>
                </a:r>
                <a:r>
                  <a:rPr lang="zh-TW" altLang="en-US" dirty="0"/>
                  <a:t>，以外則為 </a:t>
                </a:r>
                <a:r>
                  <a:rPr lang="en-US" altLang="zh-TW" dirty="0"/>
                  <a:t>0</a:t>
                </a:r>
                <a:r>
                  <a:rPr lang="zh-TW" altLang="en-US" dirty="0"/>
                  <a:t>。</a:t>
                </a:r>
                <a:endParaRPr lang="en-US" altLang="zh-TW" dirty="0"/>
              </a:p>
              <a:p>
                <a:r>
                  <a:rPr lang="zh-TW" altLang="en-US" dirty="0"/>
                  <a:t>接收端在第 </a:t>
                </a:r>
                <a14:m>
                  <m:oMath xmlns:m="http://schemas.openxmlformats.org/officeDocument/2006/math">
                    <m:r>
                      <a:rPr lang="en-US" altLang="zh-TW" b="0" i="1" smtClean="0">
                        <a:latin typeface="Cambria Math" panose="02040503050406030204" pitchFamily="18" charset="0"/>
                      </a:rPr>
                      <m:t>𝑖</m:t>
                    </m:r>
                  </m:oMath>
                </a14:m>
                <a:r>
                  <a:rPr lang="en-US" altLang="zh-TW" dirty="0"/>
                  <a:t> </a:t>
                </a:r>
                <a:r>
                  <a:rPr lang="zh-TW" altLang="en-US" dirty="0"/>
                  <a:t>個相關器的輸出為</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0</m:t>
                        </m:r>
                      </m:sub>
                      <m:sup>
                        <m:r>
                          <a:rPr lang="en-US" altLang="zh-TW" b="0" i="1" smtClean="0">
                            <a:latin typeface="Cambria Math" panose="02040503050406030204" pitchFamily="18" charset="0"/>
                          </a:rPr>
                          <m:t>𝑇</m:t>
                        </m:r>
                      </m:sup>
                      <m:e>
                        <m:r>
                          <a:rPr lang="en-US" altLang="zh-TW" b="0" i="1" smtClean="0">
                            <a:latin typeface="Cambria Math" panose="02040503050406030204" pitchFamily="18" charset="0"/>
                          </a:rPr>
                          <m:t>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𝜙</m:t>
                            </m:r>
                          </m:e>
                          <m:sub>
                            <m:r>
                              <a:rPr lang="en-US" altLang="zh-TW" b="0" i="1" smtClean="0">
                                <a:latin typeface="Cambria Math" panose="02040503050406030204" pitchFamily="18" charset="0"/>
                              </a:rPr>
                              <m:t>𝑖</m:t>
                            </m:r>
                          </m:sub>
                          <m:sup>
                            <m:r>
                              <a:rPr lang="en-US" altLang="zh-TW" b="0" i="1" smtClean="0">
                                <a:latin typeface="Cambria Math" panose="02040503050406030204" pitchFamily="18" charset="0"/>
                              </a:rPr>
                              <m:t>∗</m:t>
                            </m:r>
                          </m:sup>
                        </m:sSubSup>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𝑑𝑡</m:t>
                        </m:r>
                      </m:e>
                    </m:nary>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𝑇</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𝑘</m:t>
                        </m:r>
                        <m:r>
                          <a:rPr lang="en-US" altLang="zh-TW" i="1">
                            <a:latin typeface="Cambria Math" panose="02040503050406030204" pitchFamily="18" charset="0"/>
                          </a:rPr>
                          <m:t>=0</m:t>
                        </m:r>
                      </m:sub>
                      <m:sup>
                        <m:r>
                          <a:rPr lang="en-US" altLang="zh-TW" i="1">
                            <a:latin typeface="Cambria Math" panose="02040503050406030204" pitchFamily="18" charset="0"/>
                          </a:rPr>
                          <m:t>𝑁</m:t>
                        </m:r>
                        <m:r>
                          <a:rPr lang="en-US" altLang="zh-TW" i="1">
                            <a:latin typeface="Cambria Math" panose="02040503050406030204" pitchFamily="18" charset="0"/>
                          </a:rPr>
                          <m:t>−1</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𝑘</m:t>
                            </m:r>
                          </m:sub>
                        </m:sSub>
                        <m:nary>
                          <m:naryPr>
                            <m:ctrlPr>
                              <a:rPr lang="en-US" altLang="zh-TW" i="1" smtClean="0">
                                <a:latin typeface="Cambria Math" panose="02040503050406030204" pitchFamily="18" charset="0"/>
                              </a:rPr>
                            </m:ctrlPr>
                          </m:naryPr>
                          <m:sub>
                            <m:r>
                              <m:rPr>
                                <m:brk m:alnAt="23"/>
                              </m:rPr>
                              <a:rPr lang="en-US" altLang="zh-TW" b="0" i="1" smtClean="0">
                                <a:latin typeface="Cambria Math" panose="02040503050406030204" pitchFamily="18" charset="0"/>
                              </a:rPr>
                              <m:t>0</m:t>
                            </m:r>
                          </m:sub>
                          <m:sup>
                            <m:r>
                              <a:rPr lang="en-US" altLang="zh-TW" b="0" i="1" smtClean="0">
                                <a:latin typeface="Cambria Math" panose="02040503050406030204" pitchFamily="18" charset="0"/>
                              </a:rPr>
                              <m:t>𝑇</m:t>
                            </m:r>
                          </m:sup>
                          <m:e>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𝑘</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num>
                                  <m:den>
                                    <m:r>
                                      <a:rPr lang="en-US" altLang="zh-TW" b="0" i="1" smtClean="0">
                                        <a:latin typeface="Cambria Math" panose="02040503050406030204" pitchFamily="18" charset="0"/>
                                      </a:rPr>
                                      <m:t>𝑇</m:t>
                                    </m:r>
                                  </m:den>
                                </m:f>
                              </m:sup>
                            </m:sSup>
                            <m:r>
                              <a:rPr lang="en-US" altLang="zh-TW" b="0" i="1" smtClean="0">
                                <a:latin typeface="Cambria Math" panose="02040503050406030204" pitchFamily="18" charset="0"/>
                              </a:rPr>
                              <m:t>𝑑𝑡</m:t>
                            </m:r>
                          </m:e>
                        </m:nary>
                      </m:e>
                    </m:nary>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𝑖</m:t>
                        </m:r>
                      </m:sub>
                    </m:sSub>
                  </m:oMath>
                </a14:m>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1"/>
                <a:ext cx="11381173" cy="5584056"/>
              </a:xfrm>
              <a:blipFill>
                <a:blip r:embed="rId2"/>
                <a:stretch>
                  <a:fillRect l="-964" t="-196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910652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a:t>
            </a:r>
            <a:r>
              <a:rPr lang="zh-TW" altLang="en-US" dirty="0"/>
              <a:t> 傳收機架構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674136" cy="5548544"/>
              </a:xfrm>
            </p:spPr>
            <p:txBody>
              <a:bodyPr>
                <a:normAutofit/>
              </a:bodyPr>
              <a:lstStyle/>
              <a:p>
                <a:r>
                  <a:rPr lang="zh-TW" altLang="en-US" dirty="0"/>
                  <a:t>結合先前的</a:t>
                </a:r>
                <a:r>
                  <a:rPr lang="zh-TW" altLang="en-US" dirty="0">
                    <a:hlinkClick r:id="rId2" action="ppaction://hlinksldjump"/>
                  </a:rPr>
                  <a:t>離散化</a:t>
                </a:r>
                <a:r>
                  <a:rPr lang="zh-TW" altLang="en-US" dirty="0"/>
                  <a:t>的推導，將傳輸訊號寫成以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𝑑</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𝑇</m:t>
                    </m:r>
                    <m:r>
                      <a:rPr lang="en-US" altLang="zh-TW" b="0" i="1" smtClean="0">
                        <a:latin typeface="Cambria Math" panose="02040503050406030204" pitchFamily="18" charset="0"/>
                      </a:rPr>
                      <m:t>/</m:t>
                    </m:r>
                    <m:r>
                      <a:rPr lang="en-US" altLang="zh-TW" b="0" i="1" smtClean="0">
                        <a:latin typeface="Cambria Math" panose="02040503050406030204" pitchFamily="18" charset="0"/>
                      </a:rPr>
                      <m:t>𝑁</m:t>
                    </m:r>
                  </m:oMath>
                </a14:m>
                <a:r>
                  <a:rPr lang="zh-TW" altLang="en-US" dirty="0"/>
                  <a:t> 速率取樣的形式</a:t>
                </a:r>
                <a:endParaRPr lang="en-US" altLang="zh-TW" dirty="0"/>
              </a:p>
              <a:p>
                <a:pPr marL="0" indent="0">
                  <a:buNone/>
                </a:pP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𝑠</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𝑑</m:t>
                              </m:r>
                            </m:sub>
                          </m:sSub>
                        </m:sub>
                      </m:sSub>
                      <m:r>
                        <a:rPr lang="en-US" altLang="zh-TW" b="0" i="1" smtClean="0">
                          <a:latin typeface="Cambria Math" panose="02040503050406030204" pitchFamily="18" charset="0"/>
                        </a:rPr>
                        <m:t> =</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𝑁</m:t>
                                  </m:r>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𝑘</m:t>
                                  </m:r>
                                  <m:r>
                                    <a:rPr lang="en-US" altLang="zh-TW" b="0" i="1" smtClean="0">
                                      <a:latin typeface="Cambria Math" panose="02040503050406030204" pitchFamily="18" charset="0"/>
                                    </a:rPr>
                                    <m:t>=0</m:t>
                                  </m:r>
                                </m:sub>
                                <m:sup>
                                  <m:r>
                                    <a:rPr lang="en-US" altLang="zh-TW" b="0" i="1" smtClean="0">
                                      <a:latin typeface="Cambria Math" panose="02040503050406030204" pitchFamily="18" charset="0"/>
                                    </a:rPr>
                                    <m:t>𝑁</m:t>
                                  </m:r>
                                  <m:r>
                                    <a:rPr lang="en-US" altLang="zh-TW" b="0" i="1" smtClean="0">
                                      <a:latin typeface="Cambria Math" panose="02040503050406030204" pitchFamily="18" charset="0"/>
                                    </a:rPr>
                                    <m:t>−1</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𝑘</m:t>
                                      </m:r>
                                    </m:sub>
                                  </m:s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𝑘</m:t>
                                          </m:r>
                                        </m:num>
                                        <m:den>
                                          <m:r>
                                            <a:rPr lang="en-US" altLang="zh-TW" b="0" i="1" smtClean="0">
                                              <a:latin typeface="Cambria Math" panose="02040503050406030204" pitchFamily="18" charset="0"/>
                                            </a:rPr>
                                            <m:t>𝑁</m:t>
                                          </m:r>
                                        </m:den>
                                      </m:f>
                                      <m:r>
                                        <a:rPr lang="en-US" altLang="zh-TW" b="0" i="1" smtClean="0">
                                          <a:latin typeface="Cambria Math" panose="02040503050406030204" pitchFamily="18" charset="0"/>
                                        </a:rPr>
                                        <m:t>𝑛</m:t>
                                      </m:r>
                                    </m:sup>
                                  </m:sSup>
                                </m:e>
                              </m:nary>
                              <m:r>
                                <a:rPr lang="en-US" altLang="zh-TW" i="1">
                                  <a:latin typeface="Cambria Math" panose="02040503050406030204" pitchFamily="18" charset="0"/>
                                </a:rPr>
                                <m:t>, 0</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𝑁</m:t>
                              </m:r>
                              <m:r>
                                <a:rPr lang="en-US" altLang="zh-TW" b="0" i="1" smtClean="0">
                                  <a:latin typeface="Cambria Math" panose="02040503050406030204" pitchFamily="18" charset="0"/>
                                  <a:ea typeface="Cambria Math" panose="02040503050406030204" pitchFamily="18" charset="0"/>
                                </a:rPr>
                                <m:t>−1</m:t>
                              </m:r>
                            </m:e>
                            <m:e>
                              <m:r>
                                <a:rPr lang="en-US" altLang="zh-TW" b="0" i="1" smtClean="0">
                                  <a:latin typeface="Cambria Math" panose="02040503050406030204" pitchFamily="18" charset="0"/>
                                </a:rPr>
                                <m:t>0, </m:t>
                              </m:r>
                              <m:r>
                                <a:rPr lang="en-US" altLang="zh-TW" b="0" i="1" smtClean="0">
                                  <a:latin typeface="Cambria Math" panose="02040503050406030204" pitchFamily="18" charset="0"/>
                                </a:rPr>
                                <m:t>𝑜𝑡h𝑒𝑟𝑤𝑖𝑠𝑒</m:t>
                              </m:r>
                            </m:e>
                          </m:eqArr>
                        </m:e>
                      </m:d>
                      <m:r>
                        <a:rPr lang="en-US" altLang="zh-TW" b="0" i="1" smtClean="0">
                          <a:latin typeface="Cambria Math" panose="02040503050406030204" pitchFamily="18" charset="0"/>
                        </a:rPr>
                        <m:t>=</m:t>
                      </m:r>
                      <m:r>
                        <a:rPr lang="en-US" altLang="zh-TW" b="0" i="1" smtClean="0">
                          <a:latin typeface="Cambria Math" panose="02040503050406030204" pitchFamily="18" charset="0"/>
                        </a:rPr>
                        <m:t>𝐼𝐷𝐹𝑇</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oMath>
                  </m:oMathPara>
                </a14:m>
                <a:endParaRPr lang="en-US" altLang="zh-TW" dirty="0"/>
              </a:p>
              <a:p>
                <a14:m>
                  <m:oMath xmlns:m="http://schemas.openxmlformats.org/officeDocument/2006/math">
                    <m:r>
                      <a:rPr lang="en-US" altLang="zh-TW" b="0" i="1" smtClean="0">
                        <a:latin typeface="Cambria Math" panose="02040503050406030204" pitchFamily="18" charset="0"/>
                      </a:rPr>
                      <m:t>𝑠</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e>
                    </m:d>
                  </m:oMath>
                </a14:m>
                <a:r>
                  <a:rPr lang="zh-TW" altLang="en-US" dirty="0"/>
                  <a:t> 為輸入符碼的反離散傅立葉轉換，即 </a:t>
                </a:r>
                <a14:m>
                  <m:oMath xmlns:m="http://schemas.openxmlformats.org/officeDocument/2006/math">
                    <m:r>
                      <a:rPr lang="en-US" altLang="zh-TW" i="1">
                        <a:latin typeface="Cambria Math" panose="02040503050406030204" pitchFamily="18" charset="0"/>
                      </a:rPr>
                      <m:t>𝐼𝐷𝐹𝑇</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𝑘</m:t>
                        </m:r>
                      </m:sub>
                    </m:sSub>
                    <m:r>
                      <a:rPr lang="en-US" altLang="zh-TW" i="1">
                        <a:latin typeface="Cambria Math" panose="02040503050406030204" pitchFamily="18" charset="0"/>
                      </a:rPr>
                      <m:t>}</m:t>
                    </m:r>
                  </m:oMath>
                </a14:m>
                <a:r>
                  <a:rPr lang="zh-TW" altLang="en-US" dirty="0"/>
                  <a:t>。也就是說 </a:t>
                </a:r>
                <a:r>
                  <a:rPr lang="en-US" altLang="zh-TW" dirty="0"/>
                  <a:t>OFDM</a:t>
                </a:r>
                <a:r>
                  <a:rPr lang="zh-TW" altLang="en-US" dirty="0"/>
                  <a:t> 的調變器為 </a:t>
                </a:r>
                <a:r>
                  <a:rPr lang="en-US" altLang="zh-TW" dirty="0"/>
                  <a:t>IDFT</a:t>
                </a:r>
                <a:r>
                  <a:rPr lang="zh-TW" altLang="en-US" dirty="0"/>
                  <a:t> 後加上 </a:t>
                </a:r>
                <a:r>
                  <a:rPr lang="en-US" altLang="zh-TW" dirty="0"/>
                  <a:t>DAC</a:t>
                </a:r>
                <a:r>
                  <a:rPr lang="zh-TW" altLang="en-US" dirty="0"/>
                  <a:t>。</a:t>
                </a:r>
                <a:endParaRPr lang="en-US" altLang="zh-TW" dirty="0"/>
              </a:p>
              <a:p>
                <a:r>
                  <a:rPr lang="zh-TW" altLang="en-US" dirty="0"/>
                  <a:t>接收端的解調則使用 </a:t>
                </a:r>
                <a:r>
                  <a:rPr lang="en-US" altLang="zh-TW" dirty="0"/>
                  <a:t>DFT</a:t>
                </a:r>
                <a:r>
                  <a:rPr lang="zh-TW" altLang="en-US" dirty="0"/>
                  <a:t>，即</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𝐷𝐹𝑇</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e>
                        </m:d>
                      </m:e>
                    </m:d>
                    <m:r>
                      <a:rPr lang="en-US" altLang="zh-TW" b="0" i="1" smtClean="0">
                        <a:latin typeface="Cambria Math" panose="02040503050406030204" pitchFamily="18" charset="0"/>
                      </a:rPr>
                      <m:t>=</m:t>
                    </m:r>
                    <m:nary>
                      <m:naryPr>
                        <m:chr m:val="∑"/>
                        <m:ctrlPr>
                          <a:rPr lang="en-US" altLang="zh-TW" i="1">
                            <a:latin typeface="Cambria Math" panose="02040503050406030204" pitchFamily="18" charset="0"/>
                          </a:rPr>
                        </m:ctrlPr>
                      </m:naryPr>
                      <m:sub>
                        <m:r>
                          <a:rPr lang="en-US" altLang="zh-TW" b="0" i="1" smtClean="0">
                            <a:latin typeface="Cambria Math" panose="02040503050406030204" pitchFamily="18" charset="0"/>
                          </a:rPr>
                          <m:t>𝑛</m:t>
                        </m:r>
                        <m:r>
                          <a:rPr lang="en-US" altLang="zh-TW" i="1">
                            <a:latin typeface="Cambria Math" panose="02040503050406030204" pitchFamily="18" charset="0"/>
                          </a:rPr>
                          <m:t>=0</m:t>
                        </m:r>
                      </m:sub>
                      <m:sup>
                        <m:r>
                          <a:rPr lang="en-US" altLang="zh-TW" i="1">
                            <a:latin typeface="Cambria Math" panose="02040503050406030204" pitchFamily="18" charset="0"/>
                          </a:rPr>
                          <m:t>𝑁</m:t>
                        </m:r>
                        <m:r>
                          <a:rPr lang="en-US" altLang="zh-TW" i="1">
                            <a:latin typeface="Cambria Math" panose="02040503050406030204" pitchFamily="18" charset="0"/>
                          </a:rPr>
                          <m:t>−1</m:t>
                        </m:r>
                      </m:sup>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b="0" i="1" smtClean="0">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f>
                              <m:fPr>
                                <m:ctrlPr>
                                  <a:rPr lang="en-US" altLang="zh-TW" i="1">
                                    <a:latin typeface="Cambria Math" panose="02040503050406030204" pitchFamily="18" charset="0"/>
                                  </a:rPr>
                                </m:ctrlPr>
                              </m:fPr>
                              <m:num>
                                <m:r>
                                  <a:rPr lang="en-US" altLang="zh-TW" b="0" i="1" smtClean="0">
                                    <a:latin typeface="Cambria Math" panose="02040503050406030204" pitchFamily="18" charset="0"/>
                                  </a:rPr>
                                  <m:t>𝑗</m:t>
                                </m:r>
                              </m:num>
                              <m:den>
                                <m:r>
                                  <a:rPr lang="en-US" altLang="zh-TW" i="1">
                                    <a:latin typeface="Cambria Math" panose="02040503050406030204" pitchFamily="18" charset="0"/>
                                  </a:rPr>
                                  <m:t>𝑁</m:t>
                                </m:r>
                              </m:den>
                            </m:f>
                            <m:r>
                              <a:rPr lang="en-US" altLang="zh-TW" i="1">
                                <a:latin typeface="Cambria Math" panose="02040503050406030204" pitchFamily="18" charset="0"/>
                              </a:rPr>
                              <m:t>𝑛</m:t>
                            </m:r>
                          </m:sup>
                        </m:sSup>
                      </m:e>
                    </m:nary>
                    <m:r>
                      <a:rPr lang="en-US" altLang="zh-TW" b="0" i="1" smtClean="0">
                        <a:latin typeface="Cambria Math" panose="02040503050406030204" pitchFamily="18" charset="0"/>
                      </a:rPr>
                      <m:t>=</m:t>
                    </m:r>
                    <m:nary>
                      <m:naryPr>
                        <m:chr m:val="∑"/>
                        <m:ctrlPr>
                          <a:rPr lang="en-US" altLang="zh-TW" i="1">
                            <a:latin typeface="Cambria Math" panose="02040503050406030204" pitchFamily="18" charset="0"/>
                          </a:rPr>
                        </m:ctrlPr>
                      </m:naryPr>
                      <m:sub>
                        <m:r>
                          <a:rPr lang="en-US" altLang="zh-TW" i="1">
                            <a:latin typeface="Cambria Math" panose="02040503050406030204" pitchFamily="18" charset="0"/>
                          </a:rPr>
                          <m:t>𝑛</m:t>
                        </m:r>
                        <m:r>
                          <a:rPr lang="en-US" altLang="zh-TW" i="1">
                            <a:latin typeface="Cambria Math" panose="02040503050406030204" pitchFamily="18" charset="0"/>
                          </a:rPr>
                          <m:t>=0</m:t>
                        </m:r>
                      </m:sub>
                      <m:sup>
                        <m:r>
                          <a:rPr lang="en-US" altLang="zh-TW" i="1">
                            <a:latin typeface="Cambria Math" panose="02040503050406030204" pitchFamily="18" charset="0"/>
                          </a:rPr>
                          <m:t>𝑁</m:t>
                        </m:r>
                        <m:r>
                          <a:rPr lang="en-US" altLang="zh-TW" i="1">
                            <a:latin typeface="Cambria Math" panose="02040503050406030204" pitchFamily="18" charset="0"/>
                          </a:rPr>
                          <m:t>−1</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𝛿</m:t>
                        </m:r>
                        <m:r>
                          <a:rPr lang="en-US" altLang="zh-TW" b="0" i="1" smtClean="0">
                            <a:latin typeface="Cambria Math" panose="02040503050406030204" pitchFamily="18" charset="0"/>
                          </a:rPr>
                          <m:t>[</m:t>
                        </m:r>
                        <m:r>
                          <a:rPr lang="en-US" altLang="zh-TW" b="0" i="1" smtClean="0">
                            <a:latin typeface="Cambria Math" panose="02040503050406030204" pitchFamily="18" charset="0"/>
                          </a:rPr>
                          <m:t>𝑘</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r>
                          <a:rPr lang="en-US" altLang="zh-TW" b="0" i="1" smtClean="0">
                            <a:latin typeface="Cambria Math" panose="02040503050406030204" pitchFamily="18" charset="0"/>
                          </a:rPr>
                          <m:t>]</m:t>
                        </m:r>
                      </m:e>
                    </m:nary>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𝑖</m:t>
                        </m:r>
                      </m:sub>
                    </m:sSub>
                  </m:oMath>
                </a14:m>
                <a:endParaRPr lang="en-US" altLang="zh-TW" dirty="0"/>
              </a:p>
              <a:p>
                <a:r>
                  <a:rPr lang="zh-TW" altLang="en-US" dirty="0"/>
                  <a:t>故 </a:t>
                </a:r>
                <a:r>
                  <a:rPr lang="en-US" altLang="zh-TW" dirty="0"/>
                  <a:t>OFDM</a:t>
                </a:r>
                <a:r>
                  <a:rPr lang="zh-TW" altLang="en-US" dirty="0"/>
                  <a:t> 的解調變器為 </a:t>
                </a:r>
                <a:r>
                  <a:rPr lang="en-US" altLang="zh-TW" dirty="0"/>
                  <a:t>ADC</a:t>
                </a:r>
                <a:r>
                  <a:rPr lang="zh-TW" altLang="en-US" dirty="0"/>
                  <a:t> 後加上 </a:t>
                </a:r>
                <a:r>
                  <a:rPr lang="en-US" altLang="zh-TW" dirty="0"/>
                  <a:t>DFT</a:t>
                </a:r>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674136" cy="5548544"/>
              </a:xfrm>
              <a:blipFill>
                <a:blip r:embed="rId3"/>
                <a:stretch>
                  <a:fillRect l="-940" t="-1978" r="-83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105183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a:t>
            </a:r>
            <a:r>
              <a:rPr lang="zh-TW" altLang="en-US" dirty="0"/>
              <a:t> 傳收機架構</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此時，傳收機架構可以表示成如下的方塊圖</a:t>
            </a:r>
            <a:endParaRPr lang="en-US" altLang="zh-TW" dirty="0"/>
          </a:p>
        </p:txBody>
      </p:sp>
      <p:pic>
        <p:nvPicPr>
          <p:cNvPr id="5" name="圖片 4">
            <a:extLst>
              <a:ext uri="{FF2B5EF4-FFF2-40B4-BE49-F238E27FC236}">
                <a16:creationId xmlns:a16="http://schemas.microsoft.com/office/drawing/2014/main" id="{BC3CE0E4-6910-49EA-8401-D30CD82D8720}"/>
              </a:ext>
            </a:extLst>
          </p:cNvPr>
          <p:cNvPicPr>
            <a:picLocks noChangeAspect="1"/>
          </p:cNvPicPr>
          <p:nvPr/>
        </p:nvPicPr>
        <p:blipFill>
          <a:blip r:embed="rId2"/>
          <a:stretch>
            <a:fillRect/>
          </a:stretch>
        </p:blipFill>
        <p:spPr>
          <a:xfrm>
            <a:off x="2401463" y="1697975"/>
            <a:ext cx="7389071" cy="2033878"/>
          </a:xfrm>
          <a:prstGeom prst="rect">
            <a:avLst/>
          </a:prstGeom>
        </p:spPr>
      </p:pic>
      <p:pic>
        <p:nvPicPr>
          <p:cNvPr id="7" name="圖片 6">
            <a:extLst>
              <a:ext uri="{FF2B5EF4-FFF2-40B4-BE49-F238E27FC236}">
                <a16:creationId xmlns:a16="http://schemas.microsoft.com/office/drawing/2014/main" id="{65A49C41-CD43-4652-BAB1-6CCE97B260BC}"/>
              </a:ext>
            </a:extLst>
          </p:cNvPr>
          <p:cNvPicPr>
            <a:picLocks noChangeAspect="1"/>
          </p:cNvPicPr>
          <p:nvPr/>
        </p:nvPicPr>
        <p:blipFill rotWithShape="1">
          <a:blip r:embed="rId3"/>
          <a:srcRect l="2890" t="4807"/>
          <a:stretch/>
        </p:blipFill>
        <p:spPr>
          <a:xfrm>
            <a:off x="2484950" y="3937469"/>
            <a:ext cx="7222096" cy="2033877"/>
          </a:xfrm>
          <a:prstGeom prst="rect">
            <a:avLst/>
          </a:prstGeom>
        </p:spPr>
      </p:pic>
    </p:spTree>
    <p:extLst>
      <p:ext uri="{BB962C8B-B14F-4D97-AF65-F5344CB8AC3E}">
        <p14:creationId xmlns:p14="http://schemas.microsoft.com/office/powerpoint/2010/main" val="24509087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循環字首</a:t>
            </a:r>
            <a:r>
              <a:rPr lang="en-US" altLang="zh-TW" dirty="0"/>
              <a:t>(Cyclic Prefix)</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一切看似很美好，但我們少考慮到通道效應了。由於多重路徑效應，延遲版本的傳輸訊號會影響到下一個訊號，也就是產生了符碼間干擾</a:t>
            </a:r>
            <a:r>
              <a:rPr lang="en-US" altLang="zh-TW" b="1" dirty="0"/>
              <a:t>(Inter-symbol Interference, ISI)</a:t>
            </a:r>
            <a:r>
              <a:rPr lang="zh-TW" altLang="en-US" dirty="0"/>
              <a:t>。如左下圖。</a:t>
            </a:r>
            <a:endParaRPr lang="en-US" altLang="zh-TW" dirty="0"/>
          </a:p>
          <a:p>
            <a:r>
              <a:rPr lang="zh-TW" altLang="en-US" dirty="0"/>
              <a:t>那麼，既然會產生 </a:t>
            </a:r>
            <a:r>
              <a:rPr lang="en-US" altLang="zh-TW" dirty="0"/>
              <a:t>ISI</a:t>
            </a:r>
            <a:r>
              <a:rPr lang="zh-TW" altLang="en-US" dirty="0"/>
              <a:t>，影響到解調的正確性，不如就在 </a:t>
            </a:r>
            <a:r>
              <a:rPr lang="en-US" altLang="zh-TW" dirty="0"/>
              <a:t>OFDM</a:t>
            </a:r>
            <a:r>
              <a:rPr lang="zh-TW" altLang="en-US" dirty="0"/>
              <a:t> 訊號之間放入保護時間帶</a:t>
            </a:r>
            <a:r>
              <a:rPr lang="en-US" altLang="zh-TW" dirty="0"/>
              <a:t>(guard period)</a:t>
            </a:r>
            <a:r>
              <a:rPr lang="zh-TW" altLang="en-US" dirty="0"/>
              <a:t>，以時間資源換取解調的正確性，這樣子看起來應該不錯吧。如右下圖。</a:t>
            </a:r>
            <a:endParaRPr lang="en-US" altLang="zh-TW" dirty="0"/>
          </a:p>
        </p:txBody>
      </p:sp>
      <p:pic>
        <p:nvPicPr>
          <p:cNvPr id="5" name="圖片 4">
            <a:extLst>
              <a:ext uri="{FF2B5EF4-FFF2-40B4-BE49-F238E27FC236}">
                <a16:creationId xmlns:a16="http://schemas.microsoft.com/office/drawing/2014/main" id="{AE7CFFCA-AD35-41FA-8D70-1F3930F0A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42" y="4587492"/>
            <a:ext cx="4764089" cy="1396143"/>
          </a:xfrm>
          <a:prstGeom prst="rect">
            <a:avLst/>
          </a:prstGeom>
        </p:spPr>
      </p:pic>
      <p:pic>
        <p:nvPicPr>
          <p:cNvPr id="7" name="圖片 6">
            <a:extLst>
              <a:ext uri="{FF2B5EF4-FFF2-40B4-BE49-F238E27FC236}">
                <a16:creationId xmlns:a16="http://schemas.microsoft.com/office/drawing/2014/main" id="{6D60ACCA-B8AC-4023-BA9A-4E8EEEF50F07}"/>
              </a:ext>
            </a:extLst>
          </p:cNvPr>
          <p:cNvPicPr>
            <a:picLocks noChangeAspect="1"/>
          </p:cNvPicPr>
          <p:nvPr/>
        </p:nvPicPr>
        <p:blipFill>
          <a:blip r:embed="rId3"/>
          <a:stretch>
            <a:fillRect/>
          </a:stretch>
        </p:blipFill>
        <p:spPr>
          <a:xfrm>
            <a:off x="5672831" y="4778361"/>
            <a:ext cx="5759751" cy="1270629"/>
          </a:xfrm>
          <a:prstGeom prst="rect">
            <a:avLst/>
          </a:prstGeom>
        </p:spPr>
      </p:pic>
    </p:spTree>
    <p:extLst>
      <p:ext uri="{BB962C8B-B14F-4D97-AF65-F5344CB8AC3E}">
        <p14:creationId xmlns:p14="http://schemas.microsoft.com/office/powerpoint/2010/main" val="4192925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循環字首</a:t>
            </a:r>
            <a:r>
              <a:rPr lang="en-US" altLang="zh-TW" dirty="0"/>
              <a:t>(Cyclic Prefix)</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但很可惜，這種做法不行。由於在接收端的 </a:t>
            </a:r>
            <a:r>
              <a:rPr lang="en-US" altLang="zh-TW" dirty="0"/>
              <a:t>DFT</a:t>
            </a:r>
            <a:r>
              <a:rPr lang="zh-TW" altLang="en-US" dirty="0"/>
              <a:t> 區間內，延遲版本的子載波並沒有維持整數週期，這樣就會失去正交性。</a:t>
            </a:r>
            <a:endParaRPr lang="en-US" altLang="zh-TW" dirty="0"/>
          </a:p>
          <a:p>
            <a:r>
              <a:rPr lang="zh-TW" altLang="en-US" dirty="0"/>
              <a:t>也就是說，保護時間帶會造成一種新的干擾，稱作</a:t>
            </a:r>
            <a:r>
              <a:rPr lang="zh-TW" altLang="en-US" b="1" dirty="0"/>
              <a:t>載波間干擾</a:t>
            </a:r>
            <a:r>
              <a:rPr lang="en-US" altLang="zh-TW" b="1" dirty="0"/>
              <a:t>(Inter-carrier Interference, ICI)</a:t>
            </a:r>
            <a:r>
              <a:rPr lang="zh-TW" altLang="en-US" dirty="0"/>
              <a:t>。</a:t>
            </a:r>
            <a:endParaRPr lang="en-US" altLang="zh-TW" dirty="0"/>
          </a:p>
          <a:p>
            <a:r>
              <a:rPr lang="zh-TW" altLang="en-US" dirty="0"/>
              <a:t>如下圖延遲版本的子載波 </a:t>
            </a:r>
            <a:r>
              <a:rPr lang="en-US" altLang="zh-TW" dirty="0"/>
              <a:t>2</a:t>
            </a:r>
            <a:r>
              <a:rPr lang="zh-TW" altLang="en-US" dirty="0"/>
              <a:t>，將會在解調子載波 </a:t>
            </a:r>
            <a:r>
              <a:rPr lang="en-US" altLang="zh-TW" dirty="0"/>
              <a:t>1</a:t>
            </a:r>
            <a:r>
              <a:rPr lang="zh-TW" altLang="en-US" dirty="0"/>
              <a:t> 時造成 </a:t>
            </a:r>
            <a:r>
              <a:rPr lang="en-US" altLang="zh-TW" dirty="0"/>
              <a:t>ICI</a:t>
            </a:r>
            <a:r>
              <a:rPr lang="zh-TW" altLang="en-US" dirty="0"/>
              <a:t>。</a:t>
            </a:r>
            <a:endParaRPr lang="en-US" altLang="zh-TW" dirty="0"/>
          </a:p>
        </p:txBody>
      </p:sp>
      <p:pic>
        <p:nvPicPr>
          <p:cNvPr id="5" name="圖片 4">
            <a:extLst>
              <a:ext uri="{FF2B5EF4-FFF2-40B4-BE49-F238E27FC236}">
                <a16:creationId xmlns:a16="http://schemas.microsoft.com/office/drawing/2014/main" id="{21F8C060-DA8D-4FE6-ABA9-0846EF8D3AE0}"/>
              </a:ext>
            </a:extLst>
          </p:cNvPr>
          <p:cNvPicPr>
            <a:picLocks noChangeAspect="1"/>
          </p:cNvPicPr>
          <p:nvPr/>
        </p:nvPicPr>
        <p:blipFill>
          <a:blip r:embed="rId2"/>
          <a:stretch>
            <a:fillRect/>
          </a:stretch>
        </p:blipFill>
        <p:spPr>
          <a:xfrm>
            <a:off x="2429132" y="3713577"/>
            <a:ext cx="7333736" cy="2614306"/>
          </a:xfrm>
          <a:prstGeom prst="rect">
            <a:avLst/>
          </a:prstGeom>
        </p:spPr>
      </p:pic>
    </p:spTree>
    <p:extLst>
      <p:ext uri="{BB962C8B-B14F-4D97-AF65-F5344CB8AC3E}">
        <p14:creationId xmlns:p14="http://schemas.microsoft.com/office/powerpoint/2010/main" val="14265747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循環字首</a:t>
            </a:r>
            <a:r>
              <a:rPr lang="en-US" altLang="zh-TW" dirty="0"/>
              <a:t>(Cyclic Prefix)</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解決方法就是加入</a:t>
            </a:r>
            <a:r>
              <a:rPr lang="zh-TW" altLang="en-US" b="1" dirty="0"/>
              <a:t>循環字首</a:t>
            </a:r>
            <a:r>
              <a:rPr lang="en-US" altLang="zh-TW" b="1" dirty="0"/>
              <a:t>(Cyclic Prefix, CP)</a:t>
            </a:r>
            <a:r>
              <a:rPr lang="zh-TW" altLang="en-US" dirty="0"/>
              <a:t>。也就是將訊號最尾端的部分加到開頭。如下圖，這樣子的話所有延遲版本的子載波在 </a:t>
            </a:r>
            <a:r>
              <a:rPr lang="en-US" altLang="zh-TW" dirty="0"/>
              <a:t>DFT</a:t>
            </a:r>
            <a:r>
              <a:rPr lang="zh-TW" altLang="en-US" dirty="0"/>
              <a:t> 區間內都會有整數週期，也就是說這樣就能避免 </a:t>
            </a:r>
            <a:r>
              <a:rPr lang="en-US" altLang="zh-TW" dirty="0"/>
              <a:t>ICI</a:t>
            </a:r>
            <a:r>
              <a:rPr lang="zh-TW" altLang="en-US" dirty="0"/>
              <a:t> 發生了。</a:t>
            </a:r>
            <a:endParaRPr lang="en-US" altLang="zh-TW" dirty="0"/>
          </a:p>
        </p:txBody>
      </p:sp>
      <p:pic>
        <p:nvPicPr>
          <p:cNvPr id="5" name="圖片 4">
            <a:extLst>
              <a:ext uri="{FF2B5EF4-FFF2-40B4-BE49-F238E27FC236}">
                <a16:creationId xmlns:a16="http://schemas.microsoft.com/office/drawing/2014/main" id="{25371A6B-CAC3-493D-A298-3062E770CB59}"/>
              </a:ext>
            </a:extLst>
          </p:cNvPr>
          <p:cNvPicPr>
            <a:picLocks noChangeAspect="1"/>
          </p:cNvPicPr>
          <p:nvPr/>
        </p:nvPicPr>
        <p:blipFill>
          <a:blip r:embed="rId2"/>
          <a:stretch>
            <a:fillRect/>
          </a:stretch>
        </p:blipFill>
        <p:spPr>
          <a:xfrm>
            <a:off x="1499546" y="3508089"/>
            <a:ext cx="9192908" cy="2819794"/>
          </a:xfrm>
          <a:prstGeom prst="rect">
            <a:avLst/>
          </a:prstGeom>
        </p:spPr>
      </p:pic>
      <p:pic>
        <p:nvPicPr>
          <p:cNvPr id="7" name="圖片 6">
            <a:extLst>
              <a:ext uri="{FF2B5EF4-FFF2-40B4-BE49-F238E27FC236}">
                <a16:creationId xmlns:a16="http://schemas.microsoft.com/office/drawing/2014/main" id="{761EE76D-0152-4FAA-B37F-D62D943F34C5}"/>
              </a:ext>
            </a:extLst>
          </p:cNvPr>
          <p:cNvPicPr>
            <a:picLocks noChangeAspect="1"/>
          </p:cNvPicPr>
          <p:nvPr/>
        </p:nvPicPr>
        <p:blipFill>
          <a:blip r:embed="rId3"/>
          <a:stretch>
            <a:fillRect/>
          </a:stretch>
        </p:blipFill>
        <p:spPr>
          <a:xfrm>
            <a:off x="4200606" y="2512195"/>
            <a:ext cx="3477110" cy="1162212"/>
          </a:xfrm>
          <a:prstGeom prst="rect">
            <a:avLst/>
          </a:prstGeom>
        </p:spPr>
      </p:pic>
    </p:spTree>
    <p:extLst>
      <p:ext uri="{BB962C8B-B14F-4D97-AF65-F5344CB8AC3E}">
        <p14:creationId xmlns:p14="http://schemas.microsoft.com/office/powerpoint/2010/main" val="3030595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循環字首</a:t>
            </a:r>
            <a:r>
              <a:rPr lang="en-US" altLang="zh-TW" dirty="0"/>
              <a:t>(Cyclic Prefix)</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於是我們的傳輸端也要做對應的更正，在 </a:t>
                </a:r>
                <a:r>
                  <a:rPr lang="en-US" altLang="zh-TW" dirty="0"/>
                  <a:t>IDFT</a:t>
                </a:r>
                <a:r>
                  <a:rPr lang="zh-TW" altLang="en-US" dirty="0"/>
                  <a:t> 之後加上 </a:t>
                </a:r>
                <a:r>
                  <a:rPr lang="en-US" altLang="zh-TW" dirty="0"/>
                  <a:t>CP</a:t>
                </a:r>
                <a:r>
                  <a:rPr lang="zh-TW" altLang="en-US" dirty="0"/>
                  <a:t>，令原始 </a:t>
                </a:r>
                <a:r>
                  <a:rPr lang="en-US" altLang="zh-TW" dirty="0"/>
                  <a:t>OFDM</a:t>
                </a:r>
                <a:r>
                  <a:rPr lang="zh-TW" altLang="en-US" dirty="0"/>
                  <a:t> 訊號長度為 </a:t>
                </a:r>
                <a14:m>
                  <m:oMath xmlns:m="http://schemas.openxmlformats.org/officeDocument/2006/math">
                    <m:r>
                      <a:rPr lang="en-US" altLang="zh-TW" b="0" i="1" dirty="0" smtClean="0">
                        <a:latin typeface="Cambria Math" panose="02040503050406030204" pitchFamily="18" charset="0"/>
                      </a:rPr>
                      <m:t>𝑁</m:t>
                    </m:r>
                  </m:oMath>
                </a14:m>
                <a:r>
                  <a:rPr lang="zh-TW" altLang="en-US" dirty="0"/>
                  <a:t>，加上的循環字首長度為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𝑔</m:t>
                        </m:r>
                      </m:sub>
                    </m:sSub>
                  </m:oMath>
                </a14:m>
                <a:r>
                  <a:rPr lang="zh-TW" altLang="en-US" dirty="0"/>
                  <a:t>，於是完整的 </a:t>
                </a:r>
                <a:r>
                  <a:rPr lang="en-US" altLang="zh-TW" dirty="0"/>
                  <a:t>OFDM</a:t>
                </a:r>
                <a:r>
                  <a:rPr lang="zh-TW" altLang="en-US" dirty="0"/>
                  <a:t> 訊號長度即為 </a:t>
                </a:r>
                <a14:m>
                  <m:oMath xmlns:m="http://schemas.openxmlformats.org/officeDocument/2006/math">
                    <m:r>
                      <a:rPr lang="en-US" altLang="zh-TW" i="1" dirty="0">
                        <a:latin typeface="Cambria Math" panose="02040503050406030204" pitchFamily="18" charset="0"/>
                      </a:rPr>
                      <m:t>𝑁</m:t>
                    </m:r>
                    <m:r>
                      <a:rPr lang="en-US" altLang="zh-TW" b="0"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𝑔</m:t>
                        </m:r>
                      </m:sub>
                    </m:sSub>
                  </m:oMath>
                </a14:m>
                <a:r>
                  <a:rPr lang="zh-TW" altLang="en-US" dirty="0"/>
                  <a:t>，前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𝑔</m:t>
                        </m:r>
                      </m:sub>
                    </m:sSub>
                  </m:oMath>
                </a14:m>
                <a:r>
                  <a:rPr lang="zh-TW" altLang="en-US" dirty="0"/>
                  <a:t> 個符碼為第 </a:t>
                </a:r>
                <a14:m>
                  <m:oMath xmlns:m="http://schemas.openxmlformats.org/officeDocument/2006/math">
                    <m:r>
                      <a:rPr lang="en-US" altLang="zh-TW" i="1" dirty="0">
                        <a:latin typeface="Cambria Math" panose="02040503050406030204" pitchFamily="18" charset="0"/>
                      </a:rPr>
                      <m:t>𝑁</m:t>
                    </m:r>
                    <m:r>
                      <a:rPr lang="en-US" altLang="zh-TW" b="0"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𝑔</m:t>
                        </m:r>
                      </m:sub>
                    </m:sSub>
                  </m:oMath>
                </a14:m>
                <a:r>
                  <a:rPr lang="en-US" altLang="zh-TW" dirty="0"/>
                  <a:t> </a:t>
                </a:r>
                <a:r>
                  <a:rPr lang="zh-TW" altLang="en-US" dirty="0"/>
                  <a:t>到第 </a:t>
                </a:r>
                <a14:m>
                  <m:oMath xmlns:m="http://schemas.openxmlformats.org/officeDocument/2006/math">
                    <m:r>
                      <a:rPr lang="en-US" altLang="zh-TW" i="1" dirty="0">
                        <a:latin typeface="Cambria Math" panose="02040503050406030204" pitchFamily="18" charset="0"/>
                      </a:rPr>
                      <m:t>𝑁</m:t>
                    </m:r>
                    <m:r>
                      <a:rPr lang="en-US" altLang="zh-TW" b="0" i="1" dirty="0" smtClean="0">
                        <a:latin typeface="Cambria Math" panose="02040503050406030204" pitchFamily="18" charset="0"/>
                      </a:rPr>
                      <m:t>−1</m:t>
                    </m:r>
                  </m:oMath>
                </a14:m>
                <a:r>
                  <a:rPr lang="zh-TW" altLang="en-US" dirty="0"/>
                  <a:t> 個符碼。</a:t>
                </a:r>
                <a:endParaRPr lang="en-US" altLang="zh-TW" dirty="0"/>
              </a:p>
              <a:p>
                <a:r>
                  <a:rPr lang="zh-TW" altLang="en-US" dirty="0"/>
                  <a:t>於是包含 </a:t>
                </a:r>
                <a:r>
                  <a:rPr lang="en-US" altLang="zh-TW" dirty="0"/>
                  <a:t>CP</a:t>
                </a:r>
                <a:r>
                  <a:rPr lang="zh-TW" altLang="en-US" dirty="0"/>
                  <a:t> 的完整的 </a:t>
                </a:r>
                <a:r>
                  <a:rPr lang="en-US" altLang="zh-TW" dirty="0"/>
                  <a:t>OFDM</a:t>
                </a:r>
                <a:r>
                  <a:rPr lang="zh-TW" altLang="en-US" dirty="0"/>
                  <a:t> 訊號表示為</a:t>
                </a:r>
                <a:br>
                  <a:rPr lang="en-US" altLang="zh-TW" dirty="0"/>
                </a:br>
                <a14:m>
                  <m:oMath xmlns:m="http://schemas.openxmlformats.org/officeDocument/2006/math">
                    <m:r>
                      <a:rPr lang="en-US" altLang="zh-TW" b="0" i="1" smtClean="0">
                        <a:latin typeface="Cambria Math" panose="02040503050406030204" pitchFamily="18" charset="0"/>
                      </a:rPr>
                      <m:t>𝑢</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𝑘</m:t>
                                </m:r>
                                <m:r>
                                  <a:rPr lang="en-US" altLang="zh-TW" i="1">
                                    <a:latin typeface="Cambria Math" panose="02040503050406030204" pitchFamily="18" charset="0"/>
                                  </a:rPr>
                                  <m:t>=0</m:t>
                                </m:r>
                              </m:sub>
                              <m:sup>
                                <m:r>
                                  <a:rPr lang="en-US" altLang="zh-TW" i="1">
                                    <a:latin typeface="Cambria Math" panose="02040503050406030204" pitchFamily="18" charset="0"/>
                                  </a:rPr>
                                  <m:t>𝑁</m:t>
                                </m:r>
                                <m:r>
                                  <a:rPr lang="en-US" altLang="zh-TW" i="1">
                                    <a:latin typeface="Cambria Math" panose="02040503050406030204" pitchFamily="18" charset="0"/>
                                  </a:rPr>
                                  <m:t>−1</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𝑘</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f>
                                      <m:fPr>
                                        <m:ctrlPr>
                                          <a:rPr lang="en-US" altLang="zh-TW" i="1">
                                            <a:latin typeface="Cambria Math" panose="02040503050406030204" pitchFamily="18" charset="0"/>
                                          </a:rPr>
                                        </m:ctrlPr>
                                      </m:fPr>
                                      <m:num>
                                        <m:r>
                                          <a:rPr lang="en-US" altLang="zh-TW" i="1">
                                            <a:latin typeface="Cambria Math" panose="02040503050406030204" pitchFamily="18" charset="0"/>
                                          </a:rPr>
                                          <m:t>𝑘</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m:t>
                                    </m:r>
                                    <m:r>
                                      <a:rPr lang="en-US" altLang="zh-TW" i="1">
                                        <a:latin typeface="Cambria Math" panose="02040503050406030204" pitchFamily="18" charset="0"/>
                                      </a:rPr>
                                      <m:t>𝑛</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𝑔</m:t>
                                        </m:r>
                                      </m:sub>
                                    </m:sSub>
                                    <m:r>
                                      <a:rPr lang="en-US" altLang="zh-TW" b="0" i="1" smtClean="0">
                                        <a:latin typeface="Cambria Math" panose="02040503050406030204" pitchFamily="18" charset="0"/>
                                      </a:rPr>
                                      <m:t>)</m:t>
                                    </m:r>
                                  </m:sup>
                                </m:sSup>
                              </m:e>
                            </m:nary>
                            <m:r>
                              <a:rPr lang="en-US" altLang="zh-TW" i="1">
                                <a:latin typeface="Cambria Math" panose="02040503050406030204" pitchFamily="18" charset="0"/>
                              </a:rPr>
                              <m:t>, 0</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𝑁</m:t>
                            </m:r>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𝑁</m:t>
                                </m:r>
                              </m:e>
                              <m:sub>
                                <m:r>
                                  <a:rPr lang="en-US" altLang="zh-TW" b="0" i="1" smtClean="0">
                                    <a:latin typeface="Cambria Math" panose="02040503050406030204" pitchFamily="18" charset="0"/>
                                    <a:ea typeface="Cambria Math" panose="02040503050406030204" pitchFamily="18" charset="0"/>
                                  </a:rPr>
                                  <m:t>𝑔</m:t>
                                </m:r>
                              </m:sub>
                            </m:sSub>
                            <m:r>
                              <a:rPr lang="en-US" altLang="zh-TW" i="1">
                                <a:latin typeface="Cambria Math" panose="02040503050406030204" pitchFamily="18" charset="0"/>
                                <a:ea typeface="Cambria Math" panose="02040503050406030204" pitchFamily="18" charset="0"/>
                              </a:rPr>
                              <m:t>−1</m:t>
                            </m:r>
                          </m:e>
                          <m:e>
                            <m:r>
                              <a:rPr lang="en-US" altLang="zh-TW" i="1">
                                <a:latin typeface="Cambria Math" panose="02040503050406030204" pitchFamily="18" charset="0"/>
                              </a:rPr>
                              <m:t>0, </m:t>
                            </m:r>
                            <m:r>
                              <a:rPr lang="en-US" altLang="zh-TW" i="1">
                                <a:latin typeface="Cambria Math" panose="02040503050406030204" pitchFamily="18" charset="0"/>
                              </a:rPr>
                              <m:t>𝑜𝑡h𝑒𝑟𝑤𝑖𝑠𝑒</m:t>
                            </m:r>
                          </m:e>
                        </m:eqArr>
                      </m:e>
                    </m:d>
                  </m:oMath>
                </a14:m>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DF9DC844-0FDE-4882-B0C5-140BAD046B05}"/>
              </a:ext>
            </a:extLst>
          </p:cNvPr>
          <p:cNvPicPr>
            <a:picLocks noChangeAspect="1"/>
          </p:cNvPicPr>
          <p:nvPr/>
        </p:nvPicPr>
        <p:blipFill>
          <a:blip r:embed="rId3"/>
          <a:stretch>
            <a:fillRect/>
          </a:stretch>
        </p:blipFill>
        <p:spPr>
          <a:xfrm>
            <a:off x="248575" y="4737512"/>
            <a:ext cx="6479719" cy="1897272"/>
          </a:xfrm>
          <a:prstGeom prst="rect">
            <a:avLst/>
          </a:prstGeom>
        </p:spPr>
      </p:pic>
      <p:pic>
        <p:nvPicPr>
          <p:cNvPr id="7" name="圖片 6">
            <a:extLst>
              <a:ext uri="{FF2B5EF4-FFF2-40B4-BE49-F238E27FC236}">
                <a16:creationId xmlns:a16="http://schemas.microsoft.com/office/drawing/2014/main" id="{322A055A-6450-421C-85B2-79484B2BEB37}"/>
              </a:ext>
            </a:extLst>
          </p:cNvPr>
          <p:cNvPicPr>
            <a:picLocks noChangeAspect="1"/>
          </p:cNvPicPr>
          <p:nvPr/>
        </p:nvPicPr>
        <p:blipFill>
          <a:blip r:embed="rId4"/>
          <a:stretch>
            <a:fillRect/>
          </a:stretch>
        </p:blipFill>
        <p:spPr>
          <a:xfrm>
            <a:off x="7147261" y="5136898"/>
            <a:ext cx="4206539" cy="1355976"/>
          </a:xfrm>
          <a:prstGeom prst="rect">
            <a:avLst/>
          </a:prstGeom>
        </p:spPr>
      </p:pic>
    </p:spTree>
    <p:extLst>
      <p:ext uri="{BB962C8B-B14F-4D97-AF65-F5344CB8AC3E}">
        <p14:creationId xmlns:p14="http://schemas.microsoft.com/office/powerpoint/2010/main" val="41397325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循環字首</a:t>
            </a:r>
            <a:r>
              <a:rPr lang="en-US" altLang="zh-TW" dirty="0"/>
              <a:t>(Cyclic Prefix)</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接收端則是在 </a:t>
                </a:r>
                <a:r>
                  <a:rPr lang="en-US" altLang="zh-TW" dirty="0"/>
                  <a:t>DFT</a:t>
                </a:r>
                <a:r>
                  <a:rPr lang="zh-TW" altLang="en-US" dirty="0"/>
                  <a:t> 之前加上移除 </a:t>
                </a:r>
                <a:r>
                  <a:rPr lang="en-US" altLang="zh-TW" dirty="0"/>
                  <a:t>CP</a:t>
                </a:r>
                <a:r>
                  <a:rPr lang="zh-TW" altLang="en-US" dirty="0"/>
                  <a:t> 的操作。此時，為了讓接收端知道訊號的邊界以移除 </a:t>
                </a:r>
                <a:r>
                  <a:rPr lang="en-US" altLang="zh-TW" dirty="0"/>
                  <a:t>CP</a:t>
                </a:r>
                <a:r>
                  <a:rPr lang="zh-TW" altLang="en-US" dirty="0"/>
                  <a:t>，傳收兩端的時間同步必須注意。</a:t>
                </a:r>
                <a:endParaRPr lang="en-US" altLang="zh-TW" dirty="0"/>
              </a:p>
              <a:p>
                <a:r>
                  <a:rPr lang="zh-TW" altLang="en-US" dirty="0"/>
                  <a:t>考慮到先前</a:t>
                </a:r>
                <a:r>
                  <a:rPr lang="zh-TW" altLang="en-US" dirty="0">
                    <a:hlinkClick r:id="rId2" action="ppaction://hlinksldjump"/>
                  </a:rPr>
                  <a:t>通道效應的推導</a:t>
                </a:r>
                <a:r>
                  <a:rPr lang="zh-TW" altLang="en-US" dirty="0"/>
                  <a:t>，這時候接收的完整 </a:t>
                </a:r>
                <a:r>
                  <a:rPr lang="en-US" altLang="zh-TW" dirty="0"/>
                  <a:t>OFDM</a:t>
                </a:r>
                <a:r>
                  <a:rPr lang="zh-TW" altLang="en-US" dirty="0"/>
                  <a:t> 訊號 </a:t>
                </a:r>
                <a14:m>
                  <m:oMath xmlns:m="http://schemas.openxmlformats.org/officeDocument/2006/math">
                    <m:r>
                      <a:rPr lang="en-US" altLang="zh-TW" b="0" i="1" smtClean="0">
                        <a:latin typeface="Cambria Math" panose="02040503050406030204" pitchFamily="18" charset="0"/>
                      </a:rPr>
                      <m:t>𝑣</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oMath>
                </a14:m>
                <a:r>
                  <a:rPr lang="zh-TW" altLang="en-US" dirty="0"/>
                  <a:t>，會是 </a:t>
                </a:r>
                <a:r>
                  <a:rPr lang="en-US" altLang="zh-TW" dirty="0"/>
                  <a:t>OFDM</a:t>
                </a:r>
                <a:r>
                  <a:rPr lang="zh-TW" altLang="en-US" dirty="0"/>
                  <a:t> 傳輸訊號以及通道效應的捲積，即 </a:t>
                </a:r>
                <a14:m>
                  <m:oMath xmlns:m="http://schemas.openxmlformats.org/officeDocument/2006/math">
                    <m:r>
                      <a:rPr lang="en-US" altLang="zh-TW" i="1">
                        <a:latin typeface="Cambria Math" panose="02040503050406030204" pitchFamily="18" charset="0"/>
                      </a:rPr>
                      <m:t>𝑣</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𝑛</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𝑢</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e>
                    </m:d>
                    <m:r>
                      <a:rPr lang="en-US" altLang="zh-TW" b="0" i="1" smtClean="0">
                        <a:latin typeface="Cambria Math" panose="02040503050406030204" pitchFamily="18" charset="0"/>
                      </a:rPr>
                      <m:t>∗</m:t>
                    </m:r>
                    <m:r>
                      <a:rPr lang="en-US" altLang="zh-TW" b="0" i="1" smtClean="0">
                        <a:latin typeface="Cambria Math" panose="02040503050406030204" pitchFamily="18" charset="0"/>
                      </a:rPr>
                      <m:t>h</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oMath>
                </a14:m>
                <a:r>
                  <a:rPr lang="zh-TW" altLang="en-US" dirty="0"/>
                  <a:t>。</a:t>
                </a:r>
                <a:endParaRPr lang="en-US" altLang="zh-TW" dirty="0"/>
              </a:p>
              <a:p>
                <a:r>
                  <a:rPr lang="zh-TW" altLang="en-US" dirty="0"/>
                  <a:t>移除 </a:t>
                </a:r>
                <a:r>
                  <a:rPr lang="en-US" altLang="zh-TW" dirty="0"/>
                  <a:t>CP</a:t>
                </a:r>
                <a:r>
                  <a:rPr lang="zh-TW" altLang="en-US" dirty="0"/>
                  <a:t> 之後得到 </a:t>
                </a:r>
                <a14:m>
                  <m:oMath xmlns:m="http://schemas.openxmlformats.org/officeDocument/2006/math">
                    <m:r>
                      <a:rPr lang="en-US" altLang="zh-TW" b="0" i="1" smtClean="0">
                        <a:latin typeface="Cambria Math" panose="02040503050406030204" pitchFamily="18" charset="0"/>
                      </a:rPr>
                      <m:t>𝑟</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oMath>
                </a14:m>
                <a:r>
                  <a:rPr lang="zh-TW" altLang="en-US" dirty="0"/>
                  <a:t>，這時候可以看成加入 </a:t>
                </a:r>
                <a:r>
                  <a:rPr lang="en-US" altLang="zh-TW" dirty="0"/>
                  <a:t>CP</a:t>
                </a:r>
                <a:r>
                  <a:rPr lang="zh-TW" altLang="en-US" dirty="0"/>
                  <a:t> 前的傳輸訊號與通道效應的 </a:t>
                </a:r>
                <a:r>
                  <a:rPr lang="en-US" altLang="zh-TW" dirty="0"/>
                  <a:t>N</a:t>
                </a:r>
                <a:r>
                  <a:rPr lang="zh-TW" altLang="en-US" dirty="0"/>
                  <a:t> 點</a:t>
                </a:r>
                <a:r>
                  <a:rPr lang="zh-TW" altLang="en-US" b="1" dirty="0"/>
                  <a:t>循環捲積</a:t>
                </a:r>
                <a:r>
                  <a:rPr lang="en-US" altLang="zh-TW" b="1" dirty="0"/>
                  <a:t>(circular convolution)</a:t>
                </a:r>
                <a:r>
                  <a:rPr lang="zh-TW" altLang="en-US" dirty="0"/>
                  <a:t>，即 </a:t>
                </a:r>
                <a14:m>
                  <m:oMath xmlns:m="http://schemas.openxmlformats.org/officeDocument/2006/math">
                    <m:r>
                      <a:rPr lang="en-US" altLang="zh-TW" b="0" i="1" smtClean="0">
                        <a:latin typeface="Cambria Math" panose="02040503050406030204" pitchFamily="18" charset="0"/>
                      </a:rPr>
                      <m:t>𝑟</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𝑠</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e>
                    </m:d>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m:t>
                        </m:r>
                      </m:e>
                      <m:sub>
                        <m:r>
                          <a:rPr lang="en-US" altLang="zh-TW" b="0" i="1" smtClean="0">
                            <a:latin typeface="Cambria Math" panose="02040503050406030204" pitchFamily="18" charset="0"/>
                          </a:rPr>
                          <m:t>𝑁</m:t>
                        </m:r>
                      </m:sub>
                    </m:sSub>
                    <m:r>
                      <a:rPr lang="en-US" altLang="zh-TW" b="0" i="1" smtClean="0">
                        <a:latin typeface="Cambria Math" panose="02040503050406030204" pitchFamily="18" charset="0"/>
                      </a:rPr>
                      <m:t>h</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oMath>
                </a14:m>
                <a:r>
                  <a:rPr lang="zh-TW" altLang="en-US" dirty="0"/>
                  <a:t>。</a:t>
                </a:r>
                <a:endParaRPr lang="en-US" altLang="zh-TW" dirty="0"/>
              </a:p>
              <a:p>
                <a:r>
                  <a:rPr lang="zh-TW" altLang="en-US" dirty="0"/>
                  <a:t>進行 </a:t>
                </a:r>
                <a:r>
                  <a:rPr lang="en-US" altLang="zh-TW" dirty="0"/>
                  <a:t>DFT</a:t>
                </a:r>
                <a:r>
                  <a:rPr lang="zh-TW" altLang="en-US" dirty="0"/>
                  <a:t> 之後得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𝐷𝐹𝑇</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e>
                        </m:d>
                      </m:e>
                    </m:d>
                    <m:r>
                      <a:rPr lang="en-US" altLang="zh-TW" i="1">
                        <a:latin typeface="Cambria Math" panose="02040503050406030204" pitchFamily="18" charset="0"/>
                      </a:rPr>
                      <m:t>=</m:t>
                    </m:r>
                    <m:r>
                      <a:rPr lang="en-US" altLang="zh-TW" i="1">
                        <a:latin typeface="Cambria Math" panose="02040503050406030204" pitchFamily="18" charset="0"/>
                      </a:rPr>
                      <m:t>𝐷𝐹𝑇</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𝑠</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𝑛</m:t>
                            </m:r>
                          </m:e>
                        </m:d>
                        <m:sSub>
                          <m:sSubPr>
                            <m:ctrlPr>
                              <a:rPr lang="en-US" altLang="zh-TW" i="1">
                                <a:latin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m:t>
                            </m:r>
                          </m:e>
                          <m:sub>
                            <m:r>
                              <a:rPr lang="en-US" altLang="zh-TW" i="1">
                                <a:latin typeface="Cambria Math" panose="02040503050406030204" pitchFamily="18" charset="0"/>
                              </a:rPr>
                              <m:t>𝑁</m:t>
                            </m:r>
                          </m:sub>
                        </m:sSub>
                        <m:r>
                          <a:rPr lang="en-US" altLang="zh-TW" i="1">
                            <a:latin typeface="Cambria Math" panose="02040503050406030204" pitchFamily="18" charset="0"/>
                          </a:rPr>
                          <m:t>h</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𝑛</m:t>
                            </m:r>
                          </m:e>
                        </m:d>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𝑘</m:t>
                        </m:r>
                      </m:sub>
                    </m:s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𝑘</m:t>
                        </m:r>
                      </m:sub>
                    </m:sSub>
                  </m:oMath>
                </a14:m>
                <a:r>
                  <a:rPr lang="zh-TW" altLang="en-US" dirty="0"/>
                  <a:t>，最後即可用簡單的</a:t>
                </a:r>
                <a:r>
                  <a:rPr lang="zh-TW" altLang="en-US" dirty="0">
                    <a:hlinkClick r:id="rId3" action="ppaction://hlinksldjump"/>
                  </a:rPr>
                  <a:t>等化</a:t>
                </a:r>
                <a:r>
                  <a:rPr lang="zh-TW" altLang="en-US" dirty="0"/>
                  <a:t>還原出原始符碼，即 </a:t>
                </a:r>
                <a14:m>
                  <m:oMath xmlns:m="http://schemas.openxmlformats.org/officeDocument/2006/math">
                    <m:sSub>
                      <m:sSubPr>
                        <m:ctrlPr>
                          <a:rPr lang="en-US" altLang="zh-TW" i="1" smtClean="0">
                            <a:latin typeface="Cambria Math" panose="02040503050406030204" pitchFamily="18" charset="0"/>
                          </a:rPr>
                        </m:ctrlPr>
                      </m:sSubPr>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𝑋</m:t>
                            </m:r>
                          </m:e>
                        </m:acc>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𝑘</m:t>
                        </m:r>
                      </m:sub>
                    </m:sSub>
                  </m:oMath>
                </a14:m>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4"/>
                <a:stretch>
                  <a:fillRect l="-964" t="-219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4AF174CD-D637-4DC5-9BFC-EB8C89706CFC}"/>
              </a:ext>
            </a:extLst>
          </p:cNvPr>
          <p:cNvPicPr>
            <a:picLocks noChangeAspect="1"/>
          </p:cNvPicPr>
          <p:nvPr/>
        </p:nvPicPr>
        <p:blipFill>
          <a:blip r:embed="rId5"/>
          <a:stretch>
            <a:fillRect/>
          </a:stretch>
        </p:blipFill>
        <p:spPr>
          <a:xfrm>
            <a:off x="2503567" y="4939299"/>
            <a:ext cx="7184865" cy="1663792"/>
          </a:xfrm>
          <a:prstGeom prst="rect">
            <a:avLst/>
          </a:prstGeom>
        </p:spPr>
      </p:pic>
    </p:spTree>
    <p:extLst>
      <p:ext uri="{BB962C8B-B14F-4D97-AF65-F5344CB8AC3E}">
        <p14:creationId xmlns:p14="http://schemas.microsoft.com/office/powerpoint/2010/main" val="15968902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 </a:t>
            </a:r>
            <a:r>
              <a:rPr lang="zh-TW" altLang="en-US" dirty="0"/>
              <a:t>完整傳收機架構</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下圖是完整的 </a:t>
            </a:r>
            <a:r>
              <a:rPr lang="en-US" altLang="zh-TW" dirty="0"/>
              <a:t>OFDM</a:t>
            </a:r>
            <a:r>
              <a:rPr lang="zh-TW" altLang="en-US" dirty="0"/>
              <a:t> 傳收機架構。傳輸端的窗函數是將 </a:t>
            </a:r>
            <a:r>
              <a:rPr lang="en-US" altLang="zh-TW" dirty="0"/>
              <a:t>OFDM</a:t>
            </a:r>
            <a:r>
              <a:rPr lang="zh-TW" altLang="en-US" dirty="0"/>
              <a:t> 完整符碼限制在 </a:t>
            </a:r>
            <a:r>
              <a:rPr lang="en-US" altLang="zh-TW" dirty="0"/>
              <a:t>0</a:t>
            </a:r>
            <a:r>
              <a:rPr lang="zh-TW" altLang="en-US" dirty="0"/>
              <a:t> 到 </a:t>
            </a:r>
            <a:r>
              <a:rPr lang="en-US" altLang="zh-TW" dirty="0"/>
              <a:t>T</a:t>
            </a:r>
            <a:r>
              <a:rPr lang="zh-TW" altLang="en-US" dirty="0"/>
              <a:t> 之間，一般會使用升餘弦視窗。</a:t>
            </a:r>
            <a:endParaRPr lang="en-US" altLang="zh-TW" dirty="0"/>
          </a:p>
          <a:p>
            <a:r>
              <a:rPr lang="en-US" altLang="zh-TW" dirty="0"/>
              <a:t>OFDM</a:t>
            </a:r>
            <a:r>
              <a:rPr lang="zh-TW" altLang="en-US" dirty="0"/>
              <a:t> 的好處有：能容忍多重路徑效應造成的延遲擴散、有效對抗通道造成的失真、傳輸量大，等等。</a:t>
            </a:r>
            <a:endParaRPr lang="en-US" altLang="zh-TW" dirty="0"/>
          </a:p>
          <a:p>
            <a:endParaRPr lang="en-US" altLang="zh-TW" dirty="0"/>
          </a:p>
        </p:txBody>
      </p:sp>
      <p:pic>
        <p:nvPicPr>
          <p:cNvPr id="5" name="圖片 4">
            <a:extLst>
              <a:ext uri="{FF2B5EF4-FFF2-40B4-BE49-F238E27FC236}">
                <a16:creationId xmlns:a16="http://schemas.microsoft.com/office/drawing/2014/main" id="{7B8DCCFC-2D4C-426F-AFFD-4DC3559A7F2A}"/>
              </a:ext>
            </a:extLst>
          </p:cNvPr>
          <p:cNvPicPr>
            <a:picLocks noChangeAspect="1"/>
          </p:cNvPicPr>
          <p:nvPr/>
        </p:nvPicPr>
        <p:blipFill>
          <a:blip r:embed="rId2"/>
          <a:stretch>
            <a:fillRect/>
          </a:stretch>
        </p:blipFill>
        <p:spPr>
          <a:xfrm>
            <a:off x="1852485" y="2927025"/>
            <a:ext cx="8487030" cy="3400858"/>
          </a:xfrm>
          <a:prstGeom prst="rect">
            <a:avLst/>
          </a:prstGeom>
        </p:spPr>
      </p:pic>
    </p:spTree>
    <p:extLst>
      <p:ext uri="{BB962C8B-B14F-4D97-AF65-F5344CB8AC3E}">
        <p14:creationId xmlns:p14="http://schemas.microsoft.com/office/powerpoint/2010/main" val="9264648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PAPR</a:t>
            </a:r>
            <a:r>
              <a:rPr lang="zh-TW" altLang="en-US" dirty="0"/>
              <a:t> 問題</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4" y="1171852"/>
                <a:ext cx="11860567" cy="5504156"/>
              </a:xfrm>
            </p:spPr>
            <p:txBody>
              <a:bodyPr>
                <a:normAutofit/>
              </a:bodyPr>
              <a:lstStyle/>
              <a:p>
                <a:r>
                  <a:rPr lang="zh-TW" altLang="en-US" b="1" dirty="0"/>
                  <a:t>峰均功率比</a:t>
                </a:r>
                <a:r>
                  <a:rPr lang="en-US" altLang="zh-TW" b="1" dirty="0"/>
                  <a:t>(Peak-to-Average Power Ratio, PAPR)</a:t>
                </a:r>
                <a:r>
                  <a:rPr lang="zh-TW" altLang="en-US" dirty="0"/>
                  <a:t>，也就是訊號最大瞬時功率與平均功率的比值，即</a:t>
                </a:r>
                <a:br>
                  <a:rPr lang="en-US" altLang="zh-TW" dirty="0"/>
                </a:br>
                <a14:m>
                  <m:oMath xmlns:m="http://schemas.openxmlformats.org/officeDocument/2006/math">
                    <m:r>
                      <a:rPr lang="en-US" altLang="zh-TW" b="0" i="1" smtClean="0">
                        <a:latin typeface="Cambria Math" panose="02040503050406030204" pitchFamily="18" charset="0"/>
                      </a:rPr>
                      <m:t>𝑃𝐴𝑃𝑅</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e>
                        </m:d>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𝑚𝑎𝑥</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num>
                      <m:den>
                        <m:r>
                          <a:rPr lang="en-US" altLang="zh-TW" b="0" i="1" smtClean="0">
                            <a:latin typeface="Cambria Math" panose="02040503050406030204" pitchFamily="18" charset="0"/>
                          </a:rPr>
                          <m:t>𝐸</m:t>
                        </m:r>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den>
                    </m:f>
                  </m:oMath>
                </a14:m>
                <a:endParaRPr lang="en-US" altLang="zh-TW" dirty="0"/>
              </a:p>
              <a:p>
                <a:r>
                  <a:rPr lang="zh-TW" altLang="en-US" dirty="0"/>
                  <a:t>假設調變前符碼具隨機特性，</a:t>
                </a:r>
                <a14:m>
                  <m:oMath xmlns:m="http://schemas.openxmlformats.org/officeDocument/2006/math">
                    <m:r>
                      <a:rPr lang="en-US" altLang="zh-TW" b="0" i="1" smtClean="0">
                        <a:latin typeface="Cambria Math" panose="02040503050406030204" pitchFamily="18" charset="0"/>
                      </a:rPr>
                      <m:t>𝑁</m:t>
                    </m:r>
                  </m:oMath>
                </a14:m>
                <a:r>
                  <a:rPr lang="zh-TW" altLang="en-US" dirty="0"/>
                  <a:t> 個載波的疊加也具隨機特性，故呈現隨機出現的建設與破壞干涉現象，造成傳送 </a:t>
                </a:r>
                <a:r>
                  <a:rPr lang="en-US" altLang="zh-TW" dirty="0"/>
                  <a:t>OFDM</a:t>
                </a:r>
                <a:r>
                  <a:rPr lang="zh-TW" altLang="en-US" dirty="0"/>
                  <a:t> 信號強度忽大忽小。</a:t>
                </a:r>
                <a:endParaRPr lang="en-US" altLang="zh-TW" dirty="0"/>
              </a:p>
              <a:p>
                <a:endParaRPr lang="en-US" altLang="zh-TW" dirty="0"/>
              </a:p>
              <a:p>
                <a:r>
                  <a:rPr lang="zh-TW" altLang="en-US" dirty="0"/>
                  <a:t>若 </a:t>
                </a:r>
                <a:r>
                  <a:rPr lang="en-US" altLang="zh-TW" dirty="0"/>
                  <a:t>OFDM</a:t>
                </a:r>
                <a:r>
                  <a:rPr lang="zh-TW" altLang="en-US" dirty="0"/>
                  <a:t> 傳輸訊號由 </a:t>
                </a:r>
                <a:r>
                  <a:rPr lang="en-US" altLang="zh-TW" dirty="0"/>
                  <a:t>4</a:t>
                </a:r>
                <a:r>
                  <a:rPr lang="zh-TW" altLang="en-US" dirty="0"/>
                  <a:t> 個 </a:t>
                </a:r>
                <a:r>
                  <a:rPr lang="en-US" altLang="zh-TW" dirty="0"/>
                  <a:t>BPSK </a:t>
                </a:r>
                <a:r>
                  <a:rPr lang="zh-TW" altLang="en-US" dirty="0"/>
                  <a:t>符碼轉換而成，即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=4</m:t>
                    </m:r>
                  </m:oMath>
                </a14:m>
                <a:r>
                  <a:rPr lang="zh-TW" altLang="en-US" dirty="0"/>
                  <a:t>，先不考慮 </a:t>
                </a:r>
                <a:r>
                  <a:rPr lang="en-US" altLang="zh-TW" dirty="0"/>
                  <a:t>CP</a:t>
                </a:r>
                <a:br>
                  <a:rPr lang="en-US" altLang="zh-TW" dirty="0"/>
                </a:br>
                <a:r>
                  <a:rPr lang="zh-TW" altLang="en-US" dirty="0"/>
                  <a:t>，即 </a:t>
                </a:r>
                <a14:m>
                  <m:oMath xmlns:m="http://schemas.openxmlformats.org/officeDocument/2006/math">
                    <m:r>
                      <a:rPr lang="en-US" altLang="zh-TW" b="0" i="1" smtClean="0">
                        <a:latin typeface="Cambria Math" panose="02040503050406030204" pitchFamily="18" charset="0"/>
                      </a:rPr>
                      <m:t>𝑠</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e>
                    </m:d>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𝑘</m:t>
                        </m:r>
                        <m:r>
                          <a:rPr lang="en-US" altLang="zh-TW" i="1">
                            <a:latin typeface="Cambria Math" panose="02040503050406030204" pitchFamily="18" charset="0"/>
                          </a:rPr>
                          <m:t>=0</m:t>
                        </m:r>
                      </m:sub>
                      <m:sup>
                        <m:r>
                          <a:rPr lang="en-US" altLang="zh-TW" i="1">
                            <a:latin typeface="Cambria Math" panose="02040503050406030204" pitchFamily="18" charset="0"/>
                          </a:rPr>
                          <m:t>𝑁</m:t>
                        </m:r>
                        <m:r>
                          <a:rPr lang="en-US" altLang="zh-TW" i="1">
                            <a:latin typeface="Cambria Math" panose="02040503050406030204" pitchFamily="18" charset="0"/>
                          </a:rPr>
                          <m:t>−1</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𝑘</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f>
                              <m:fPr>
                                <m:ctrlPr>
                                  <a:rPr lang="en-US" altLang="zh-TW" i="1">
                                    <a:latin typeface="Cambria Math" panose="02040503050406030204" pitchFamily="18" charset="0"/>
                                  </a:rPr>
                                </m:ctrlPr>
                              </m:fPr>
                              <m:num>
                                <m:r>
                                  <a:rPr lang="en-US" altLang="zh-TW" i="1">
                                    <a:latin typeface="Cambria Math" panose="02040503050406030204" pitchFamily="18" charset="0"/>
                                  </a:rPr>
                                  <m:t>𝑘</m:t>
                                </m:r>
                              </m:num>
                              <m:den>
                                <m:r>
                                  <a:rPr lang="en-US" altLang="zh-TW" i="1">
                                    <a:latin typeface="Cambria Math" panose="02040503050406030204" pitchFamily="18" charset="0"/>
                                  </a:rPr>
                                  <m:t>𝑁</m:t>
                                </m:r>
                              </m:den>
                            </m:f>
                            <m:r>
                              <a:rPr lang="en-US" altLang="zh-TW" i="1">
                                <a:latin typeface="Cambria Math" panose="02040503050406030204" pitchFamily="18" charset="0"/>
                              </a:rPr>
                              <m:t>𝑛</m:t>
                            </m:r>
                          </m:sup>
                        </m:sSup>
                      </m:e>
                    </m:nary>
                  </m:oMath>
                </a14:m>
                <a:r>
                  <a:rPr lang="zh-TW" altLang="en-US" dirty="0"/>
                  <a:t>。</a:t>
                </a:r>
                <a:br>
                  <a:rPr lang="en-US" altLang="zh-TW" dirty="0"/>
                </a:br>
                <a:r>
                  <a:rPr lang="zh-TW" altLang="en-US" dirty="0"/>
                  <a:t>則根據 </a:t>
                </a:r>
                <a:r>
                  <a:rPr lang="en-US" altLang="zh-TW" dirty="0"/>
                  <a:t>PAPR</a:t>
                </a:r>
                <a:r>
                  <a:rPr lang="zh-TW" altLang="en-US" dirty="0"/>
                  <a:t> 的公式，最大 </a:t>
                </a:r>
                <a:r>
                  <a:rPr lang="en-US" altLang="zh-TW" dirty="0"/>
                  <a:t>PAPR</a:t>
                </a:r>
                <a:r>
                  <a:rPr lang="zh-TW" altLang="en-US" dirty="0"/>
                  <a:t> 為 </a:t>
                </a:r>
                <a:r>
                  <a:rPr lang="en-US" altLang="zh-TW" dirty="0"/>
                  <a:t>6 dB</a:t>
                </a:r>
                <a:r>
                  <a:rPr lang="zh-TW" altLang="en-US" dirty="0"/>
                  <a:t>，發生在</a:t>
                </a:r>
                <a14:m>
                  <m:oMath xmlns:m="http://schemas.openxmlformats.org/officeDocument/2006/math">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1,1,1,1</m:t>
                        </m:r>
                      </m:e>
                    </m:d>
                  </m:oMath>
                </a14:m>
                <a:r>
                  <a:rPr lang="zh-TW" altLang="en-US" dirty="0"/>
                  <a:t>、</a:t>
                </a:r>
                <a14:m>
                  <m:oMath xmlns:m="http://schemas.openxmlformats.org/officeDocument/2006/math">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1,−1,1,−1</m:t>
                        </m:r>
                      </m:e>
                    </m:d>
                  </m:oMath>
                </a14:m>
                <a:r>
                  <a:rPr lang="zh-TW" altLang="en-US" dirty="0"/>
                  <a:t>、</a:t>
                </a:r>
                <a:r>
                  <a:rPr lang="en-US" altLang="zh-TW" dirty="0"/>
                  <a:t> </a:t>
                </a:r>
                <a14:m>
                  <m:oMath xmlns:m="http://schemas.openxmlformats.org/officeDocument/2006/math">
                    <m:d>
                      <m:dPr>
                        <m:begChr m:val="["/>
                        <m:endChr m:val="]"/>
                        <m:ctrlPr>
                          <a:rPr lang="en-US" altLang="zh-TW" i="1" dirty="0">
                            <a:latin typeface="Cambria Math" panose="02040503050406030204" pitchFamily="18" charset="0"/>
                          </a:rPr>
                        </m:ctrlPr>
                      </m:dPr>
                      <m:e>
                        <m:r>
                          <a:rPr lang="en-US" altLang="zh-TW" b="0" i="1" dirty="0" smtClean="0">
                            <a:latin typeface="Cambria Math" panose="02040503050406030204" pitchFamily="18" charset="0"/>
                          </a:rPr>
                          <m:t>−</m:t>
                        </m:r>
                        <m:r>
                          <a:rPr lang="en-US" altLang="zh-TW" i="1" dirty="0">
                            <a:latin typeface="Cambria Math" panose="02040503050406030204" pitchFamily="18" charset="0"/>
                          </a:rPr>
                          <m:t>1,1,</m:t>
                        </m:r>
                        <m:r>
                          <a:rPr lang="en-US" altLang="zh-TW" b="0" i="1" dirty="0" smtClean="0">
                            <a:latin typeface="Cambria Math" panose="02040503050406030204" pitchFamily="18" charset="0"/>
                          </a:rPr>
                          <m:t>−</m:t>
                        </m:r>
                        <m:r>
                          <a:rPr lang="en-US" altLang="zh-TW" i="1" dirty="0">
                            <a:latin typeface="Cambria Math" panose="02040503050406030204" pitchFamily="18" charset="0"/>
                          </a:rPr>
                          <m:t>1,1</m:t>
                        </m:r>
                      </m:e>
                    </m:d>
                  </m:oMath>
                </a14:m>
                <a:r>
                  <a:rPr lang="zh-TW" altLang="en-US" dirty="0"/>
                  <a:t>、</a:t>
                </a:r>
                <a:r>
                  <a:rPr lang="en-US" altLang="zh-TW" dirty="0"/>
                  <a:t> </a:t>
                </a:r>
                <a14:m>
                  <m:oMath xmlns:m="http://schemas.openxmlformats.org/officeDocument/2006/math">
                    <m:d>
                      <m:dPr>
                        <m:begChr m:val="["/>
                        <m:endChr m:val="]"/>
                        <m:ctrlPr>
                          <a:rPr lang="en-US" altLang="zh-TW" i="1" dirty="0">
                            <a:latin typeface="Cambria Math" panose="02040503050406030204" pitchFamily="18" charset="0"/>
                          </a:rPr>
                        </m:ctrlPr>
                      </m:dPr>
                      <m:e>
                        <m:r>
                          <a:rPr lang="en-US" altLang="zh-TW" b="0" i="1" dirty="0" smtClean="0">
                            <a:latin typeface="Cambria Math" panose="02040503050406030204" pitchFamily="18" charset="0"/>
                          </a:rPr>
                          <m:t>−</m:t>
                        </m:r>
                        <m:r>
                          <a:rPr lang="en-US" altLang="zh-TW" i="1" dirty="0">
                            <a:latin typeface="Cambria Math" panose="02040503050406030204" pitchFamily="18" charset="0"/>
                          </a:rPr>
                          <m:t>1,</m:t>
                        </m:r>
                        <m:r>
                          <a:rPr lang="en-US" altLang="zh-TW" b="0" i="1" dirty="0" smtClean="0">
                            <a:latin typeface="Cambria Math" panose="02040503050406030204" pitchFamily="18" charset="0"/>
                          </a:rPr>
                          <m:t>−</m:t>
                        </m:r>
                        <m:r>
                          <a:rPr lang="en-US" altLang="zh-TW" i="1" dirty="0">
                            <a:latin typeface="Cambria Math" panose="02040503050406030204" pitchFamily="18" charset="0"/>
                          </a:rPr>
                          <m:t>1,</m:t>
                        </m:r>
                        <m:r>
                          <a:rPr lang="en-US" altLang="zh-TW" b="0" i="1" dirty="0" smtClean="0">
                            <a:latin typeface="Cambria Math" panose="02040503050406030204" pitchFamily="18" charset="0"/>
                          </a:rPr>
                          <m:t>−</m:t>
                        </m:r>
                        <m:r>
                          <a:rPr lang="en-US" altLang="zh-TW" i="1" dirty="0">
                            <a:latin typeface="Cambria Math" panose="02040503050406030204" pitchFamily="18" charset="0"/>
                          </a:rPr>
                          <m:t>1,</m:t>
                        </m:r>
                        <m:r>
                          <a:rPr lang="en-US" altLang="zh-TW" b="0" i="1" dirty="0" smtClean="0">
                            <a:latin typeface="Cambria Math" panose="02040503050406030204" pitchFamily="18" charset="0"/>
                          </a:rPr>
                          <m:t>−</m:t>
                        </m:r>
                        <m:r>
                          <a:rPr lang="en-US" altLang="zh-TW" i="1" dirty="0">
                            <a:latin typeface="Cambria Math" panose="02040503050406030204" pitchFamily="18" charset="0"/>
                          </a:rPr>
                          <m:t>1</m:t>
                        </m:r>
                      </m:e>
                    </m:d>
                  </m:oMath>
                </a14:m>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4" y="1171852"/>
                <a:ext cx="11860567" cy="5504156"/>
              </a:xfrm>
              <a:blipFill>
                <a:blip r:embed="rId2"/>
                <a:stretch>
                  <a:fillRect l="-925" t="-1993" r="-36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95575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捲積與脈衝響應</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397624"/>
              </a:xfrm>
            </p:spPr>
            <p:txBody>
              <a:bodyPr>
                <a:normAutofit/>
              </a:bodyPr>
              <a:lstStyle/>
              <a:p>
                <a:r>
                  <a:rPr lang="zh-TW" altLang="en-US" dirty="0"/>
                  <a:t>輸入訊號 </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經過 </a:t>
                </a:r>
                <a:r>
                  <a:rPr lang="en-US" altLang="zh-TW" dirty="0"/>
                  <a:t>LTI</a:t>
                </a:r>
                <a:r>
                  <a:rPr lang="zh-TW" altLang="en-US" dirty="0"/>
                  <a:t> 之後會進行</a:t>
                </a:r>
                <a:r>
                  <a:rPr lang="zh-TW" altLang="en-US" b="1" dirty="0"/>
                  <a:t>捲積</a:t>
                </a:r>
                <a:r>
                  <a:rPr lang="en-US" altLang="zh-TW" b="1" dirty="0"/>
                  <a:t>(convolution)</a:t>
                </a:r>
                <a:r>
                  <a:rPr lang="zh-TW" altLang="en-US" dirty="0"/>
                  <a:t>運算，也就是</a:t>
                </a:r>
                <a:br>
                  <a:rPr lang="en-US" altLang="zh-TW" dirty="0"/>
                </a:br>
                <a14:m>
                  <m:oMath xmlns:m="http://schemas.openxmlformats.org/officeDocument/2006/math">
                    <m:r>
                      <a:rPr lang="en-US" altLang="zh-TW" b="0" i="1" smtClean="0">
                        <a:latin typeface="Cambria Math" panose="02040503050406030204" pitchFamily="18" charset="0"/>
                      </a:rPr>
                      <m:t>𝑦</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b="0" i="1" smtClean="0">
                            <a:latin typeface="Cambria Math" panose="02040503050406030204" pitchFamily="18" charset="0"/>
                            <a:ea typeface="Cambria Math" panose="02040503050406030204" pitchFamily="18" charset="0"/>
                          </a:rPr>
                          <m:t>∞</m:t>
                        </m:r>
                      </m:sup>
                      <m:e>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𝜏</m:t>
                            </m:r>
                          </m:e>
                        </m:d>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𝜏</m:t>
                            </m:r>
                          </m:e>
                        </m:d>
                        <m:r>
                          <a:rPr lang="en-US" altLang="zh-TW" b="0" i="1" smtClean="0">
                            <a:latin typeface="Cambria Math" panose="02040503050406030204" pitchFamily="18" charset="0"/>
                          </a:rPr>
                          <m:t>𝑑𝑡</m:t>
                        </m:r>
                      </m:e>
                    </m:nary>
                  </m:oMath>
                </a14:m>
                <a:endParaRPr lang="en-US" altLang="zh-TW" dirty="0"/>
              </a:p>
              <a:p>
                <a:r>
                  <a:rPr lang="zh-TW" altLang="en-US" dirty="0"/>
                  <a:t>其中 </a:t>
                </a:r>
                <a14:m>
                  <m:oMath xmlns:m="http://schemas.openxmlformats.org/officeDocument/2006/math">
                    <m:r>
                      <a:rPr lang="en-US" altLang="zh-TW" b="0" i="1" smtClean="0">
                        <a:latin typeface="Cambria Math" panose="02040503050406030204" pitchFamily="18" charset="0"/>
                      </a:rPr>
                      <m:t>h</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en-US" altLang="zh-TW" dirty="0"/>
                  <a:t> </a:t>
                </a:r>
                <a:r>
                  <a:rPr lang="zh-TW" altLang="en-US" dirty="0"/>
                  <a:t>也就是 </a:t>
                </a:r>
                <a:r>
                  <a:rPr lang="en-US" altLang="zh-TW" dirty="0"/>
                  <a:t>LTI</a:t>
                </a:r>
                <a:r>
                  <a:rPr lang="zh-TW" altLang="en-US" dirty="0"/>
                  <a:t> 的</a:t>
                </a:r>
                <a:r>
                  <a:rPr lang="zh-TW" altLang="en-US" b="1" dirty="0"/>
                  <a:t>脈衝響應</a:t>
                </a:r>
                <a:r>
                  <a:rPr lang="en-US" altLang="zh-TW" b="1" dirty="0"/>
                  <a:t>(impulse response)</a:t>
                </a:r>
                <a:r>
                  <a:rPr lang="zh-TW" altLang="en-US" dirty="0"/>
                  <a:t>，也就是當輸入訊號為脈衝訊號 </a:t>
                </a:r>
                <a14:m>
                  <m:oMath xmlns:m="http://schemas.openxmlformats.org/officeDocument/2006/math">
                    <m:r>
                      <a:rPr lang="en-US" altLang="zh-TW" b="0" i="1" smtClean="0">
                        <a:latin typeface="Cambria Math" panose="02040503050406030204" pitchFamily="18" charset="0"/>
                      </a:rPr>
                      <m:t>𝛿</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時所得到的輸出訊號。</a:t>
                </a:r>
                <a:endParaRPr lang="en-US" altLang="zh-TW" dirty="0"/>
              </a:p>
              <a:p>
                <a:r>
                  <a:rPr lang="zh-TW" altLang="en-US" dirty="0"/>
                  <a:t>又根據先前我們對於傅立葉轉換的性質，我們可以將 </a:t>
                </a:r>
                <a:r>
                  <a:rPr lang="en-US" altLang="zh-TW" dirty="0"/>
                  <a:t>LTI</a:t>
                </a:r>
                <a:r>
                  <a:rPr lang="zh-TW" altLang="en-US" dirty="0"/>
                  <a:t> 的訊號處理過程轉換在頻域上，也就是</a:t>
                </a:r>
                <a:br>
                  <a:rPr lang="en-US" altLang="zh-TW" dirty="0"/>
                </a:br>
                <a14:m>
                  <m:oMath xmlns:m="http://schemas.openxmlformats.org/officeDocument/2006/math">
                    <m:r>
                      <a:rPr lang="en-US" altLang="zh-TW" b="0" i="1" smtClean="0">
                        <a:latin typeface="Cambria Math" panose="02040503050406030204" pitchFamily="18" charset="0"/>
                      </a:rPr>
                      <m:t>𝑌</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𝑋</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oMath>
                </a14:m>
                <a:endParaRPr lang="en-US" altLang="zh-TW" dirty="0"/>
              </a:p>
              <a:p>
                <a:r>
                  <a:rPr lang="zh-TW" altLang="en-US" dirty="0"/>
                  <a:t>其中 </a:t>
                </a:r>
                <a14:m>
                  <m:oMath xmlns:m="http://schemas.openxmlformats.org/officeDocument/2006/math">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oMath>
                </a14:m>
                <a:r>
                  <a:rPr lang="en-US" altLang="zh-TW" dirty="0"/>
                  <a:t> </a:t>
                </a:r>
                <a:r>
                  <a:rPr lang="zh-TW" altLang="en-US" dirty="0"/>
                  <a:t>就是 </a:t>
                </a:r>
                <a:r>
                  <a:rPr lang="en-US" altLang="zh-TW" dirty="0"/>
                  <a:t>LTI</a:t>
                </a:r>
                <a:r>
                  <a:rPr lang="zh-TW" altLang="en-US" dirty="0"/>
                  <a:t> 的</a:t>
                </a:r>
                <a:r>
                  <a:rPr lang="zh-TW" altLang="en-US" b="1" dirty="0"/>
                  <a:t>頻率響應</a:t>
                </a:r>
                <a:r>
                  <a:rPr lang="en-US" altLang="zh-TW" b="1" dirty="0"/>
                  <a:t>(frequency response)</a:t>
                </a:r>
                <a:r>
                  <a:rPr lang="zh-TW" altLang="en-US" dirty="0"/>
                  <a:t>，也就是將 </a:t>
                </a:r>
                <a14:m>
                  <m:oMath xmlns:m="http://schemas.openxmlformats.org/officeDocument/2006/math">
                    <m:r>
                      <a:rPr lang="en-US" altLang="zh-TW" i="1">
                        <a:latin typeface="Cambria Math" panose="02040503050406030204" pitchFamily="18" charset="0"/>
                      </a:rPr>
                      <m:t>h</m:t>
                    </m:r>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m:t>
                    </m:r>
                  </m:oMath>
                </a14:m>
                <a:r>
                  <a:rPr lang="en-US" altLang="zh-TW" dirty="0"/>
                  <a:t> </a:t>
                </a:r>
                <a:r>
                  <a:rPr lang="zh-TW" altLang="en-US" dirty="0"/>
                  <a:t>做傅立葉轉換到頻域得到的結果。</a:t>
                </a:r>
                <a:endParaRPr lang="en-US" altLang="zh-TW" dirty="0"/>
              </a:p>
              <a:p>
                <a:r>
                  <a:rPr lang="zh-TW" altLang="en-US" dirty="0"/>
                  <a:t>我們通常也會把一些 </a:t>
                </a:r>
                <a:r>
                  <a:rPr lang="en-US" altLang="zh-TW" dirty="0"/>
                  <a:t>LTI </a:t>
                </a:r>
                <a:r>
                  <a:rPr lang="zh-TW" altLang="en-US" dirty="0"/>
                  <a:t>稱作</a:t>
                </a:r>
                <a:r>
                  <a:rPr lang="zh-TW" altLang="en-US" b="1" dirty="0"/>
                  <a:t>濾波器</a:t>
                </a:r>
                <a:r>
                  <a:rPr lang="en-US" altLang="zh-TW" b="1" dirty="0"/>
                  <a:t>(filter)</a:t>
                </a:r>
                <a:r>
                  <a:rPr lang="zh-TW" altLang="en-US" dirty="0"/>
                  <a:t>。</a:t>
                </a:r>
                <a:br>
                  <a:rPr lang="en-US" altLang="zh-TW" dirty="0"/>
                </a:b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397624"/>
              </a:xfrm>
              <a:blipFill>
                <a:blip r:embed="rId2"/>
                <a:stretch>
                  <a:fillRect l="-964" t="-2032" r="-37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05315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PAPR</a:t>
            </a:r>
            <a:r>
              <a:rPr lang="zh-TW" altLang="en-US" dirty="0"/>
              <a:t> 問題</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638625" cy="5321022"/>
              </a:xfrm>
            </p:spPr>
            <p:txBody>
              <a:bodyPr>
                <a:normAutofit/>
              </a:bodyPr>
              <a:lstStyle/>
              <a:p>
                <a:r>
                  <a:rPr lang="zh-TW" altLang="en-US" dirty="0"/>
                  <a:t>考慮到傳輸端的實際電路，在天線發射的前一級會是功率放大器</a:t>
                </a:r>
                <a:r>
                  <a:rPr lang="en-US" altLang="zh-TW" b="1" dirty="0"/>
                  <a:t>(Power Amplifier, PA)</a:t>
                </a:r>
                <a:r>
                  <a:rPr lang="zh-TW" altLang="en-US" dirty="0"/>
                  <a:t>，右下圖是 </a:t>
                </a:r>
                <a:r>
                  <a:rPr lang="en-US" altLang="zh-TW" dirty="0"/>
                  <a:t>PA</a:t>
                </a:r>
                <a:r>
                  <a:rPr lang="zh-TW" altLang="en-US" dirty="0"/>
                  <a:t> 輸入功率對輸出功率的特性曲線，可以看到輸出功率大到一定程度時會發生飽和，可以定義出 </a:t>
                </a:r>
                <a:r>
                  <a:rPr lang="en-US" altLang="zh-TW" b="1" dirty="0"/>
                  <a:t>1-dB </a:t>
                </a:r>
                <a:r>
                  <a:rPr lang="zh-TW" altLang="en-US" b="1" dirty="0"/>
                  <a:t>壓縮點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𝑷</m:t>
                        </m:r>
                      </m:e>
                      <m:sub>
                        <m:r>
                          <a:rPr lang="en-US" altLang="zh-TW" b="1" i="1" smtClean="0">
                            <a:latin typeface="Cambria Math" panose="02040503050406030204" pitchFamily="18" charset="0"/>
                          </a:rPr>
                          <m:t>𝟏</m:t>
                        </m:r>
                        <m:r>
                          <a:rPr lang="en-US" altLang="zh-TW" b="1" i="1" smtClean="0">
                            <a:latin typeface="Cambria Math" panose="02040503050406030204" pitchFamily="18" charset="0"/>
                          </a:rPr>
                          <m:t>𝒅𝑩</m:t>
                        </m:r>
                      </m:sub>
                    </m:sSub>
                  </m:oMath>
                </a14:m>
                <a:r>
                  <a:rPr lang="zh-TW" altLang="en-US" dirty="0"/>
                  <a:t>。</a:t>
                </a:r>
                <a:endParaRPr lang="en-US" altLang="zh-TW" dirty="0"/>
              </a:p>
              <a:p>
                <a:r>
                  <a:rPr lang="zh-TW" altLang="en-US" dirty="0"/>
                  <a:t>一般來說，功率效率最好的點會發生在大於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1</m:t>
                        </m:r>
                        <m:r>
                          <a:rPr lang="en-US" altLang="zh-TW" b="0" i="1" smtClean="0">
                            <a:latin typeface="Cambria Math" panose="02040503050406030204" pitchFamily="18" charset="0"/>
                          </a:rPr>
                          <m:t>𝑑𝐵</m:t>
                        </m:r>
                      </m:sub>
                    </m:sSub>
                  </m:oMath>
                </a14:m>
                <a:r>
                  <a:rPr lang="zh-TW" altLang="en-US" dirty="0"/>
                  <a:t> 數個 </a:t>
                </a:r>
                <a:r>
                  <a:rPr lang="en-US" altLang="zh-TW" dirty="0"/>
                  <a:t>dB </a:t>
                </a:r>
                <a:r>
                  <a:rPr lang="zh-TW" altLang="en-US" dirty="0"/>
                  <a:t>以內，但雖然功率效率良好，但卻容易因為飽和造成失真，</a:t>
                </a:r>
                <a:br>
                  <a:rPr lang="en-US" altLang="zh-TW" dirty="0"/>
                </a:br>
                <a:r>
                  <a:rPr lang="zh-TW" altLang="en-US" dirty="0"/>
                  <a:t>所以此時，我們會嘗試做</a:t>
                </a:r>
                <a:r>
                  <a:rPr lang="zh-TW" altLang="en-US" b="1" dirty="0"/>
                  <a:t>後退</a:t>
                </a:r>
                <a:r>
                  <a:rPr lang="en-US" altLang="zh-TW" b="1" dirty="0"/>
                  <a:t>(back-off)</a:t>
                </a:r>
                <a:r>
                  <a:rPr lang="zh-TW" altLang="en-US" dirty="0"/>
                  <a:t>，以</a:t>
                </a:r>
                <a:br>
                  <a:rPr lang="en-US" altLang="zh-TW" dirty="0"/>
                </a:br>
                <a:r>
                  <a:rPr lang="zh-TW" altLang="en-US" dirty="0"/>
                  <a:t>讓瞬時波形不失真，這樣也就導致功率效率</a:t>
                </a:r>
                <a:br>
                  <a:rPr lang="en-US" altLang="zh-TW" dirty="0"/>
                </a:br>
                <a:r>
                  <a:rPr lang="zh-TW" altLang="en-US" dirty="0"/>
                  <a:t>不好。</a:t>
                </a:r>
                <a:endParaRPr lang="en-US" altLang="zh-TW" dirty="0"/>
              </a:p>
              <a:p>
                <a:r>
                  <a:rPr lang="zh-TW" altLang="en-US" dirty="0"/>
                  <a:t>圖中</a:t>
                </a:r>
                <a:r>
                  <a:rPr lang="zh-TW" altLang="en-US" b="1" dirty="0"/>
                  <a:t>輸入後退</a:t>
                </a:r>
                <a:r>
                  <a:rPr lang="en-US" altLang="zh-TW" b="1" dirty="0"/>
                  <a:t>(Input Back-off, IBO)</a:t>
                </a:r>
                <a:r>
                  <a:rPr lang="zh-TW" altLang="en-US" dirty="0"/>
                  <a:t>為</a:t>
                </a:r>
                <a:br>
                  <a:rPr lang="en-US" altLang="zh-TW" dirty="0"/>
                </a:br>
                <a14:m>
                  <m:oMath xmlns:m="http://schemas.openxmlformats.org/officeDocument/2006/math">
                    <m:r>
                      <a:rPr lang="en-US" altLang="zh-TW" b="0" i="1" smtClean="0">
                        <a:latin typeface="Cambria Math" panose="02040503050406030204" pitchFamily="18" charset="0"/>
                      </a:rPr>
                      <m:t>𝐼𝐵𝑂</m:t>
                    </m:r>
                    <m:r>
                      <a:rPr lang="en-US" altLang="zh-TW" b="0" i="1" smtClean="0">
                        <a:latin typeface="Cambria Math" panose="02040503050406030204" pitchFamily="18" charset="0"/>
                      </a:rPr>
                      <m:t>=10</m:t>
                    </m:r>
                    <m:func>
                      <m:funcPr>
                        <m:ctrlPr>
                          <a:rPr lang="en-US" altLang="zh-TW" b="0" i="1" smtClean="0">
                            <a:latin typeface="Cambria Math" panose="02040503050406030204" pitchFamily="18" charset="0"/>
                          </a:rPr>
                        </m:ctrlPr>
                      </m:funcPr>
                      <m:fName>
                        <m:sSub>
                          <m:sSubPr>
                            <m:ctrlPr>
                              <a:rPr lang="en-US" altLang="zh-TW" b="0" i="1" smtClean="0">
                                <a:latin typeface="Cambria Math" panose="02040503050406030204" pitchFamily="18" charset="0"/>
                              </a:rPr>
                            </m:ctrlPr>
                          </m:sSubPr>
                          <m:e>
                            <m:r>
                              <m:rPr>
                                <m:sty m:val="p"/>
                              </m:rPr>
                              <a:rPr lang="en-US" altLang="zh-TW" b="0" i="0" smtClean="0">
                                <a:latin typeface="Cambria Math" panose="02040503050406030204" pitchFamily="18" charset="0"/>
                              </a:rPr>
                              <m:t>log</m:t>
                            </m:r>
                          </m:e>
                          <m:sub>
                            <m:r>
                              <a:rPr lang="en-US" altLang="zh-TW" b="0" i="1" smtClean="0">
                                <a:latin typeface="Cambria Math" panose="02040503050406030204" pitchFamily="18" charset="0"/>
                              </a:rPr>
                              <m:t>10</m:t>
                            </m:r>
                          </m:sub>
                        </m:sSub>
                      </m:fName>
                      <m:e>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𝑠𝑎𝑡</m:t>
                                </m:r>
                              </m:sub>
                              <m:sup>
                                <m:r>
                                  <a:rPr lang="en-US" altLang="zh-TW" b="0" i="1" smtClean="0">
                                    <a:latin typeface="Cambria Math" panose="02040503050406030204" pitchFamily="18" charset="0"/>
                                  </a:rPr>
                                  <m:t>2</m:t>
                                </m:r>
                              </m:sup>
                            </m:sSubSup>
                          </m:num>
                          <m:den>
                            <m:r>
                              <a:rPr lang="en-US" altLang="zh-TW" b="0" i="1" smtClean="0">
                                <a:latin typeface="Cambria Math" panose="02040503050406030204" pitchFamily="18" charset="0"/>
                              </a:rPr>
                              <m:t>𝐸</m:t>
                            </m:r>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den>
                        </m:f>
                        <m:r>
                          <a:rPr lang="en-US" altLang="zh-TW" b="0" i="1" smtClean="0">
                            <a:latin typeface="Cambria Math" panose="02040503050406030204" pitchFamily="18" charset="0"/>
                          </a:rPr>
                          <m:t>)</m:t>
                        </m:r>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𝑠𝑎𝑡</m:t>
                        </m:r>
                        <m:r>
                          <a:rPr lang="en-US" altLang="zh-TW" b="0" i="1" smtClean="0">
                            <a:latin typeface="Cambria Math" panose="02040503050406030204" pitchFamily="18" charset="0"/>
                          </a:rPr>
                          <m:t>,</m:t>
                        </m:r>
                        <m:r>
                          <a:rPr lang="en-US" altLang="zh-TW" b="0" i="1" smtClean="0">
                            <a:latin typeface="Cambria Math" panose="02040503050406030204" pitchFamily="18" charset="0"/>
                          </a:rPr>
                          <m:t>𝑑𝐵</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𝑎𝑣</m:t>
                        </m:r>
                        <m:r>
                          <a:rPr lang="en-US" altLang="zh-TW" i="1">
                            <a:latin typeface="Cambria Math" panose="02040503050406030204" pitchFamily="18" charset="0"/>
                          </a:rPr>
                          <m:t>,</m:t>
                        </m:r>
                        <m:r>
                          <a:rPr lang="en-US" altLang="zh-TW" i="1">
                            <a:latin typeface="Cambria Math" panose="02040503050406030204" pitchFamily="18" charset="0"/>
                          </a:rPr>
                          <m:t>𝑑𝐵</m:t>
                        </m:r>
                      </m:sub>
                    </m:sSub>
                  </m:oMath>
                </a14:m>
                <a:br>
                  <a:rPr lang="en-US" altLang="zh-TW" dirty="0"/>
                </a:br>
                <a:r>
                  <a:rPr lang="zh-TW" altLang="en-US" dirty="0"/>
                  <a:t>通常這會是 </a:t>
                </a:r>
                <a:r>
                  <a:rPr lang="en-US" altLang="zh-TW" dirty="0"/>
                  <a:t>PAPR</a:t>
                </a:r>
                <a:r>
                  <a:rPr lang="zh-TW" altLang="en-US" dirty="0"/>
                  <a:t> 值，以避免失真。</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638625" cy="5321022"/>
              </a:xfrm>
              <a:blipFill>
                <a:blip r:embed="rId2"/>
                <a:stretch>
                  <a:fillRect l="-943" t="-2062"/>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EF974A65-91B0-4A89-A580-D8381EE8FBEF}"/>
              </a:ext>
            </a:extLst>
          </p:cNvPr>
          <p:cNvPicPr>
            <a:picLocks noChangeAspect="1"/>
          </p:cNvPicPr>
          <p:nvPr/>
        </p:nvPicPr>
        <p:blipFill>
          <a:blip r:embed="rId3"/>
          <a:stretch>
            <a:fillRect/>
          </a:stretch>
        </p:blipFill>
        <p:spPr>
          <a:xfrm>
            <a:off x="7792398" y="3150432"/>
            <a:ext cx="4151027" cy="3342442"/>
          </a:xfrm>
          <a:prstGeom prst="rect">
            <a:avLst/>
          </a:prstGeom>
        </p:spPr>
      </p:pic>
    </p:spTree>
    <p:extLst>
      <p:ext uri="{BB962C8B-B14F-4D97-AF65-F5344CB8AC3E}">
        <p14:creationId xmlns:p14="http://schemas.microsoft.com/office/powerpoint/2010/main" val="7593050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PAPR</a:t>
            </a:r>
            <a:r>
              <a:rPr lang="zh-TW" altLang="en-US" dirty="0"/>
              <a:t> 問題</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下圖一是 </a:t>
            </a:r>
            <a:r>
              <a:rPr lang="en-US" altLang="zh-TW" dirty="0"/>
              <a:t>PAPR</a:t>
            </a:r>
            <a:r>
              <a:rPr lang="zh-TW" altLang="en-US" dirty="0"/>
              <a:t> 在時域視覺化的結果，可以看到多個子載波的波峰疊加造成整體訊號的高峰，也就會造成瞬時功率大增。</a:t>
            </a:r>
            <a:endParaRPr lang="en-US" altLang="zh-TW" dirty="0"/>
          </a:p>
          <a:p>
            <a:r>
              <a:rPr lang="zh-TW" altLang="en-US" dirty="0"/>
              <a:t>下圖二是 </a:t>
            </a:r>
            <a:r>
              <a:rPr lang="en-US" altLang="zh-TW" dirty="0"/>
              <a:t>PAPR</a:t>
            </a:r>
            <a:r>
              <a:rPr lang="zh-TW" altLang="en-US" dirty="0"/>
              <a:t> 對上互補累積分布函數</a:t>
            </a:r>
            <a:r>
              <a:rPr lang="en-US" altLang="zh-TW" dirty="0"/>
              <a:t>(Complementary CDF)</a:t>
            </a:r>
            <a:r>
              <a:rPr lang="zh-TW" altLang="en-US" dirty="0"/>
              <a:t>，可以看到在同個 </a:t>
            </a:r>
            <a:r>
              <a:rPr lang="en-US" altLang="zh-TW" dirty="0"/>
              <a:t>PAPR</a:t>
            </a:r>
            <a:r>
              <a:rPr lang="zh-TW" altLang="en-US" dirty="0"/>
              <a:t> 下，子載波數目越多，該 </a:t>
            </a:r>
            <a:r>
              <a:rPr lang="en-US" altLang="zh-TW" dirty="0"/>
              <a:t>PAPR</a:t>
            </a:r>
            <a:r>
              <a:rPr lang="zh-TW" altLang="en-US" dirty="0"/>
              <a:t> 值越有可能出現。</a:t>
            </a:r>
            <a:endParaRPr lang="en-US" altLang="zh-TW" dirty="0"/>
          </a:p>
          <a:p>
            <a:r>
              <a:rPr lang="zh-TW" altLang="en-US" dirty="0"/>
              <a:t>下圖三可以看到，較大的 </a:t>
            </a:r>
            <a:r>
              <a:rPr lang="en-US" altLang="zh-TW" dirty="0"/>
              <a:t>IBO</a:t>
            </a:r>
            <a:r>
              <a:rPr lang="zh-TW" altLang="en-US" dirty="0"/>
              <a:t> 能有效抑制頻譜上的</a:t>
            </a:r>
            <a:r>
              <a:rPr lang="zh-TW" altLang="en-US" b="1" dirty="0"/>
              <a:t>旁瓣</a:t>
            </a:r>
            <a:r>
              <a:rPr lang="en-US" altLang="zh-TW" b="1" dirty="0"/>
              <a:t>(sidelobe)</a:t>
            </a:r>
            <a:r>
              <a:rPr lang="zh-TW" altLang="en-US" dirty="0"/>
              <a:t>，但相對的功率效率也較差。</a:t>
            </a:r>
            <a:endParaRPr lang="en-US" altLang="zh-TW" dirty="0"/>
          </a:p>
        </p:txBody>
      </p:sp>
      <p:pic>
        <p:nvPicPr>
          <p:cNvPr id="5" name="圖片 4">
            <a:extLst>
              <a:ext uri="{FF2B5EF4-FFF2-40B4-BE49-F238E27FC236}">
                <a16:creationId xmlns:a16="http://schemas.microsoft.com/office/drawing/2014/main" id="{71B1298E-8675-493E-BAE4-3C605C1FA1B0}"/>
              </a:ext>
            </a:extLst>
          </p:cNvPr>
          <p:cNvPicPr>
            <a:picLocks noChangeAspect="1"/>
          </p:cNvPicPr>
          <p:nvPr/>
        </p:nvPicPr>
        <p:blipFill>
          <a:blip r:embed="rId2"/>
          <a:stretch>
            <a:fillRect/>
          </a:stretch>
        </p:blipFill>
        <p:spPr>
          <a:xfrm>
            <a:off x="248575" y="4399640"/>
            <a:ext cx="3641703" cy="2199766"/>
          </a:xfrm>
          <a:prstGeom prst="rect">
            <a:avLst/>
          </a:prstGeom>
        </p:spPr>
      </p:pic>
      <p:pic>
        <p:nvPicPr>
          <p:cNvPr id="9" name="圖片 8">
            <a:extLst>
              <a:ext uri="{FF2B5EF4-FFF2-40B4-BE49-F238E27FC236}">
                <a16:creationId xmlns:a16="http://schemas.microsoft.com/office/drawing/2014/main" id="{E541EF7D-7118-44CB-89B5-96F2617006C5}"/>
              </a:ext>
            </a:extLst>
          </p:cNvPr>
          <p:cNvPicPr>
            <a:picLocks noChangeAspect="1"/>
          </p:cNvPicPr>
          <p:nvPr/>
        </p:nvPicPr>
        <p:blipFill>
          <a:blip r:embed="rId3"/>
          <a:stretch>
            <a:fillRect/>
          </a:stretch>
        </p:blipFill>
        <p:spPr>
          <a:xfrm>
            <a:off x="4130464" y="3871169"/>
            <a:ext cx="3617393" cy="2728237"/>
          </a:xfrm>
          <a:prstGeom prst="rect">
            <a:avLst/>
          </a:prstGeom>
        </p:spPr>
      </p:pic>
      <p:pic>
        <p:nvPicPr>
          <p:cNvPr id="11" name="圖片 10">
            <a:extLst>
              <a:ext uri="{FF2B5EF4-FFF2-40B4-BE49-F238E27FC236}">
                <a16:creationId xmlns:a16="http://schemas.microsoft.com/office/drawing/2014/main" id="{EFC28E09-CE79-4D2D-A82E-6A609AED7913}"/>
              </a:ext>
            </a:extLst>
          </p:cNvPr>
          <p:cNvPicPr>
            <a:picLocks noChangeAspect="1"/>
          </p:cNvPicPr>
          <p:nvPr/>
        </p:nvPicPr>
        <p:blipFill>
          <a:blip r:embed="rId4"/>
          <a:stretch>
            <a:fillRect/>
          </a:stretch>
        </p:blipFill>
        <p:spPr>
          <a:xfrm>
            <a:off x="7951629" y="4047077"/>
            <a:ext cx="3798212" cy="2552329"/>
          </a:xfrm>
          <a:prstGeom prst="rect">
            <a:avLst/>
          </a:prstGeom>
        </p:spPr>
      </p:pic>
    </p:spTree>
    <p:extLst>
      <p:ext uri="{BB962C8B-B14F-4D97-AF65-F5344CB8AC3E}">
        <p14:creationId xmlns:p14="http://schemas.microsoft.com/office/powerpoint/2010/main" val="26329340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PAPR</a:t>
            </a:r>
            <a:r>
              <a:rPr lang="zh-TW" altLang="en-US" dirty="0"/>
              <a:t> 問題</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321022"/>
          </a:xfrm>
        </p:spPr>
        <p:txBody>
          <a:bodyPr>
            <a:normAutofit/>
          </a:bodyPr>
          <a:lstStyle/>
          <a:p>
            <a:r>
              <a:rPr lang="zh-TW" altLang="en-US" dirty="0"/>
              <a:t>對於 </a:t>
            </a:r>
            <a:r>
              <a:rPr lang="en-US" altLang="zh-TW" dirty="0"/>
              <a:t>PAPR</a:t>
            </a:r>
            <a:r>
              <a:rPr lang="zh-TW" altLang="en-US" dirty="0"/>
              <a:t> 的抑制基本上有以下三類方法：</a:t>
            </a:r>
            <a:endParaRPr lang="en-US" altLang="zh-TW" dirty="0"/>
          </a:p>
          <a:p>
            <a:r>
              <a:rPr lang="zh-TW" altLang="en-US" dirty="0"/>
              <a:t>訊號預失真</a:t>
            </a:r>
            <a:r>
              <a:rPr lang="en-US" altLang="zh-TW" dirty="0"/>
              <a:t>(Signal Pre-distortion)</a:t>
            </a:r>
            <a:r>
              <a:rPr lang="zh-TW" altLang="en-US" dirty="0"/>
              <a:t>，有</a:t>
            </a:r>
            <a:r>
              <a:rPr lang="en-US" altLang="zh-TW" dirty="0"/>
              <a:t> Clipping and Filtering</a:t>
            </a:r>
            <a:r>
              <a:rPr lang="zh-TW" altLang="en-US" dirty="0"/>
              <a:t>、</a:t>
            </a:r>
            <a:r>
              <a:rPr lang="en-US" altLang="zh-TW" dirty="0"/>
              <a:t>Peak Windowing</a:t>
            </a:r>
            <a:r>
              <a:rPr lang="zh-TW" altLang="en-US" dirty="0"/>
              <a:t>、</a:t>
            </a:r>
            <a:r>
              <a:rPr lang="en-US" altLang="zh-TW" dirty="0" err="1"/>
              <a:t>Companding</a:t>
            </a:r>
            <a:r>
              <a:rPr lang="zh-TW" altLang="en-US" dirty="0"/>
              <a:t>、</a:t>
            </a:r>
            <a:r>
              <a:rPr lang="en-US" altLang="zh-TW" dirty="0"/>
              <a:t>Peak Cancellation</a:t>
            </a:r>
            <a:r>
              <a:rPr lang="zh-TW" altLang="en-US" dirty="0"/>
              <a:t>。</a:t>
            </a:r>
            <a:endParaRPr lang="en-US" altLang="zh-TW" dirty="0"/>
          </a:p>
          <a:p>
            <a:r>
              <a:rPr lang="zh-TW" altLang="en-US" dirty="0"/>
              <a:t>多重訊號與機率法</a:t>
            </a:r>
            <a:r>
              <a:rPr lang="en-US" altLang="zh-TW" dirty="0"/>
              <a:t>(Multiple signaling and probabilistic)</a:t>
            </a:r>
            <a:r>
              <a:rPr lang="zh-TW" altLang="en-US" dirty="0"/>
              <a:t>，有 </a:t>
            </a:r>
            <a:r>
              <a:rPr lang="en-US" altLang="zh-TW" dirty="0"/>
              <a:t>Selective Mapping</a:t>
            </a:r>
            <a:r>
              <a:rPr lang="zh-TW" altLang="en-US" dirty="0"/>
              <a:t>、</a:t>
            </a:r>
            <a:r>
              <a:rPr lang="en-US" altLang="zh-TW" dirty="0"/>
              <a:t>Partial Transmit Sequence</a:t>
            </a:r>
            <a:r>
              <a:rPr lang="zh-TW" altLang="en-US" dirty="0"/>
              <a:t>、</a:t>
            </a:r>
            <a:r>
              <a:rPr lang="en-US" altLang="zh-TW" dirty="0"/>
              <a:t>Interleaved OFDM</a:t>
            </a:r>
            <a:r>
              <a:rPr lang="zh-TW" altLang="en-US" dirty="0"/>
              <a:t>、</a:t>
            </a:r>
            <a:r>
              <a:rPr lang="en-US" altLang="zh-TW" dirty="0"/>
              <a:t>Tone Injection</a:t>
            </a:r>
            <a:r>
              <a:rPr lang="zh-TW" altLang="en-US" dirty="0"/>
              <a:t>、</a:t>
            </a:r>
            <a:r>
              <a:rPr lang="en-US" altLang="zh-TW" dirty="0"/>
              <a:t>Active Constellation Mapping</a:t>
            </a:r>
            <a:r>
              <a:rPr lang="zh-TW" altLang="en-US" dirty="0"/>
              <a:t>、</a:t>
            </a:r>
            <a:r>
              <a:rPr lang="en-US" altLang="zh-TW" dirty="0"/>
              <a:t>Constrained Constellation Mapping</a:t>
            </a:r>
            <a:r>
              <a:rPr lang="zh-TW" altLang="en-US" dirty="0"/>
              <a:t>。</a:t>
            </a:r>
            <a:endParaRPr lang="en-US" altLang="zh-TW" dirty="0"/>
          </a:p>
          <a:p>
            <a:r>
              <a:rPr lang="zh-TW" altLang="en-US" dirty="0"/>
              <a:t>編碼法</a:t>
            </a:r>
            <a:r>
              <a:rPr lang="en-US" altLang="zh-TW" dirty="0"/>
              <a:t>(Coding)</a:t>
            </a:r>
            <a:r>
              <a:rPr lang="zh-TW" altLang="en-US" dirty="0"/>
              <a:t>，有 </a:t>
            </a:r>
            <a:r>
              <a:rPr lang="en-US" altLang="zh-TW" dirty="0"/>
              <a:t>Linear Clock Coding</a:t>
            </a:r>
            <a:r>
              <a:rPr lang="zh-TW" altLang="en-US" dirty="0"/>
              <a:t>、</a:t>
            </a:r>
            <a:r>
              <a:rPr lang="en-US" altLang="zh-TW" dirty="0" err="1"/>
              <a:t>Golay</a:t>
            </a:r>
            <a:r>
              <a:rPr lang="en-US" altLang="zh-TW" dirty="0"/>
              <a:t> Sequences</a:t>
            </a:r>
            <a:r>
              <a:rPr lang="zh-TW" altLang="en-US" dirty="0"/>
              <a:t>、</a:t>
            </a:r>
            <a:r>
              <a:rPr lang="en-US" altLang="zh-TW" dirty="0"/>
              <a:t>Turbo Coding</a:t>
            </a:r>
            <a:r>
              <a:rPr lang="zh-TW" altLang="en-US" dirty="0"/>
              <a:t>。</a:t>
            </a:r>
            <a:endParaRPr lang="en-US" altLang="zh-TW" dirty="0"/>
          </a:p>
          <a:p>
            <a:r>
              <a:rPr lang="zh-TW" altLang="en-US" dirty="0"/>
              <a:t>在通訊標準中，為了使電源限制較大的用戶端不要太受到 </a:t>
            </a:r>
            <a:r>
              <a:rPr lang="en-US" altLang="zh-TW" dirty="0"/>
              <a:t>PAPR</a:t>
            </a:r>
            <a:r>
              <a:rPr lang="zh-TW" altLang="en-US" dirty="0"/>
              <a:t> 的影響，故上行通道的傳輸端會使用 </a:t>
            </a:r>
            <a:r>
              <a:rPr lang="en-US" altLang="zh-TW" dirty="0"/>
              <a:t>SC-FDE(single-carrier frequency domain equalizer)</a:t>
            </a:r>
            <a:r>
              <a:rPr lang="zh-TW" altLang="en-US" dirty="0"/>
              <a:t>，也稱作</a:t>
            </a:r>
            <a:r>
              <a:rPr lang="en-US" altLang="zh-TW" dirty="0"/>
              <a:t>DFTS-OFDM(DFT spread-OFDM)</a:t>
            </a:r>
            <a:r>
              <a:rPr lang="zh-TW" altLang="en-US" dirty="0"/>
              <a:t>。這是一種與 </a:t>
            </a:r>
            <a:r>
              <a:rPr lang="en-US" altLang="zh-TW" dirty="0"/>
              <a:t>OFDM</a:t>
            </a:r>
            <a:r>
              <a:rPr lang="zh-TW" altLang="en-US" dirty="0"/>
              <a:t> 類似的調變技術，只是 </a:t>
            </a:r>
            <a:r>
              <a:rPr lang="en-US" altLang="zh-TW" dirty="0"/>
              <a:t>IDFT</a:t>
            </a:r>
            <a:r>
              <a:rPr lang="zh-TW" altLang="en-US" dirty="0"/>
              <a:t> 操作從傳輸端被移到接收端的等化器後面。</a:t>
            </a:r>
            <a:endParaRPr lang="en-US" altLang="zh-TW" dirty="0"/>
          </a:p>
        </p:txBody>
      </p:sp>
    </p:spTree>
    <p:extLst>
      <p:ext uri="{BB962C8B-B14F-4D97-AF65-F5344CB8AC3E}">
        <p14:creationId xmlns:p14="http://schemas.microsoft.com/office/powerpoint/2010/main" val="19945721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 </a:t>
            </a:r>
            <a:r>
              <a:rPr lang="zh-TW" altLang="en-US" dirty="0"/>
              <a:t>等化</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下圖是 </a:t>
            </a:r>
            <a:r>
              <a:rPr lang="en-US" altLang="zh-TW" dirty="0"/>
              <a:t>OFDM </a:t>
            </a:r>
            <a:r>
              <a:rPr lang="zh-TW" altLang="en-US" dirty="0"/>
              <a:t>調變與解調變系統的矩陣表示模型，可以看到接收端藉由一個一階等化器</a:t>
            </a:r>
            <a:r>
              <a:rPr lang="en-US" altLang="zh-TW" dirty="0"/>
              <a:t>(1-tap equalizer)</a:t>
            </a:r>
            <a:r>
              <a:rPr lang="zh-TW" altLang="en-US" dirty="0"/>
              <a:t>，即完成了通道效應的消除，這就是 </a:t>
            </a:r>
            <a:r>
              <a:rPr lang="en-US" altLang="zh-TW" dirty="0"/>
              <a:t>OFDM </a:t>
            </a:r>
            <a:r>
              <a:rPr lang="zh-TW" altLang="en-US" dirty="0"/>
              <a:t>成功的特點之一。</a:t>
            </a:r>
            <a:endParaRPr lang="en-US" altLang="zh-TW" dirty="0"/>
          </a:p>
          <a:p>
            <a:r>
              <a:rPr lang="zh-TW" altLang="en-US" dirty="0"/>
              <a:t>於是我們接下來以矩陣代數的觀點去看待 </a:t>
            </a:r>
            <a:r>
              <a:rPr lang="en-US" altLang="zh-TW" dirty="0"/>
              <a:t>OFDM</a:t>
            </a:r>
            <a:r>
              <a:rPr lang="zh-TW" altLang="en-US" dirty="0"/>
              <a:t> 調變與解調變過程。</a:t>
            </a:r>
            <a:endParaRPr lang="en-US" altLang="zh-TW" dirty="0"/>
          </a:p>
        </p:txBody>
      </p:sp>
      <p:pic>
        <p:nvPicPr>
          <p:cNvPr id="5" name="圖片 4">
            <a:extLst>
              <a:ext uri="{FF2B5EF4-FFF2-40B4-BE49-F238E27FC236}">
                <a16:creationId xmlns:a16="http://schemas.microsoft.com/office/drawing/2014/main" id="{6A12BAFC-9F02-4D38-A80C-3FC9DB7A72C0}"/>
              </a:ext>
            </a:extLst>
          </p:cNvPr>
          <p:cNvPicPr>
            <a:picLocks noChangeAspect="1"/>
          </p:cNvPicPr>
          <p:nvPr/>
        </p:nvPicPr>
        <p:blipFill>
          <a:blip r:embed="rId2"/>
          <a:stretch>
            <a:fillRect/>
          </a:stretch>
        </p:blipFill>
        <p:spPr>
          <a:xfrm>
            <a:off x="2787046" y="3045041"/>
            <a:ext cx="6617908" cy="3447833"/>
          </a:xfrm>
          <a:prstGeom prst="rect">
            <a:avLst/>
          </a:prstGeom>
        </p:spPr>
      </p:pic>
    </p:spTree>
    <p:extLst>
      <p:ext uri="{BB962C8B-B14F-4D97-AF65-F5344CB8AC3E}">
        <p14:creationId xmlns:p14="http://schemas.microsoft.com/office/powerpoint/2010/main" val="26646770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 </a:t>
            </a:r>
            <a:r>
              <a:rPr lang="zh-TW" altLang="en-US" dirty="0"/>
              <a:t>等化</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85565" y="1020932"/>
                <a:ext cx="11620870" cy="5734975"/>
              </a:xfrm>
            </p:spPr>
            <p:txBody>
              <a:bodyPr>
                <a:normAutofit/>
              </a:bodyPr>
              <a:lstStyle/>
              <a:p>
                <a:r>
                  <a:rPr lang="zh-TW" altLang="en-US" sz="2600" dirty="0"/>
                  <a:t>假設傳輸符碼長度為 </a:t>
                </a:r>
                <a:r>
                  <a:rPr lang="en-US" altLang="zh-TW" sz="2600" dirty="0"/>
                  <a:t>7</a:t>
                </a:r>
                <a:r>
                  <a:rPr lang="zh-TW" altLang="en-US" sz="2600" dirty="0"/>
                  <a:t>，</a:t>
                </a:r>
                <a:r>
                  <a:rPr lang="en-US" altLang="zh-TW" sz="2600" dirty="0"/>
                  <a:t>CP</a:t>
                </a:r>
                <a:r>
                  <a:rPr lang="zh-TW" altLang="en-US" sz="2600" dirty="0"/>
                  <a:t> 長度 </a:t>
                </a:r>
                <a14:m>
                  <m:oMath xmlns:m="http://schemas.openxmlformats.org/officeDocument/2006/math">
                    <m:sSub>
                      <m:sSubPr>
                        <m:ctrlPr>
                          <a:rPr lang="en-US" altLang="zh-TW" sz="2600" i="1">
                            <a:latin typeface="Cambria Math" panose="02040503050406030204" pitchFamily="18" charset="0"/>
                          </a:rPr>
                        </m:ctrlPr>
                      </m:sSubPr>
                      <m:e>
                        <m:r>
                          <a:rPr lang="en-US" altLang="zh-TW" sz="2600" i="1">
                            <a:latin typeface="Cambria Math" panose="02040503050406030204" pitchFamily="18" charset="0"/>
                          </a:rPr>
                          <m:t>𝑁</m:t>
                        </m:r>
                      </m:e>
                      <m:sub>
                        <m:r>
                          <a:rPr lang="en-US" altLang="zh-TW" sz="2600" i="1">
                            <a:latin typeface="Cambria Math" panose="02040503050406030204" pitchFamily="18" charset="0"/>
                          </a:rPr>
                          <m:t>𝑔</m:t>
                        </m:r>
                      </m:sub>
                    </m:sSub>
                  </m:oMath>
                </a14:m>
                <a:r>
                  <a:rPr lang="zh-TW" altLang="en-US" sz="2600" dirty="0"/>
                  <a:t> 為 </a:t>
                </a:r>
                <a:r>
                  <a:rPr lang="en-US" altLang="zh-TW" sz="2600" dirty="0"/>
                  <a:t>3</a:t>
                </a:r>
                <a:r>
                  <a:rPr lang="zh-TW" altLang="en-US" sz="2600" dirty="0"/>
                  <a:t>，也就是完整 </a:t>
                </a:r>
                <a:r>
                  <a:rPr lang="en-US" altLang="zh-TW" sz="2600" dirty="0"/>
                  <a:t>OFDM</a:t>
                </a:r>
                <a:r>
                  <a:rPr lang="zh-TW" altLang="en-US" sz="2600" dirty="0"/>
                  <a:t> 訊號長度為 </a:t>
                </a:r>
                <a:r>
                  <a:rPr lang="en-US" altLang="zh-TW" sz="2600" dirty="0"/>
                  <a:t>10</a:t>
                </a:r>
                <a:r>
                  <a:rPr lang="zh-TW" altLang="en-US" sz="2600" dirty="0"/>
                  <a:t>。假設通道長度 </a:t>
                </a:r>
                <a14:m>
                  <m:oMath xmlns:m="http://schemas.openxmlformats.org/officeDocument/2006/math">
                    <m:sSub>
                      <m:sSubPr>
                        <m:ctrlPr>
                          <a:rPr lang="en-US" altLang="zh-TW" sz="2600" i="1">
                            <a:latin typeface="Cambria Math" panose="02040503050406030204" pitchFamily="18" charset="0"/>
                          </a:rPr>
                        </m:ctrlPr>
                      </m:sSubPr>
                      <m:e>
                        <m:r>
                          <a:rPr lang="en-US" altLang="zh-TW" sz="2600" i="1">
                            <a:latin typeface="Cambria Math" panose="02040503050406030204" pitchFamily="18" charset="0"/>
                          </a:rPr>
                          <m:t>𝐿</m:t>
                        </m:r>
                      </m:e>
                      <m:sub>
                        <m:r>
                          <a:rPr lang="en-US" altLang="zh-TW" sz="2600" i="1">
                            <a:latin typeface="Cambria Math" panose="02040503050406030204" pitchFamily="18" charset="0"/>
                          </a:rPr>
                          <m:t>h</m:t>
                        </m:r>
                      </m:sub>
                    </m:sSub>
                  </m:oMath>
                </a14:m>
                <a:r>
                  <a:rPr lang="zh-TW" altLang="en-US" sz="2600" dirty="0"/>
                  <a:t> 為 </a:t>
                </a:r>
                <a:r>
                  <a:rPr lang="en-US" altLang="zh-TW" sz="2600" dirty="0"/>
                  <a:t>2</a:t>
                </a:r>
                <a:r>
                  <a:rPr lang="zh-TW" altLang="en-US" sz="2600" dirty="0"/>
                  <a:t>，也就是通道響應為 </a:t>
                </a:r>
                <a14:m>
                  <m:oMath xmlns:m="http://schemas.openxmlformats.org/officeDocument/2006/math">
                    <m:r>
                      <a:rPr lang="en-US" altLang="zh-TW" sz="2600" b="1" i="1" smtClean="0">
                        <a:latin typeface="Cambria Math" panose="02040503050406030204" pitchFamily="18" charset="0"/>
                      </a:rPr>
                      <m:t>𝒈</m:t>
                    </m:r>
                    <m:r>
                      <a:rPr lang="en-US" altLang="zh-TW" sz="2600" b="0" i="1" smtClean="0">
                        <a:latin typeface="Cambria Math" panose="02040503050406030204" pitchFamily="18" charset="0"/>
                      </a:rPr>
                      <m:t>=[</m:t>
                    </m:r>
                    <m:sSub>
                      <m:sSubPr>
                        <m:ctrlPr>
                          <a:rPr lang="en-US" altLang="zh-TW" sz="2600" b="0" i="1" smtClean="0">
                            <a:latin typeface="Cambria Math" panose="02040503050406030204" pitchFamily="18" charset="0"/>
                          </a:rPr>
                        </m:ctrlPr>
                      </m:sSubPr>
                      <m:e>
                        <m:r>
                          <a:rPr lang="en-US" altLang="zh-TW" sz="2600" b="0" i="1" smtClean="0">
                            <a:latin typeface="Cambria Math" panose="02040503050406030204" pitchFamily="18" charset="0"/>
                          </a:rPr>
                          <m:t>h</m:t>
                        </m:r>
                      </m:e>
                      <m:sub>
                        <m:r>
                          <a:rPr lang="en-US" altLang="zh-TW" sz="2600" b="0" i="1" smtClean="0">
                            <a:latin typeface="Cambria Math" panose="02040503050406030204" pitchFamily="18" charset="0"/>
                          </a:rPr>
                          <m:t>0</m:t>
                        </m:r>
                      </m:sub>
                    </m:sSub>
                    <m:r>
                      <a:rPr lang="en-US" altLang="zh-TW" sz="2600" b="0" i="1" smtClean="0">
                        <a:latin typeface="Cambria Math" panose="02040503050406030204" pitchFamily="18" charset="0"/>
                      </a:rPr>
                      <m:t>,</m:t>
                    </m:r>
                    <m:sSub>
                      <m:sSubPr>
                        <m:ctrlPr>
                          <a:rPr lang="en-US" altLang="zh-TW" sz="2600" b="0" i="1" smtClean="0">
                            <a:latin typeface="Cambria Math" panose="02040503050406030204" pitchFamily="18" charset="0"/>
                          </a:rPr>
                        </m:ctrlPr>
                      </m:sSubPr>
                      <m:e>
                        <m:r>
                          <a:rPr lang="en-US" altLang="zh-TW" sz="2600" b="0" i="1" smtClean="0">
                            <a:latin typeface="Cambria Math" panose="02040503050406030204" pitchFamily="18" charset="0"/>
                          </a:rPr>
                          <m:t>h</m:t>
                        </m:r>
                      </m:e>
                      <m:sub>
                        <m:r>
                          <a:rPr lang="en-US" altLang="zh-TW" sz="2600" b="0" i="1" smtClean="0">
                            <a:latin typeface="Cambria Math" panose="02040503050406030204" pitchFamily="18" charset="0"/>
                          </a:rPr>
                          <m:t>1</m:t>
                        </m:r>
                      </m:sub>
                    </m:sSub>
                    <m:r>
                      <a:rPr lang="en-US" altLang="zh-TW" sz="2600" b="0" i="1" smtClean="0">
                        <a:latin typeface="Cambria Math" panose="02040503050406030204" pitchFamily="18" charset="0"/>
                      </a:rPr>
                      <m:t>]</m:t>
                    </m:r>
                  </m:oMath>
                </a14:m>
                <a:r>
                  <a:rPr lang="zh-TW" altLang="en-US" sz="2600" dirty="0"/>
                  <a:t>。</a:t>
                </a:r>
                <a:endParaRPr lang="en-US" altLang="zh-TW" sz="2600" dirty="0"/>
              </a:p>
              <a:p>
                <a:r>
                  <a:rPr lang="zh-TW" altLang="en-US" sz="2600" dirty="0"/>
                  <a:t>傳輸端發射的 </a:t>
                </a:r>
                <a:r>
                  <a:rPr lang="en-US" altLang="zh-TW" sz="2600" dirty="0"/>
                  <a:t>OFDM</a:t>
                </a:r>
                <a:r>
                  <a:rPr lang="zh-TW" altLang="en-US" sz="2600" dirty="0"/>
                  <a:t> 訊號為 </a:t>
                </a:r>
                <a14:m>
                  <m:oMath xmlns:m="http://schemas.openxmlformats.org/officeDocument/2006/math">
                    <m:r>
                      <a:rPr lang="en-US" altLang="zh-TW" sz="2600" b="1" i="1" smtClean="0">
                        <a:latin typeface="Cambria Math" panose="02040503050406030204" pitchFamily="18" charset="0"/>
                      </a:rPr>
                      <m:t>𝒖</m:t>
                    </m:r>
                  </m:oMath>
                </a14:m>
                <a:r>
                  <a:rPr lang="zh-TW" altLang="en-US" sz="2600" dirty="0"/>
                  <a:t>，接收端收到為 </a:t>
                </a:r>
                <a14:m>
                  <m:oMath xmlns:m="http://schemas.openxmlformats.org/officeDocument/2006/math">
                    <m:r>
                      <a:rPr lang="en-US" altLang="zh-TW" sz="2600" b="1" i="1" smtClean="0">
                        <a:latin typeface="Cambria Math" panose="02040503050406030204" pitchFamily="18" charset="0"/>
                      </a:rPr>
                      <m:t>𝒗</m:t>
                    </m:r>
                  </m:oMath>
                </a14:m>
                <a:r>
                  <a:rPr lang="zh-TW" altLang="en-US" sz="2600" dirty="0"/>
                  <a:t>，即</a:t>
                </a:r>
                <a:br>
                  <a:rPr lang="en-US" altLang="zh-TW" sz="3000" dirty="0"/>
                </a:br>
                <a14:m>
                  <m:oMath xmlns:m="http://schemas.openxmlformats.org/officeDocument/2006/math">
                    <m:r>
                      <a:rPr lang="en-US" altLang="zh-TW" sz="2600" b="0" i="1" smtClean="0">
                        <a:latin typeface="Cambria Math" panose="02040503050406030204" pitchFamily="18" charset="0"/>
                      </a:rPr>
                      <m:t>𝑣</m:t>
                    </m:r>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𝑔</m:t>
                    </m:r>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𝑢</m:t>
                    </m:r>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𝑔</m:t>
                    </m:r>
                    <m:r>
                      <a:rPr lang="en-US" altLang="zh-TW" sz="2600" b="0" i="1" smtClean="0">
                        <a:latin typeface="Cambria Math" panose="02040503050406030204" pitchFamily="18" charset="0"/>
                      </a:rPr>
                      <m:t>∗</m:t>
                    </m:r>
                    <m:d>
                      <m:dPr>
                        <m:ctrlPr>
                          <a:rPr lang="en-US" altLang="zh-TW" sz="2600" b="0" i="1" smtClean="0">
                            <a:latin typeface="Cambria Math" panose="02040503050406030204" pitchFamily="18" charset="0"/>
                          </a:rPr>
                        </m:ctrlPr>
                      </m:dPr>
                      <m:e>
                        <m:r>
                          <m:rPr>
                            <m:sty m:val="p"/>
                          </m:rPr>
                          <a:rPr lang="el-GR" altLang="zh-TW" sz="2600" b="0" i="1" smtClean="0">
                            <a:latin typeface="Cambria Math" panose="02040503050406030204" pitchFamily="18" charset="0"/>
                            <a:ea typeface="Cambria Math" panose="02040503050406030204" pitchFamily="18" charset="0"/>
                          </a:rPr>
                          <m:t>Θ</m:t>
                        </m:r>
                        <m:r>
                          <a:rPr lang="en-US" altLang="zh-TW" sz="2600" b="0" i="1" smtClean="0">
                            <a:latin typeface="Cambria Math" panose="02040503050406030204" pitchFamily="18" charset="0"/>
                            <a:ea typeface="Cambria Math" panose="02040503050406030204" pitchFamily="18" charset="0"/>
                          </a:rPr>
                          <m:t>𝑠</m:t>
                        </m:r>
                      </m:e>
                    </m:d>
                    <m:r>
                      <a:rPr lang="en-US" altLang="zh-TW" sz="2600" b="0" i="1" smtClean="0">
                        <a:latin typeface="Cambria Math" panose="02040503050406030204" pitchFamily="18" charset="0"/>
                      </a:rPr>
                      <m:t>=</m:t>
                    </m:r>
                    <m:d>
                      <m:dPr>
                        <m:begChr m:val="["/>
                        <m:endChr m:val="]"/>
                        <m:ctrlPr>
                          <a:rPr lang="en-US" altLang="zh-TW" sz="2600" i="1">
                            <a:latin typeface="Cambria Math" panose="02040503050406030204" pitchFamily="18" charset="0"/>
                          </a:rPr>
                        </m:ctrlPr>
                      </m:dPr>
                      <m:e>
                        <m:sSub>
                          <m:sSubPr>
                            <m:ctrlPr>
                              <a:rPr lang="en-US" altLang="zh-TW" sz="2600" i="1">
                                <a:latin typeface="Cambria Math" panose="02040503050406030204" pitchFamily="18" charset="0"/>
                              </a:rPr>
                            </m:ctrlPr>
                          </m:sSubPr>
                          <m:e>
                            <m:r>
                              <a:rPr lang="en-US" altLang="zh-TW" sz="2600" i="1">
                                <a:latin typeface="Cambria Math" panose="02040503050406030204" pitchFamily="18" charset="0"/>
                              </a:rPr>
                              <m:t>h</m:t>
                            </m:r>
                          </m:e>
                          <m:sub>
                            <m:r>
                              <a:rPr lang="en-US" altLang="zh-TW" sz="2600" i="1">
                                <a:latin typeface="Cambria Math" panose="02040503050406030204" pitchFamily="18" charset="0"/>
                              </a:rPr>
                              <m:t>0</m:t>
                            </m:r>
                          </m:sub>
                        </m:sSub>
                        <m:r>
                          <a:rPr lang="en-US" altLang="zh-TW" sz="2600" i="1">
                            <a:latin typeface="Cambria Math" panose="02040503050406030204" pitchFamily="18" charset="0"/>
                          </a:rPr>
                          <m:t>,</m:t>
                        </m:r>
                        <m:sSub>
                          <m:sSubPr>
                            <m:ctrlPr>
                              <a:rPr lang="en-US" altLang="zh-TW" sz="2600" i="1">
                                <a:latin typeface="Cambria Math" panose="02040503050406030204" pitchFamily="18" charset="0"/>
                              </a:rPr>
                            </m:ctrlPr>
                          </m:sSubPr>
                          <m:e>
                            <m:r>
                              <a:rPr lang="en-US" altLang="zh-TW" sz="2600" i="1">
                                <a:latin typeface="Cambria Math" panose="02040503050406030204" pitchFamily="18" charset="0"/>
                              </a:rPr>
                              <m:t>h</m:t>
                            </m:r>
                          </m:e>
                          <m:sub>
                            <m:r>
                              <a:rPr lang="en-US" altLang="zh-TW" sz="2600" i="1">
                                <a:latin typeface="Cambria Math" panose="02040503050406030204" pitchFamily="18" charset="0"/>
                              </a:rPr>
                              <m:t>1</m:t>
                            </m:r>
                          </m:sub>
                        </m:sSub>
                      </m:e>
                    </m:d>
                    <m:r>
                      <a:rPr lang="en-US" altLang="zh-TW" sz="2600" b="0" i="1" smtClean="0">
                        <a:latin typeface="Cambria Math" panose="02040503050406030204" pitchFamily="18" charset="0"/>
                      </a:rPr>
                      <m:t>∗</m:t>
                    </m:r>
                    <m:d>
                      <m:dPr>
                        <m:begChr m:val="["/>
                        <m:endChr m:val="]"/>
                        <m:ctrlPr>
                          <a:rPr lang="en-US" altLang="zh-TW" sz="2600" b="0" i="1" smtClean="0">
                            <a:latin typeface="Cambria Math" panose="02040503050406030204" pitchFamily="18" charset="0"/>
                          </a:rPr>
                        </m:ctrlPr>
                      </m:dPr>
                      <m:e>
                        <m:d>
                          <m:dPr>
                            <m:begChr m:val="["/>
                            <m:endChr m:val="]"/>
                            <m:ctrlPr>
                              <a:rPr lang="en-US" altLang="zh-TW" sz="2600" b="0" i="1" smtClean="0">
                                <a:latin typeface="Cambria Math" panose="02040503050406030204" pitchFamily="18" charset="0"/>
                              </a:rPr>
                            </m:ctrlPr>
                          </m:dPr>
                          <m:e>
                            <m:sSub>
                              <m:sSubPr>
                                <m:ctrlPr>
                                  <a:rPr lang="en-US" altLang="zh-TW" sz="2600" b="0" i="1" smtClean="0">
                                    <a:latin typeface="Cambria Math" panose="02040503050406030204" pitchFamily="18" charset="0"/>
                                  </a:rPr>
                                </m:ctrlPr>
                              </m:sSubPr>
                              <m:e>
                                <m:r>
                                  <a:rPr lang="en-US" altLang="zh-TW" sz="2600" b="0" i="1" smtClean="0">
                                    <a:latin typeface="Cambria Math" panose="02040503050406030204" pitchFamily="18" charset="0"/>
                                  </a:rPr>
                                  <m:t>𝑠</m:t>
                                </m:r>
                              </m:e>
                              <m:sub>
                                <m:r>
                                  <a:rPr lang="en-US" altLang="zh-TW" sz="2600" b="0" i="1" smtClean="0">
                                    <a:latin typeface="Cambria Math" panose="02040503050406030204" pitchFamily="18" charset="0"/>
                                  </a:rPr>
                                  <m:t>4</m:t>
                                </m:r>
                              </m:sub>
                            </m:sSub>
                            <m:r>
                              <a:rPr lang="en-US" altLang="zh-TW" sz="2600" b="0" i="1" smtClean="0">
                                <a:latin typeface="Cambria Math" panose="02040503050406030204" pitchFamily="18" charset="0"/>
                              </a:rPr>
                              <m:t>,</m:t>
                            </m:r>
                            <m:sSub>
                              <m:sSubPr>
                                <m:ctrlPr>
                                  <a:rPr lang="en-US" altLang="zh-TW" sz="2600" b="0" i="1" smtClean="0">
                                    <a:latin typeface="Cambria Math" panose="02040503050406030204" pitchFamily="18" charset="0"/>
                                  </a:rPr>
                                </m:ctrlPr>
                              </m:sSubPr>
                              <m:e>
                                <m:r>
                                  <a:rPr lang="en-US" altLang="zh-TW" sz="2600" b="0" i="1" smtClean="0">
                                    <a:latin typeface="Cambria Math" panose="02040503050406030204" pitchFamily="18" charset="0"/>
                                  </a:rPr>
                                  <m:t>𝑠</m:t>
                                </m:r>
                              </m:e>
                              <m:sub>
                                <m:r>
                                  <a:rPr lang="en-US" altLang="zh-TW" sz="2600" b="0" i="1" smtClean="0">
                                    <a:latin typeface="Cambria Math" panose="02040503050406030204" pitchFamily="18" charset="0"/>
                                  </a:rPr>
                                  <m:t>5</m:t>
                                </m:r>
                              </m:sub>
                            </m:sSub>
                            <m:r>
                              <a:rPr lang="en-US" altLang="zh-TW" sz="2600" b="0" i="1" smtClean="0">
                                <a:latin typeface="Cambria Math" panose="02040503050406030204" pitchFamily="18" charset="0"/>
                              </a:rPr>
                              <m:t>,</m:t>
                            </m:r>
                            <m:sSub>
                              <m:sSubPr>
                                <m:ctrlPr>
                                  <a:rPr lang="en-US" altLang="zh-TW" sz="2600" b="0" i="1" smtClean="0">
                                    <a:latin typeface="Cambria Math" panose="02040503050406030204" pitchFamily="18" charset="0"/>
                                  </a:rPr>
                                </m:ctrlPr>
                              </m:sSubPr>
                              <m:e>
                                <m:r>
                                  <a:rPr lang="en-US" altLang="zh-TW" sz="2600" b="0" i="1" smtClean="0">
                                    <a:latin typeface="Cambria Math" panose="02040503050406030204" pitchFamily="18" charset="0"/>
                                  </a:rPr>
                                  <m:t>𝑠</m:t>
                                </m:r>
                              </m:e>
                              <m:sub>
                                <m:r>
                                  <a:rPr lang="en-US" altLang="zh-TW" sz="2600" b="0" i="1" smtClean="0">
                                    <a:latin typeface="Cambria Math" panose="02040503050406030204" pitchFamily="18" charset="0"/>
                                  </a:rPr>
                                  <m:t>6</m:t>
                                </m:r>
                              </m:sub>
                            </m:sSub>
                          </m:e>
                        </m:d>
                        <m:d>
                          <m:dPr>
                            <m:begChr m:val="["/>
                            <m:endChr m:val="]"/>
                            <m:ctrlPr>
                              <a:rPr lang="en-US" altLang="zh-TW" sz="2600" b="0" i="1" smtClean="0">
                                <a:latin typeface="Cambria Math" panose="02040503050406030204" pitchFamily="18" charset="0"/>
                              </a:rPr>
                            </m:ctrlPr>
                          </m:dPr>
                          <m:e>
                            <m:sSub>
                              <m:sSubPr>
                                <m:ctrlPr>
                                  <a:rPr lang="en-US" altLang="zh-TW" sz="2600" b="0" i="1" smtClean="0">
                                    <a:latin typeface="Cambria Math" panose="02040503050406030204" pitchFamily="18" charset="0"/>
                                  </a:rPr>
                                </m:ctrlPr>
                              </m:sSubPr>
                              <m:e>
                                <m:r>
                                  <a:rPr lang="en-US" altLang="zh-TW" sz="2600" b="0" i="1" smtClean="0">
                                    <a:latin typeface="Cambria Math" panose="02040503050406030204" pitchFamily="18" charset="0"/>
                                  </a:rPr>
                                  <m:t>𝑠</m:t>
                                </m:r>
                              </m:e>
                              <m:sub>
                                <m:r>
                                  <a:rPr lang="en-US" altLang="zh-TW" sz="2600" b="0" i="1" smtClean="0">
                                    <a:latin typeface="Cambria Math" panose="02040503050406030204" pitchFamily="18" charset="0"/>
                                  </a:rPr>
                                  <m:t>0</m:t>
                                </m:r>
                              </m:sub>
                            </m:sSub>
                            <m:r>
                              <a:rPr lang="en-US" altLang="zh-TW" sz="2600" b="0" i="1" smtClean="0">
                                <a:latin typeface="Cambria Math" panose="02040503050406030204" pitchFamily="18" charset="0"/>
                              </a:rPr>
                              <m:t>,</m:t>
                            </m:r>
                            <m:sSub>
                              <m:sSubPr>
                                <m:ctrlPr>
                                  <a:rPr lang="en-US" altLang="zh-TW" sz="2600" b="0" i="1" smtClean="0">
                                    <a:latin typeface="Cambria Math" panose="02040503050406030204" pitchFamily="18" charset="0"/>
                                  </a:rPr>
                                </m:ctrlPr>
                              </m:sSubPr>
                              <m:e>
                                <m:r>
                                  <a:rPr lang="en-US" altLang="zh-TW" sz="2600" b="0" i="1" smtClean="0">
                                    <a:latin typeface="Cambria Math" panose="02040503050406030204" pitchFamily="18" charset="0"/>
                                  </a:rPr>
                                  <m:t>𝑠</m:t>
                                </m:r>
                              </m:e>
                              <m:sub>
                                <m:r>
                                  <a:rPr lang="en-US" altLang="zh-TW" sz="2600" b="0" i="1" smtClean="0">
                                    <a:latin typeface="Cambria Math" panose="02040503050406030204" pitchFamily="18" charset="0"/>
                                  </a:rPr>
                                  <m:t>1</m:t>
                                </m:r>
                              </m:sub>
                            </m:sSub>
                            <m:r>
                              <a:rPr lang="en-US" altLang="zh-TW" sz="2600" b="0" i="1" smtClean="0">
                                <a:latin typeface="Cambria Math" panose="02040503050406030204" pitchFamily="18" charset="0"/>
                              </a:rPr>
                              <m:t>,…,</m:t>
                            </m:r>
                            <m:sSub>
                              <m:sSubPr>
                                <m:ctrlPr>
                                  <a:rPr lang="en-US" altLang="zh-TW" sz="2600" b="0" i="1" smtClean="0">
                                    <a:latin typeface="Cambria Math" panose="02040503050406030204" pitchFamily="18" charset="0"/>
                                  </a:rPr>
                                </m:ctrlPr>
                              </m:sSubPr>
                              <m:e>
                                <m:r>
                                  <a:rPr lang="en-US" altLang="zh-TW" sz="2600" b="0" i="1" smtClean="0">
                                    <a:latin typeface="Cambria Math" panose="02040503050406030204" pitchFamily="18" charset="0"/>
                                  </a:rPr>
                                  <m:t>𝑠</m:t>
                                </m:r>
                              </m:e>
                              <m:sub>
                                <m:r>
                                  <a:rPr lang="en-US" altLang="zh-TW" sz="2600" b="0" i="1" smtClean="0">
                                    <a:latin typeface="Cambria Math" panose="02040503050406030204" pitchFamily="18" charset="0"/>
                                  </a:rPr>
                                  <m:t>6</m:t>
                                </m:r>
                              </m:sub>
                            </m:sSub>
                          </m:e>
                        </m:d>
                      </m:e>
                    </m:d>
                    <m:r>
                      <a:rPr lang="en-US" altLang="zh-TW" sz="2600" b="0" i="1" smtClean="0">
                        <a:latin typeface="Cambria Math" panose="02040503050406030204" pitchFamily="18" charset="0"/>
                      </a:rPr>
                      <m:t>=[</m:t>
                    </m:r>
                    <m:sSub>
                      <m:sSubPr>
                        <m:ctrlPr>
                          <a:rPr lang="en-US" altLang="zh-TW" sz="2600" b="0" i="1" smtClean="0">
                            <a:latin typeface="Cambria Math" panose="02040503050406030204" pitchFamily="18" charset="0"/>
                          </a:rPr>
                        </m:ctrlPr>
                      </m:sSubPr>
                      <m:e>
                        <m:r>
                          <a:rPr lang="en-US" altLang="zh-TW" sz="2600" b="0" i="1" smtClean="0">
                            <a:latin typeface="Cambria Math" panose="02040503050406030204" pitchFamily="18" charset="0"/>
                          </a:rPr>
                          <m:t>𝑣</m:t>
                        </m:r>
                      </m:e>
                      <m:sub>
                        <m:r>
                          <a:rPr lang="en-US" altLang="zh-TW" sz="2600" b="0" i="1" smtClean="0">
                            <a:latin typeface="Cambria Math" panose="02040503050406030204" pitchFamily="18" charset="0"/>
                          </a:rPr>
                          <m:t>0</m:t>
                        </m:r>
                      </m:sub>
                    </m:sSub>
                    <m:r>
                      <a:rPr lang="en-US" altLang="zh-TW" sz="2600" b="0" i="1" smtClean="0">
                        <a:latin typeface="Cambria Math" panose="02040503050406030204" pitchFamily="18" charset="0"/>
                      </a:rPr>
                      <m:t>,</m:t>
                    </m:r>
                    <m:sSub>
                      <m:sSubPr>
                        <m:ctrlPr>
                          <a:rPr lang="en-US" altLang="zh-TW" sz="2600" b="0" i="1" smtClean="0">
                            <a:latin typeface="Cambria Math" panose="02040503050406030204" pitchFamily="18" charset="0"/>
                          </a:rPr>
                        </m:ctrlPr>
                      </m:sSubPr>
                      <m:e>
                        <m:r>
                          <a:rPr lang="en-US" altLang="zh-TW" sz="2600" b="0" i="1" smtClean="0">
                            <a:latin typeface="Cambria Math" panose="02040503050406030204" pitchFamily="18" charset="0"/>
                          </a:rPr>
                          <m:t>𝑣</m:t>
                        </m:r>
                      </m:e>
                      <m:sub>
                        <m:r>
                          <a:rPr lang="en-US" altLang="zh-TW" sz="2600" b="0" i="1" smtClean="0">
                            <a:latin typeface="Cambria Math" panose="02040503050406030204" pitchFamily="18" charset="0"/>
                          </a:rPr>
                          <m:t>1</m:t>
                        </m:r>
                      </m:sub>
                    </m:sSub>
                    <m:r>
                      <a:rPr lang="en-US" altLang="zh-TW" sz="2600" b="0" i="1" smtClean="0">
                        <a:latin typeface="Cambria Math" panose="02040503050406030204" pitchFamily="18" charset="0"/>
                      </a:rPr>
                      <m:t>,…,</m:t>
                    </m:r>
                    <m:sSub>
                      <m:sSubPr>
                        <m:ctrlPr>
                          <a:rPr lang="en-US" altLang="zh-TW" sz="2600" i="1">
                            <a:latin typeface="Cambria Math" panose="02040503050406030204" pitchFamily="18" charset="0"/>
                          </a:rPr>
                        </m:ctrlPr>
                      </m:sSubPr>
                      <m:e>
                        <m:r>
                          <a:rPr lang="en-US" altLang="zh-TW" sz="2600" i="1">
                            <a:latin typeface="Cambria Math" panose="02040503050406030204" pitchFamily="18" charset="0"/>
                          </a:rPr>
                          <m:t>𝑣</m:t>
                        </m:r>
                      </m:e>
                      <m:sub>
                        <m:r>
                          <a:rPr lang="en-US" altLang="zh-TW" sz="2600" i="1">
                            <a:latin typeface="Cambria Math" panose="02040503050406030204" pitchFamily="18" charset="0"/>
                          </a:rPr>
                          <m:t>1</m:t>
                        </m:r>
                        <m:r>
                          <a:rPr lang="en-US" altLang="zh-TW" sz="2600" b="0" i="1" smtClean="0">
                            <a:latin typeface="Cambria Math" panose="02040503050406030204" pitchFamily="18" charset="0"/>
                          </a:rPr>
                          <m:t>0</m:t>
                        </m:r>
                      </m:sub>
                    </m:sSub>
                    <m:r>
                      <a:rPr lang="en-US" altLang="zh-TW" sz="2600" b="0" i="1" smtClean="0">
                        <a:latin typeface="Cambria Math" panose="02040503050406030204" pitchFamily="18" charset="0"/>
                      </a:rPr>
                      <m:t>]</m:t>
                    </m:r>
                  </m:oMath>
                </a14:m>
                <a:endParaRPr lang="en-US" altLang="zh-TW" sz="2600" dirty="0"/>
              </a:p>
              <a:p>
                <a:r>
                  <a:rPr lang="zh-TW" altLang="en-US" sz="2600" dirty="0"/>
                  <a:t>若將接收端收到的 </a:t>
                </a:r>
                <a:r>
                  <a:rPr lang="en-US" altLang="zh-TW" sz="2600" dirty="0"/>
                  <a:t>OFDM</a:t>
                </a:r>
                <a:r>
                  <a:rPr lang="zh-TW" altLang="en-US" sz="2600" dirty="0"/>
                  <a:t> 訊號解析，可得</a:t>
                </a:r>
                <a:endParaRPr lang="en-US" altLang="zh-TW" sz="2600" dirty="0"/>
              </a:p>
              <a:p>
                <a:pPr marL="0" indent="0">
                  <a:buNone/>
                </a:pPr>
                <a14:m>
                  <m:oMathPara xmlns:m="http://schemas.openxmlformats.org/officeDocument/2006/math">
                    <m:oMathParaPr>
                      <m:jc m:val="left"/>
                    </m:oMathParaPr>
                    <m:oMath xmlns:m="http://schemas.openxmlformats.org/officeDocument/2006/math">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𝑣</m:t>
                          </m:r>
                        </m:e>
                        <m:sub>
                          <m:r>
                            <a:rPr lang="en-US" altLang="zh-TW" sz="2200" b="0" i="1" smtClean="0">
                              <a:latin typeface="Cambria Math" panose="02040503050406030204" pitchFamily="18" charset="0"/>
                            </a:rPr>
                            <m:t>0</m:t>
                          </m:r>
                        </m:sub>
                      </m:sSub>
                      <m:r>
                        <a:rPr lang="en-US" altLang="zh-TW" sz="2200" b="0" i="1" smtClean="0">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4</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0</m:t>
                          </m:r>
                        </m:sub>
                      </m:sSub>
                    </m:oMath>
                  </m:oMathPara>
                </a14:m>
                <a:endParaRPr lang="en-US" altLang="zh-TW" sz="2200" b="0" i="1" dirty="0">
                  <a:latin typeface="Cambria Math" panose="02040503050406030204" pitchFamily="18" charset="0"/>
                </a:endParaRPr>
              </a:p>
              <a:p>
                <a:pPr marL="0" indent="0">
                  <a:buNone/>
                </a:pPr>
                <a14:m>
                  <m:oMath xmlns:m="http://schemas.openxmlformats.org/officeDocument/2006/math">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𝑣</m:t>
                        </m:r>
                      </m:e>
                      <m:sub>
                        <m:r>
                          <a:rPr lang="en-US" altLang="zh-TW" sz="2200" i="1">
                            <a:latin typeface="Cambria Math" panose="02040503050406030204" pitchFamily="18" charset="0"/>
                          </a:rPr>
                          <m:t>1</m:t>
                        </m:r>
                      </m:sub>
                    </m:sSub>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𝑠</m:t>
                        </m:r>
                      </m:e>
                      <m:sub>
                        <m:r>
                          <a:rPr lang="en-US" altLang="zh-TW" sz="2200" i="1">
                            <a:latin typeface="Cambria Math" panose="02040503050406030204" pitchFamily="18" charset="0"/>
                          </a:rPr>
                          <m:t>5</m:t>
                        </m:r>
                      </m:sub>
                    </m:sSub>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h</m:t>
                        </m:r>
                      </m:e>
                      <m:sub>
                        <m:r>
                          <a:rPr lang="en-US" altLang="zh-TW" sz="2200" i="1">
                            <a:latin typeface="Cambria Math" panose="02040503050406030204" pitchFamily="18" charset="0"/>
                          </a:rPr>
                          <m:t>0</m:t>
                        </m:r>
                      </m:sub>
                    </m:sSub>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𝑠</m:t>
                        </m:r>
                      </m:e>
                      <m:sub>
                        <m:r>
                          <a:rPr lang="en-US" altLang="zh-TW" sz="2200" i="1">
                            <a:latin typeface="Cambria Math" panose="02040503050406030204" pitchFamily="18" charset="0"/>
                          </a:rPr>
                          <m:t>4</m:t>
                        </m:r>
                      </m:sub>
                    </m:sSub>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h</m:t>
                        </m:r>
                      </m:e>
                      <m:sub>
                        <m:r>
                          <a:rPr lang="en-US" altLang="zh-TW" sz="2200" i="1">
                            <a:latin typeface="Cambria Math" panose="02040503050406030204" pitchFamily="18" charset="0"/>
                          </a:rPr>
                          <m:t>1</m:t>
                        </m:r>
                      </m:sub>
                    </m:sSub>
                  </m:oMath>
                </a14:m>
                <a:r>
                  <a:rPr lang="zh-TW" altLang="en-US" sz="2200" b="0" dirty="0"/>
                  <a:t>              為了</a:t>
                </a:r>
                <a:r>
                  <a:rPr lang="zh-TW" altLang="en-US" sz="2200" dirty="0"/>
                  <a:t>對應傳輸端加入的 </a:t>
                </a:r>
                <a:r>
                  <a:rPr lang="en-US" altLang="zh-TW" sz="2200" dirty="0"/>
                  <a:t>CP</a:t>
                </a:r>
                <a:r>
                  <a:rPr lang="zh-TW" altLang="en-US" sz="2200" dirty="0"/>
                  <a:t>，前 </a:t>
                </a:r>
                <a:r>
                  <a:rPr lang="en-US" altLang="zh-TW" sz="2200" dirty="0"/>
                  <a:t>3</a:t>
                </a:r>
                <a:r>
                  <a:rPr lang="zh-TW" altLang="en-US" sz="2200" dirty="0"/>
                  <a:t> 個將會被移除。</a:t>
                </a:r>
                <a:br>
                  <a:rPr lang="en-US" altLang="zh-TW" sz="2200" b="0" dirty="0"/>
                </a:br>
                <a14:m>
                  <m:oMathPara xmlns:m="http://schemas.openxmlformats.org/officeDocument/2006/math">
                    <m:oMathParaPr>
                      <m:jc m:val="left"/>
                    </m:oMathParaPr>
                    <m:oMath xmlns:m="http://schemas.openxmlformats.org/officeDocument/2006/math">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𝑣</m:t>
                          </m:r>
                        </m:e>
                        <m:sub>
                          <m:r>
                            <a:rPr lang="en-US" altLang="zh-TW" sz="2200" b="0" i="1" smtClean="0">
                              <a:latin typeface="Cambria Math" panose="02040503050406030204" pitchFamily="18" charset="0"/>
                            </a:rPr>
                            <m:t>2</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6</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0</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5</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1</m:t>
                          </m:r>
                        </m:sub>
                      </m:sSub>
                    </m:oMath>
                    <m:oMath xmlns:m="http://schemas.openxmlformats.org/officeDocument/2006/math">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𝑣</m:t>
                          </m:r>
                        </m:e>
                        <m:sub>
                          <m:r>
                            <a:rPr lang="en-US" altLang="zh-TW" sz="2200" b="0" i="1" smtClean="0">
                              <a:latin typeface="Cambria Math" panose="02040503050406030204" pitchFamily="18" charset="0"/>
                            </a:rPr>
                            <m:t>3</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6</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1</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0</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0</m:t>
                          </m:r>
                        </m:sub>
                      </m:sSub>
                    </m:oMath>
                    <m:oMath xmlns:m="http://schemas.openxmlformats.org/officeDocument/2006/math">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𝑣</m:t>
                          </m:r>
                        </m:e>
                        <m:sub>
                          <m:r>
                            <a:rPr lang="en-US" altLang="zh-TW" sz="2200" b="0" i="1" smtClean="0">
                              <a:latin typeface="Cambria Math" panose="02040503050406030204" pitchFamily="18" charset="0"/>
                            </a:rPr>
                            <m:t>4</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0</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1</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1</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0</m:t>
                          </m:r>
                        </m:sub>
                      </m:sSub>
                    </m:oMath>
                    <m:oMath xmlns:m="http://schemas.openxmlformats.org/officeDocument/2006/math">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𝑣</m:t>
                          </m:r>
                        </m:e>
                        <m:sub>
                          <m:r>
                            <a:rPr lang="en-US" altLang="zh-TW" sz="2200" b="0" i="1" smtClean="0">
                              <a:latin typeface="Cambria Math" panose="02040503050406030204" pitchFamily="18" charset="0"/>
                            </a:rPr>
                            <m:t>5</m:t>
                          </m:r>
                        </m:sub>
                      </m:sSub>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𝑠</m:t>
                          </m:r>
                        </m:e>
                        <m:sub>
                          <m:r>
                            <a:rPr lang="en-US" altLang="zh-TW" sz="2200" b="0" i="1" smtClean="0">
                              <a:latin typeface="Cambria Math" panose="02040503050406030204" pitchFamily="18" charset="0"/>
                            </a:rPr>
                            <m:t>1</m:t>
                          </m:r>
                        </m:sub>
                      </m:sSub>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h</m:t>
                          </m:r>
                        </m:e>
                        <m:sub>
                          <m:r>
                            <a:rPr lang="en-US" altLang="zh-TW" sz="2200" i="1">
                              <a:latin typeface="Cambria Math" panose="02040503050406030204" pitchFamily="18" charset="0"/>
                            </a:rPr>
                            <m:t>1</m:t>
                          </m:r>
                        </m:sub>
                      </m:sSub>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𝑠</m:t>
                          </m:r>
                        </m:e>
                        <m:sub>
                          <m:r>
                            <a:rPr lang="en-US" altLang="zh-TW" sz="2200" b="0" i="1" smtClean="0">
                              <a:latin typeface="Cambria Math" panose="02040503050406030204" pitchFamily="18" charset="0"/>
                            </a:rPr>
                            <m:t>2</m:t>
                          </m:r>
                        </m:sub>
                      </m:sSub>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h</m:t>
                          </m:r>
                        </m:e>
                        <m:sub>
                          <m:r>
                            <a:rPr lang="en-US" altLang="zh-TW" sz="2200" i="1">
                              <a:latin typeface="Cambria Math" panose="02040503050406030204" pitchFamily="18" charset="0"/>
                            </a:rPr>
                            <m:t>0</m:t>
                          </m:r>
                        </m:sub>
                      </m:sSub>
                    </m:oMath>
                  </m:oMathPara>
                </a14:m>
                <a:br>
                  <a:rPr lang="en-US" altLang="zh-TW" sz="2200" i="1" dirty="0">
                    <a:latin typeface="Cambria Math" panose="02040503050406030204" pitchFamily="18" charset="0"/>
                  </a:rPr>
                </a:br>
                <a14:m>
                  <m:oMath xmlns:m="http://schemas.openxmlformats.org/officeDocument/2006/math">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𝑣</m:t>
                        </m:r>
                      </m:e>
                      <m:sub>
                        <m:r>
                          <a:rPr lang="en-US" altLang="zh-TW" sz="2200" b="0" i="1" smtClean="0">
                            <a:latin typeface="Cambria Math" panose="02040503050406030204" pitchFamily="18" charset="0"/>
                          </a:rPr>
                          <m:t>6</m:t>
                        </m:r>
                      </m:sub>
                    </m:sSub>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𝑠</m:t>
                        </m:r>
                      </m:e>
                      <m:sub>
                        <m:r>
                          <a:rPr lang="en-US" altLang="zh-TW" sz="2200" b="0" i="1" smtClean="0">
                            <a:latin typeface="Cambria Math" panose="02040503050406030204" pitchFamily="18" charset="0"/>
                          </a:rPr>
                          <m:t>2</m:t>
                        </m:r>
                      </m:sub>
                    </m:sSub>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h</m:t>
                        </m:r>
                      </m:e>
                      <m:sub>
                        <m:r>
                          <a:rPr lang="en-US" altLang="zh-TW" sz="2200" i="1">
                            <a:latin typeface="Cambria Math" panose="02040503050406030204" pitchFamily="18" charset="0"/>
                          </a:rPr>
                          <m:t>1</m:t>
                        </m:r>
                      </m:sub>
                    </m:sSub>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𝑠</m:t>
                        </m:r>
                      </m:e>
                      <m:sub>
                        <m:r>
                          <a:rPr lang="en-US" altLang="zh-TW" sz="2200" b="0" i="1" smtClean="0">
                            <a:latin typeface="Cambria Math" panose="02040503050406030204" pitchFamily="18" charset="0"/>
                          </a:rPr>
                          <m:t>3</m:t>
                        </m:r>
                      </m:sub>
                    </m:sSub>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h</m:t>
                        </m:r>
                      </m:e>
                      <m:sub>
                        <m:r>
                          <a:rPr lang="en-US" altLang="zh-TW" sz="2200" i="1">
                            <a:latin typeface="Cambria Math" panose="02040503050406030204" pitchFamily="18" charset="0"/>
                          </a:rPr>
                          <m:t>0</m:t>
                        </m:r>
                      </m:sub>
                    </m:sSub>
                  </m:oMath>
                </a14:m>
                <a:r>
                  <a:rPr lang="zh-TW" altLang="en-US" sz="2200" dirty="0">
                    <a:latin typeface="Cambria Math" panose="02040503050406030204" pitchFamily="18" charset="0"/>
                  </a:rPr>
                  <a:t>              中間這段訊號相當於與通道響應做了循環捲積，並會被 </a:t>
                </a:r>
                <a:r>
                  <a:rPr lang="en-US" altLang="zh-TW" sz="2200" dirty="0">
                    <a:latin typeface="Cambria Math" panose="02040503050406030204" pitchFamily="18" charset="0"/>
                  </a:rPr>
                  <a:t>FFT</a:t>
                </a:r>
                <a:r>
                  <a:rPr lang="zh-TW" altLang="en-US" sz="2200" dirty="0">
                    <a:latin typeface="Cambria Math" panose="02040503050406030204" pitchFamily="18" charset="0"/>
                  </a:rPr>
                  <a:t> 給解調。</a:t>
                </a:r>
                <a:br>
                  <a:rPr lang="en-US" altLang="zh-TW" sz="2200" i="1" dirty="0">
                    <a:latin typeface="Cambria Math" panose="02040503050406030204" pitchFamily="18" charset="0"/>
                  </a:rPr>
                </a:br>
                <a14:m>
                  <m:oMathPara xmlns:m="http://schemas.openxmlformats.org/officeDocument/2006/math">
                    <m:oMathParaPr>
                      <m:jc m:val="left"/>
                    </m:oMathParaPr>
                    <m:oMath xmlns:m="http://schemas.openxmlformats.org/officeDocument/2006/math">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𝑣</m:t>
                          </m:r>
                        </m:e>
                        <m:sub>
                          <m:r>
                            <a:rPr lang="en-US" altLang="zh-TW" sz="2200" b="0" i="1" smtClean="0">
                              <a:latin typeface="Cambria Math" panose="02040503050406030204" pitchFamily="18" charset="0"/>
                            </a:rPr>
                            <m:t>7</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3</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1</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4</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0</m:t>
                          </m:r>
                        </m:sub>
                      </m:sSub>
                    </m:oMath>
                    <m:oMath xmlns:m="http://schemas.openxmlformats.org/officeDocument/2006/math">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𝑣</m:t>
                          </m:r>
                        </m:e>
                        <m:sub>
                          <m:r>
                            <a:rPr lang="en-US" altLang="zh-TW" sz="2200" b="0" i="1" smtClean="0">
                              <a:latin typeface="Cambria Math" panose="02040503050406030204" pitchFamily="18" charset="0"/>
                            </a:rPr>
                            <m:t>8</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4</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1</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5</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0</m:t>
                          </m:r>
                        </m:sub>
                      </m:sSub>
                    </m:oMath>
                    <m:oMath xmlns:m="http://schemas.openxmlformats.org/officeDocument/2006/math">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𝑣</m:t>
                          </m:r>
                        </m:e>
                        <m:sub>
                          <m:r>
                            <a:rPr lang="en-US" altLang="zh-TW" sz="2200" b="0" i="1" smtClean="0">
                              <a:latin typeface="Cambria Math" panose="02040503050406030204" pitchFamily="18" charset="0"/>
                            </a:rPr>
                            <m:t>9</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5</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1</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6</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0</m:t>
                          </m:r>
                        </m:sub>
                      </m:sSub>
                    </m:oMath>
                  </m:oMathPara>
                </a14:m>
                <a:br>
                  <a:rPr lang="en-US" altLang="zh-TW" sz="2200" b="0" i="1" dirty="0">
                    <a:latin typeface="Cambria Math" panose="02040503050406030204" pitchFamily="18" charset="0"/>
                  </a:rPr>
                </a:br>
                <a14:m>
                  <m:oMath xmlns:m="http://schemas.openxmlformats.org/officeDocument/2006/math">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𝑣</m:t>
                        </m:r>
                      </m:e>
                      <m:sub>
                        <m:r>
                          <a:rPr lang="en-US" altLang="zh-TW" sz="2200" b="0" i="1" smtClean="0">
                            <a:latin typeface="Cambria Math" panose="02040503050406030204" pitchFamily="18" charset="0"/>
                          </a:rPr>
                          <m:t>10</m:t>
                        </m:r>
                      </m:sub>
                    </m:sSub>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𝑠</m:t>
                        </m:r>
                      </m:e>
                      <m:sub>
                        <m:r>
                          <a:rPr lang="en-US" altLang="zh-TW" sz="2200" b="0" i="1" smtClean="0">
                            <a:latin typeface="Cambria Math" panose="02040503050406030204" pitchFamily="18" charset="0"/>
                          </a:rPr>
                          <m:t>6</m:t>
                        </m:r>
                      </m:sub>
                    </m:s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h</m:t>
                        </m:r>
                      </m:e>
                      <m:sub>
                        <m:r>
                          <a:rPr lang="en-US" altLang="zh-TW" sz="2200" b="0" i="1" smtClean="0">
                            <a:latin typeface="Cambria Math" panose="02040503050406030204" pitchFamily="18" charset="0"/>
                          </a:rPr>
                          <m:t>1</m:t>
                        </m:r>
                      </m:sub>
                    </m:sSub>
                    <m:r>
                      <a:rPr lang="zh-TW" altLang="en-US" sz="2200" i="1">
                        <a:latin typeface="Cambria Math" panose="02040503050406030204" pitchFamily="18" charset="0"/>
                      </a:rPr>
                      <m:t> </m:t>
                    </m:r>
                  </m:oMath>
                </a14:m>
                <a:r>
                  <a:rPr lang="zh-TW" altLang="en-US" sz="2200" b="0" dirty="0"/>
                  <a:t>                         與下一個 </a:t>
                </a:r>
                <a:r>
                  <a:rPr lang="en-US" altLang="zh-TW" sz="2200" b="0" dirty="0"/>
                  <a:t>OFDM</a:t>
                </a:r>
                <a:r>
                  <a:rPr lang="zh-TW" altLang="en-US" sz="2200" b="0" dirty="0"/>
                  <a:t> 訊號重疊。</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85565" y="1020932"/>
                <a:ext cx="11620870" cy="5734975"/>
              </a:xfrm>
              <a:blipFill>
                <a:blip r:embed="rId2"/>
                <a:stretch>
                  <a:fillRect l="-839" t="-1594" b="-744"/>
                </a:stretch>
              </a:blipFill>
            </p:spPr>
            <p:txBody>
              <a:bodyPr/>
              <a:lstStyle/>
              <a:p>
                <a:r>
                  <a:rPr lang="zh-TW" altLang="en-US">
                    <a:noFill/>
                  </a:rPr>
                  <a:t> </a:t>
                </a:r>
              </a:p>
            </p:txBody>
          </p:sp>
        </mc:Fallback>
      </mc:AlternateContent>
      <p:sp>
        <p:nvSpPr>
          <p:cNvPr id="4" name="右大括弧 3">
            <a:extLst>
              <a:ext uri="{FF2B5EF4-FFF2-40B4-BE49-F238E27FC236}">
                <a16:creationId xmlns:a16="http://schemas.microsoft.com/office/drawing/2014/main" id="{5B9934C7-23F1-42A1-B76A-15559A43F9F1}"/>
              </a:ext>
            </a:extLst>
          </p:cNvPr>
          <p:cNvSpPr/>
          <p:nvPr/>
        </p:nvSpPr>
        <p:spPr>
          <a:xfrm>
            <a:off x="2556768" y="3249227"/>
            <a:ext cx="506028" cy="93215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5" name="右大括弧 4">
            <a:extLst>
              <a:ext uri="{FF2B5EF4-FFF2-40B4-BE49-F238E27FC236}">
                <a16:creationId xmlns:a16="http://schemas.microsoft.com/office/drawing/2014/main" id="{C79DF721-A8D7-409F-8FAE-E192690A02C2}"/>
              </a:ext>
            </a:extLst>
          </p:cNvPr>
          <p:cNvSpPr/>
          <p:nvPr/>
        </p:nvSpPr>
        <p:spPr>
          <a:xfrm>
            <a:off x="2556768" y="4279037"/>
            <a:ext cx="506028" cy="198859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2821786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 </a:t>
            </a:r>
            <a:r>
              <a:rPr lang="zh-TW" altLang="en-US" dirty="0"/>
              <a:t>等化</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303320" y="1020932"/>
                <a:ext cx="11585359" cy="2629804"/>
              </a:xfrm>
            </p:spPr>
            <p:txBody>
              <a:bodyPr>
                <a:normAutofit/>
              </a:bodyPr>
              <a:lstStyle/>
              <a:p>
                <a:r>
                  <a:rPr lang="zh-TW" altLang="en-US" dirty="0"/>
                  <a:t>用矩陣表示通道效應。左式將前一頁的捲積轉換成通道矩陣 </a:t>
                </a:r>
                <a14:m>
                  <m:oMath xmlns:m="http://schemas.openxmlformats.org/officeDocument/2006/math">
                    <m:r>
                      <a:rPr lang="en-US" altLang="zh-TW" b="1" i="1" smtClean="0">
                        <a:latin typeface="Cambria Math" panose="02040503050406030204" pitchFamily="18" charset="0"/>
                      </a:rPr>
                      <m:t>𝑮</m:t>
                    </m:r>
                  </m:oMath>
                </a14:m>
                <a:r>
                  <a:rPr lang="zh-TW" altLang="en-US" dirty="0"/>
                  <a:t> 的形式。右式將接收訊號的 </a:t>
                </a:r>
                <a:r>
                  <a:rPr lang="en-US" altLang="zh-TW" dirty="0"/>
                  <a:t>CP</a:t>
                </a:r>
                <a:r>
                  <a:rPr lang="zh-TW" altLang="en-US" dirty="0"/>
                  <a:t> 與後段移除，也就是將矩陣的前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𝑔</m:t>
                        </m:r>
                      </m:sub>
                    </m:sSub>
                  </m:oMath>
                </a14:m>
                <a:r>
                  <a:rPr lang="en-US" altLang="zh-TW" dirty="0"/>
                  <a:t> </a:t>
                </a:r>
                <a:r>
                  <a:rPr lang="zh-TW" altLang="en-US" dirty="0"/>
                  <a:t>列及後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𝐿</m:t>
                        </m:r>
                      </m:e>
                      <m:sub>
                        <m:r>
                          <a:rPr lang="en-US" altLang="zh-TW" i="1">
                            <a:latin typeface="Cambria Math" panose="02040503050406030204" pitchFamily="18" charset="0"/>
                          </a:rPr>
                          <m:t>h</m:t>
                        </m:r>
                      </m:sub>
                    </m:sSub>
                    <m:r>
                      <a:rPr lang="en-US" altLang="zh-TW" i="1">
                        <a:latin typeface="Cambria Math" panose="02040503050406030204" pitchFamily="18" charset="0"/>
                      </a:rPr>
                      <m:t>−1</m:t>
                    </m:r>
                  </m:oMath>
                </a14:m>
                <a:r>
                  <a:rPr lang="zh-TW" altLang="en-US" dirty="0"/>
                  <a:t>列移除。可以看到移除後矩陣前 </a:t>
                </a:r>
                <a:r>
                  <a:rPr lang="en-US" altLang="zh-TW" dirty="0"/>
                  <a:t>2</a:t>
                </a:r>
                <a:r>
                  <a:rPr lang="zh-TW" altLang="en-US" dirty="0"/>
                  <a:t> 行為零向量，這是因為 </a:t>
                </a:r>
                <a:r>
                  <a:rPr lang="en-US" altLang="zh-TW" dirty="0"/>
                  <a:t>CP</a:t>
                </a:r>
                <a:r>
                  <a:rPr lang="zh-TW" altLang="en-US" dirty="0"/>
                  <a:t> 長度過長造成的，零向量的個數為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𝑔</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h</m:t>
                        </m:r>
                      </m:sub>
                    </m:sSub>
                    <m:r>
                      <a:rPr lang="en-US" altLang="zh-TW" b="0" i="1" smtClean="0">
                        <a:latin typeface="Cambria Math" panose="02040503050406030204" pitchFamily="18" charset="0"/>
                      </a:rPr>
                      <m:t>+1</m:t>
                    </m:r>
                  </m:oMath>
                </a14:m>
                <a:r>
                  <a:rPr lang="zh-TW" altLang="en-US" dirty="0"/>
                  <a:t>。若 </a:t>
                </a:r>
                <a:r>
                  <a:rPr lang="en-US" altLang="zh-TW" dirty="0"/>
                  <a:t>CP</a:t>
                </a:r>
                <a:r>
                  <a:rPr lang="zh-TW" altLang="en-US" dirty="0"/>
                  <a:t> 太短，即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𝑔</m:t>
                        </m:r>
                      </m:sub>
                    </m:sSub>
                    <m:r>
                      <a:rPr lang="en-US" altLang="zh-TW" b="0" i="1" smtClean="0">
                        <a:latin typeface="Cambria Math" panose="02040503050406030204" pitchFamily="18" charset="0"/>
                      </a:rPr>
                      <m:t>&lt;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𝐿</m:t>
                        </m:r>
                      </m:e>
                      <m:sub>
                        <m:r>
                          <a:rPr lang="en-US" altLang="zh-TW" i="1">
                            <a:latin typeface="Cambria Math" panose="02040503050406030204" pitchFamily="18" charset="0"/>
                          </a:rPr>
                          <m:t>h</m:t>
                        </m:r>
                      </m:sub>
                    </m:sSub>
                    <m:r>
                      <a:rPr lang="en-US" altLang="zh-TW" b="0" i="1" smtClean="0">
                        <a:latin typeface="Cambria Math" panose="02040503050406030204" pitchFamily="18" charset="0"/>
                      </a:rPr>
                      <m:t>−</m:t>
                    </m:r>
                    <m:r>
                      <a:rPr lang="en-US" altLang="zh-TW" i="1">
                        <a:latin typeface="Cambria Math" panose="02040503050406030204" pitchFamily="18" charset="0"/>
                      </a:rPr>
                      <m:t>1</m:t>
                    </m:r>
                  </m:oMath>
                </a14:m>
                <a:r>
                  <a:rPr lang="zh-TW" altLang="en-US" dirty="0"/>
                  <a:t>，就會發生 </a:t>
                </a:r>
                <a:r>
                  <a:rPr lang="en-US" altLang="zh-TW" dirty="0"/>
                  <a:t>ISI</a:t>
                </a:r>
                <a:r>
                  <a:rPr lang="zh-TW" altLang="en-US" dirty="0"/>
                  <a:t> 及 </a:t>
                </a:r>
                <a:r>
                  <a:rPr lang="en-US" altLang="zh-TW" dirty="0"/>
                  <a:t>ICI</a:t>
                </a:r>
                <a:r>
                  <a:rPr lang="zh-TW" altLang="en-US" dirty="0"/>
                  <a:t>。</a:t>
                </a:r>
                <a:br>
                  <a:rPr lang="en-US" altLang="zh-TW" dirty="0"/>
                </a:b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303320" y="1020932"/>
                <a:ext cx="11585359" cy="2629804"/>
              </a:xfrm>
              <a:blipFill>
                <a:blip r:embed="rId3"/>
                <a:stretch>
                  <a:fillRect l="-947" t="-4167" r="-78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D1C8FC3D-2E35-4F93-AF80-4678C6E1EFFC}"/>
                  </a:ext>
                </a:extLst>
              </p:cNvPr>
              <p:cNvSpPr txBox="1"/>
              <p:nvPr/>
            </p:nvSpPr>
            <p:spPr>
              <a:xfrm>
                <a:off x="1024631" y="3225235"/>
                <a:ext cx="3982375" cy="31711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0</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1</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2</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3</m:t>
                                  </m:r>
                                </m:sub>
                              </m:sSub>
                            </m:e>
                            <m:e>
                              <m:r>
                                <a:rPr lang="en-US" altLang="zh-TW" b="0" i="1" smtClean="0">
                                  <a:latin typeface="Cambria Math" panose="02040503050406030204" pitchFamily="18" charset="0"/>
                                </a:rPr>
                                <m:t>…</m:t>
                              </m:r>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10</m:t>
                                  </m:r>
                                </m:sub>
                              </m:sSub>
                            </m:e>
                          </m:eqAr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,0,0,0,0,0,0,0,0, 0</m:t>
                              </m:r>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,0,0,0,0,0,0, 0, 0</m:t>
                              </m:r>
                            </m:e>
                            <m:e>
                              <m:r>
                                <a:rPr lang="en-US" altLang="zh-TW" i="1">
                                  <a:latin typeface="Cambria Math" panose="02040503050406030204" pitchFamily="18" charset="0"/>
                                </a:rPr>
                                <m:t>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,0,0,0,0,0</m:t>
                              </m:r>
                              <m:r>
                                <a:rPr lang="en-US" altLang="zh-TW" b="0" i="1" smtClean="0">
                                  <a:latin typeface="Cambria Math" panose="02040503050406030204" pitchFamily="18" charset="0"/>
                                </a:rPr>
                                <m:t>,0</m:t>
                              </m:r>
                              <m:r>
                                <a:rPr lang="en-US" altLang="zh-TW" i="1">
                                  <a:latin typeface="Cambria Math" panose="02040503050406030204" pitchFamily="18" charset="0"/>
                                </a:rPr>
                                <m:t>,0</m:t>
                              </m:r>
                            </m:e>
                            <m:e>
                              <m:r>
                                <a:rPr lang="en-US" altLang="zh-TW" i="1">
                                  <a:latin typeface="Cambria Math" panose="02040503050406030204" pitchFamily="18" charset="0"/>
                                </a:rPr>
                                <m:t>0</m:t>
                              </m:r>
                              <m:r>
                                <a:rPr lang="en-US" altLang="zh-TW" b="0" i="1" smtClean="0">
                                  <a:latin typeface="Cambria Math" panose="02040503050406030204" pitchFamily="18" charset="0"/>
                                </a:rPr>
                                <m:t>,0</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,0,0,0,0,0,0</m:t>
                              </m:r>
                            </m:e>
                            <m:e>
                              <m:r>
                                <a:rPr lang="en-US" altLang="zh-TW" b="0" i="1" smtClean="0">
                                  <a:latin typeface="Cambria Math" panose="02040503050406030204" pitchFamily="18" charset="0"/>
                                </a:rPr>
                                <m:t>0,</m:t>
                              </m:r>
                              <m:r>
                                <a:rPr lang="en-US" altLang="zh-TW" i="1">
                                  <a:latin typeface="Cambria Math" panose="02040503050406030204" pitchFamily="18" charset="0"/>
                                </a:rPr>
                                <m:t>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,0,0,0,0,0</m:t>
                              </m:r>
                            </m:e>
                            <m:e>
                              <m:r>
                                <a:rPr lang="en-US" altLang="zh-TW" i="1">
                                  <a:latin typeface="Cambria Math" panose="02040503050406030204" pitchFamily="18" charset="0"/>
                                </a:rPr>
                                <m:t>0,</m:t>
                              </m:r>
                              <m:r>
                                <a:rPr lang="en-US" altLang="zh-TW" b="0" i="1" smtClean="0">
                                  <a:latin typeface="Cambria Math" panose="02040503050406030204" pitchFamily="18" charset="0"/>
                                </a:rPr>
                                <m:t>0,</m:t>
                              </m:r>
                              <m:r>
                                <a:rPr lang="en-US" altLang="zh-TW" i="1">
                                  <a:latin typeface="Cambria Math" panose="02040503050406030204" pitchFamily="18" charset="0"/>
                                </a:rPr>
                                <m:t>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,0,0,0,0</m:t>
                              </m:r>
                            </m:e>
                            <m:e>
                              <m:r>
                                <a:rPr lang="en-US" altLang="zh-TW" i="1">
                                  <a:latin typeface="Cambria Math" panose="02040503050406030204" pitchFamily="18" charset="0"/>
                                </a:rPr>
                                <m:t>0</m:t>
                              </m:r>
                              <m:r>
                                <a:rPr lang="en-US" altLang="zh-TW" b="0" i="1" smtClean="0">
                                  <a:latin typeface="Cambria Math" panose="02040503050406030204" pitchFamily="18" charset="0"/>
                                </a:rPr>
                                <m:t>,0</m:t>
                              </m:r>
                              <m:r>
                                <a:rPr lang="en-US" altLang="zh-TW" i="1">
                                  <a:latin typeface="Cambria Math" panose="02040503050406030204" pitchFamily="18" charset="0"/>
                                </a:rPr>
                                <m:t>,0,0,0,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,0,0,0</m:t>
                              </m:r>
                            </m:e>
                            <m:e>
                              <m:r>
                                <a:rPr lang="en-US" altLang="zh-TW" i="1">
                                  <a:latin typeface="Cambria Math" panose="02040503050406030204" pitchFamily="18" charset="0"/>
                                </a:rPr>
                                <m:t>0</m:t>
                              </m:r>
                              <m:r>
                                <a:rPr lang="en-US" altLang="zh-TW" b="0" i="1" smtClean="0">
                                  <a:latin typeface="Cambria Math" panose="02040503050406030204" pitchFamily="18" charset="0"/>
                                </a:rPr>
                                <m:t>,0</m:t>
                              </m:r>
                              <m:r>
                                <a:rPr lang="en-US" altLang="zh-TW" i="1">
                                  <a:latin typeface="Cambria Math" panose="02040503050406030204" pitchFamily="18" charset="0"/>
                                </a:rPr>
                                <m:t>,0,0,0,0,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m:t>
                              </m:r>
                            </m:e>
                            <m:e>
                              <m:r>
                                <a:rPr lang="en-US" altLang="zh-TW" b="0" i="1" smtClean="0">
                                  <a:latin typeface="Cambria Math" panose="02040503050406030204" pitchFamily="18" charset="0"/>
                                </a:rPr>
                                <m:t>0,</m:t>
                              </m:r>
                              <m:r>
                                <a:rPr lang="en-US" altLang="zh-TW" i="1">
                                  <a:latin typeface="Cambria Math" panose="02040503050406030204" pitchFamily="18" charset="0"/>
                                </a:rPr>
                                <m:t>0,0,0,0,0,0,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m:t>
                              </m:r>
                            </m:e>
                            <m:e>
                              <m:r>
                                <a:rPr lang="en-US" altLang="zh-TW" i="1">
                                  <a:latin typeface="Cambria Math" panose="02040503050406030204" pitchFamily="18" charset="0"/>
                                </a:rPr>
                                <m:t>0</m:t>
                              </m:r>
                              <m:r>
                                <a:rPr lang="en-US" altLang="zh-TW" b="0" i="1" smtClean="0">
                                  <a:latin typeface="Cambria Math" panose="02040503050406030204" pitchFamily="18" charset="0"/>
                                </a:rPr>
                                <m:t>,0,0</m:t>
                              </m:r>
                              <m:r>
                                <a:rPr lang="en-US" altLang="zh-TW" i="1">
                                  <a:latin typeface="Cambria Math" panose="02040503050406030204" pitchFamily="18" charset="0"/>
                                </a:rPr>
                                <m:t>,0,0,0,0,0,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e>
                            <m:e>
                              <m:r>
                                <a:rPr lang="en-US" altLang="zh-TW" i="1">
                                  <a:latin typeface="Cambria Math" panose="02040503050406030204" pitchFamily="18" charset="0"/>
                                </a:rPr>
                                <m:t>0,</m:t>
                              </m:r>
                              <m:r>
                                <a:rPr lang="en-US" altLang="zh-TW" b="0" i="1" smtClean="0">
                                  <a:latin typeface="Cambria Math" panose="02040503050406030204" pitchFamily="18" charset="0"/>
                                </a:rPr>
                                <m:t>0,</m:t>
                              </m:r>
                              <m:r>
                                <a:rPr lang="en-US" altLang="zh-TW" i="1">
                                  <a:latin typeface="Cambria Math" panose="02040503050406030204" pitchFamily="18" charset="0"/>
                                </a:rPr>
                                <m:t>0,0,</m:t>
                              </m:r>
                              <m:r>
                                <a:rPr lang="en-US" altLang="zh-TW" b="0" i="1" smtClean="0">
                                  <a:latin typeface="Cambria Math" panose="02040503050406030204" pitchFamily="18" charset="0"/>
                                </a:rPr>
                                <m:t> </m:t>
                              </m:r>
                              <m:r>
                                <a:rPr lang="en-US" altLang="zh-TW" i="1">
                                  <a:latin typeface="Cambria Math" panose="02040503050406030204" pitchFamily="18" charset="0"/>
                                </a:rPr>
                                <m:t>0,</m:t>
                              </m:r>
                              <m:r>
                                <a:rPr lang="en-US" altLang="zh-TW" b="0" i="1" smtClean="0">
                                  <a:latin typeface="Cambria Math" panose="02040503050406030204" pitchFamily="18" charset="0"/>
                                </a:rPr>
                                <m:t> </m:t>
                              </m:r>
                              <m:r>
                                <a:rPr lang="en-US" altLang="zh-TW" i="1">
                                  <a:latin typeface="Cambria Math" panose="02040503050406030204" pitchFamily="18" charset="0"/>
                                </a:rPr>
                                <m:t>0,</m:t>
                              </m:r>
                              <m:r>
                                <a:rPr lang="en-US" altLang="zh-TW" b="0" i="1" smtClean="0">
                                  <a:latin typeface="Cambria Math" panose="02040503050406030204" pitchFamily="18" charset="0"/>
                                </a:rPr>
                                <m:t> </m:t>
                              </m:r>
                              <m:r>
                                <a:rPr lang="en-US" altLang="zh-TW" i="1">
                                  <a:latin typeface="Cambria Math" panose="02040503050406030204" pitchFamily="18" charset="0"/>
                                </a:rPr>
                                <m:t>0,</m:t>
                              </m:r>
                              <m:r>
                                <a:rPr lang="en-US" altLang="zh-TW" b="0" i="1" smtClean="0">
                                  <a:latin typeface="Cambria Math" panose="02040503050406030204" pitchFamily="18" charset="0"/>
                                </a:rPr>
                                <m:t> </m:t>
                              </m:r>
                              <m:r>
                                <a:rPr lang="en-US" altLang="zh-TW" i="1">
                                  <a:latin typeface="Cambria Math" panose="02040503050406030204" pitchFamily="18" charset="0"/>
                                </a:rPr>
                                <m:t>0,</m:t>
                              </m:r>
                              <m:r>
                                <a:rPr lang="en-US" altLang="zh-TW" b="0" i="1" smtClean="0">
                                  <a:latin typeface="Cambria Math" panose="02040503050406030204" pitchFamily="18" charset="0"/>
                                </a:rPr>
                                <m:t> </m:t>
                              </m:r>
                              <m:r>
                                <a:rPr lang="en-US" altLang="zh-TW" i="1">
                                  <a:latin typeface="Cambria Math" panose="02040503050406030204" pitchFamily="18" charset="0"/>
                                </a:rPr>
                                <m:t>0,</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 </m:t>
                                  </m:r>
                                  <m:r>
                                    <a:rPr lang="en-US" altLang="zh-TW" i="1">
                                      <a:latin typeface="Cambria Math" panose="02040503050406030204" pitchFamily="18" charset="0"/>
                                    </a:rPr>
                                    <m:t>h</m:t>
                                  </m:r>
                                </m:e>
                                <m:sub>
                                  <m:r>
                                    <a:rPr lang="en-US" altLang="zh-TW" i="1">
                                      <a:latin typeface="Cambria Math" panose="02040503050406030204" pitchFamily="18" charset="0"/>
                                    </a:rPr>
                                    <m:t>1</m:t>
                                  </m:r>
                                </m:sub>
                              </m:sSub>
                            </m:e>
                          </m:eqArr>
                        </m:e>
                      </m:d>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eqArr>
                                <m:eqArrPr>
                                  <m:ctrlPr>
                                    <a:rPr lang="en-US" altLang="zh-TW" b="0" i="1" smtClean="0">
                                      <a:latin typeface="Cambria Math" panose="02040503050406030204" pitchFamily="18" charset="0"/>
                                    </a:rPr>
                                  </m:ctrlPr>
                                </m:eqArr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4</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5</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6</m:t>
                                      </m:r>
                                    </m:sub>
                                  </m:sSub>
                                </m:e>
                              </m:eqArr>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0</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e>
                            <m:e>
                              <m:r>
                                <a:rPr lang="en-US" altLang="zh-TW" b="0" i="1" smtClean="0">
                                  <a:latin typeface="Cambria Math" panose="02040503050406030204" pitchFamily="18" charset="0"/>
                                </a:rPr>
                                <m:t>…</m:t>
                              </m:r>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6</m:t>
                                  </m:r>
                                </m:sub>
                              </m:sSub>
                            </m:e>
                          </m:eqArr>
                        </m:e>
                      </m:d>
                    </m:oMath>
                  </m:oMathPara>
                </a14:m>
                <a:endParaRPr lang="zh-TW" altLang="en-US" dirty="0"/>
              </a:p>
            </p:txBody>
          </p:sp>
        </mc:Choice>
        <mc:Fallback xmlns="">
          <p:sp>
            <p:nvSpPr>
              <p:cNvPr id="5" name="文字方塊 4">
                <a:extLst>
                  <a:ext uri="{FF2B5EF4-FFF2-40B4-BE49-F238E27FC236}">
                    <a16:creationId xmlns:a16="http://schemas.microsoft.com/office/drawing/2014/main" id="{D1C8FC3D-2E35-4F93-AF80-4678C6E1EFFC}"/>
                  </a:ext>
                </a:extLst>
              </p:cNvPr>
              <p:cNvSpPr txBox="1">
                <a:spLocks noRot="1" noChangeAspect="1" noMove="1" noResize="1" noEditPoints="1" noAdjustHandles="1" noChangeArrowheads="1" noChangeShapeType="1" noTextEdit="1"/>
              </p:cNvSpPr>
              <p:nvPr/>
            </p:nvSpPr>
            <p:spPr>
              <a:xfrm>
                <a:off x="1024631" y="3225235"/>
                <a:ext cx="3982375" cy="317112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707BB058-ED34-4559-9A20-5E94276EA751}"/>
                  </a:ext>
                </a:extLst>
              </p:cNvPr>
              <p:cNvSpPr txBox="1"/>
              <p:nvPr/>
            </p:nvSpPr>
            <p:spPr>
              <a:xfrm>
                <a:off x="6948256" y="3650736"/>
                <a:ext cx="3982375" cy="20381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3</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4</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5</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6</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7</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8</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9</m:t>
                                  </m:r>
                                </m:sub>
                              </m:sSub>
                            </m:e>
                          </m:eqAr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,0,0,0,0,0,0</m:t>
                              </m:r>
                            </m:e>
                            <m:e>
                              <m:r>
                                <a:rPr lang="en-US" altLang="zh-TW" i="1">
                                  <a:latin typeface="Cambria Math" panose="02040503050406030204" pitchFamily="18" charset="0"/>
                                </a:rPr>
                                <m:t>0,0,0,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,0,0,0,0,0</m:t>
                              </m:r>
                            </m:e>
                            <m:e>
                              <m:r>
                                <a:rPr lang="en-US" altLang="zh-TW" i="1">
                                  <a:latin typeface="Cambria Math" panose="02040503050406030204" pitchFamily="18" charset="0"/>
                                </a:rPr>
                                <m:t>0,0,0,0,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,0,0,0,0</m:t>
                              </m:r>
                            </m:e>
                            <m:e>
                              <m:r>
                                <a:rPr lang="en-US" altLang="zh-TW" i="1">
                                  <a:latin typeface="Cambria Math" panose="02040503050406030204" pitchFamily="18" charset="0"/>
                                </a:rPr>
                                <m:t>0,0,0,0,0,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,0,0,0</m:t>
                              </m:r>
                            </m:e>
                            <m:e>
                              <m:r>
                                <a:rPr lang="en-US" altLang="zh-TW" i="1">
                                  <a:latin typeface="Cambria Math" panose="02040503050406030204" pitchFamily="18" charset="0"/>
                                </a:rPr>
                                <m:t>0,0,0,0,0,0,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m:t>
                              </m:r>
                            </m:e>
                            <m:e>
                              <m:r>
                                <a:rPr lang="en-US" altLang="zh-TW" i="1">
                                  <a:latin typeface="Cambria Math" panose="02040503050406030204" pitchFamily="18" charset="0"/>
                                </a:rPr>
                                <m:t>0,0,0,0,0,0,0,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m:t>
                              </m:r>
                            </m:e>
                            <m:e>
                              <m:r>
                                <a:rPr lang="en-US" altLang="zh-TW" i="1">
                                  <a:latin typeface="Cambria Math" panose="02040503050406030204" pitchFamily="18" charset="0"/>
                                </a:rPr>
                                <m:t>0,0,0,0,0,0,0,0,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e>
                          </m:eqArr>
                        </m:e>
                      </m:d>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eqArr>
                                <m:eqArrPr>
                                  <m:ctrlPr>
                                    <a:rPr lang="en-US" altLang="zh-TW" b="0" i="1" smtClean="0">
                                      <a:latin typeface="Cambria Math" panose="02040503050406030204" pitchFamily="18" charset="0"/>
                                    </a:rPr>
                                  </m:ctrlPr>
                                </m:eqArr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4</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5</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6</m:t>
                                      </m:r>
                                    </m:sub>
                                  </m:sSub>
                                </m:e>
                              </m:eqArr>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0</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e>
                            <m:e>
                              <m:r>
                                <a:rPr lang="en-US" altLang="zh-TW" b="0" i="1" smtClean="0">
                                  <a:latin typeface="Cambria Math" panose="02040503050406030204" pitchFamily="18" charset="0"/>
                                </a:rPr>
                                <m:t>…</m:t>
                              </m:r>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6</m:t>
                                  </m:r>
                                </m:sub>
                              </m:sSub>
                            </m:e>
                          </m:eqArr>
                        </m:e>
                      </m:d>
                    </m:oMath>
                  </m:oMathPara>
                </a14:m>
                <a:endParaRPr lang="zh-TW" altLang="en-US" dirty="0"/>
              </a:p>
            </p:txBody>
          </p:sp>
        </mc:Choice>
        <mc:Fallback xmlns="">
          <p:sp>
            <p:nvSpPr>
              <p:cNvPr id="6" name="文字方塊 5">
                <a:extLst>
                  <a:ext uri="{FF2B5EF4-FFF2-40B4-BE49-F238E27FC236}">
                    <a16:creationId xmlns:a16="http://schemas.microsoft.com/office/drawing/2014/main" id="{707BB058-ED34-4559-9A20-5E94276EA751}"/>
                  </a:ext>
                </a:extLst>
              </p:cNvPr>
              <p:cNvSpPr txBox="1">
                <a:spLocks noRot="1" noChangeAspect="1" noMove="1" noResize="1" noEditPoints="1" noAdjustHandles="1" noChangeArrowheads="1" noChangeShapeType="1" noTextEdit="1"/>
              </p:cNvSpPr>
              <p:nvPr/>
            </p:nvSpPr>
            <p:spPr>
              <a:xfrm>
                <a:off x="6948256" y="3650736"/>
                <a:ext cx="3982375" cy="2038187"/>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422787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 </a:t>
            </a:r>
            <a:r>
              <a:rPr lang="zh-TW" altLang="en-US" dirty="0"/>
              <a:t>等化</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39697" y="1171851"/>
                <a:ext cx="11540971" cy="2672179"/>
              </a:xfrm>
            </p:spPr>
            <p:txBody>
              <a:bodyPr>
                <a:normAutofit/>
              </a:bodyPr>
              <a:lstStyle/>
              <a:p>
                <a:r>
                  <a:rPr lang="zh-TW" altLang="en-US" dirty="0"/>
                  <a:t>將矩陣做整理，將輸入訊號的 </a:t>
                </a:r>
                <a:r>
                  <a:rPr lang="en-US" altLang="zh-TW" dirty="0"/>
                  <a:t>CP</a:t>
                </a:r>
                <a:r>
                  <a:rPr lang="zh-TW" altLang="en-US" dirty="0"/>
                  <a:t> 也移除，並將通道矩陣做整理，此時的矩陣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𝑯</m:t>
                        </m:r>
                      </m:e>
                      <m:sub>
                        <m:r>
                          <a:rPr lang="en-US" altLang="zh-TW" b="1" i="1" smtClean="0">
                            <a:latin typeface="Cambria Math" panose="02040503050406030204" pitchFamily="18" charset="0"/>
                          </a:rPr>
                          <m:t>𝒆</m:t>
                        </m:r>
                      </m:sub>
                    </m:sSub>
                  </m:oMath>
                </a14:m>
                <a:r>
                  <a:rPr lang="zh-TW" altLang="en-US" dirty="0"/>
                  <a:t>，可以看成是傳輸端的加 </a:t>
                </a:r>
                <a:r>
                  <a:rPr lang="en-US" altLang="zh-TW" dirty="0"/>
                  <a:t>CP</a:t>
                </a:r>
                <a:r>
                  <a:rPr lang="zh-TW" altLang="en-US" dirty="0"/>
                  <a:t> 矩陣 </a:t>
                </a:r>
                <a14:m>
                  <m:oMath xmlns:m="http://schemas.openxmlformats.org/officeDocument/2006/math">
                    <m:r>
                      <a:rPr lang="el-GR" altLang="zh-TW" b="1" i="1" smtClean="0">
                        <a:latin typeface="Cambria Math" panose="02040503050406030204" pitchFamily="18" charset="0"/>
                        <a:ea typeface="Cambria Math" panose="02040503050406030204" pitchFamily="18" charset="0"/>
                      </a:rPr>
                      <m:t>𝜣</m:t>
                    </m:r>
                  </m:oMath>
                </a14:m>
                <a:r>
                  <a:rPr lang="zh-TW" altLang="en-US" dirty="0"/>
                  <a:t>、原通道矩陣 </a:t>
                </a:r>
                <a14:m>
                  <m:oMath xmlns:m="http://schemas.openxmlformats.org/officeDocument/2006/math">
                    <m:r>
                      <a:rPr lang="en-US" altLang="zh-TW" b="1" i="1">
                        <a:latin typeface="Cambria Math" panose="02040503050406030204" pitchFamily="18" charset="0"/>
                      </a:rPr>
                      <m:t>𝑮</m:t>
                    </m:r>
                  </m:oMath>
                </a14:m>
                <a:r>
                  <a:rPr lang="zh-TW" altLang="en-US" dirty="0"/>
                  <a:t>、接收端的去 </a:t>
                </a:r>
                <a:r>
                  <a:rPr lang="en-US" altLang="zh-TW" dirty="0"/>
                  <a:t>CP</a:t>
                </a:r>
                <a:r>
                  <a:rPr lang="zh-TW" altLang="en-US" dirty="0"/>
                  <a:t> 矩陣 </a:t>
                </a:r>
                <a14:m>
                  <m:oMath xmlns:m="http://schemas.openxmlformats.org/officeDocument/2006/math">
                    <m:r>
                      <a:rPr lang="el-GR" altLang="zh-TW" b="1" i="1" smtClean="0">
                        <a:latin typeface="Cambria Math" panose="02040503050406030204" pitchFamily="18" charset="0"/>
                        <a:ea typeface="Cambria Math" panose="02040503050406030204" pitchFamily="18" charset="0"/>
                      </a:rPr>
                      <m:t>𝜞</m:t>
                    </m:r>
                  </m:oMath>
                </a14:m>
                <a:r>
                  <a:rPr lang="zh-TW" altLang="en-US" dirty="0"/>
                  <a:t> 結合的結果，即 </a:t>
                </a:r>
                <a14:m>
                  <m:oMath xmlns:m="http://schemas.openxmlformats.org/officeDocument/2006/math">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𝑯</m:t>
                        </m:r>
                      </m:e>
                      <m:sub>
                        <m:r>
                          <a:rPr lang="en-US" altLang="zh-TW" b="1" i="1">
                            <a:latin typeface="Cambria Math" panose="02040503050406030204" pitchFamily="18" charset="0"/>
                          </a:rPr>
                          <m:t>𝒆</m:t>
                        </m:r>
                      </m:sub>
                    </m:sSub>
                    <m:r>
                      <a:rPr lang="en-US" altLang="zh-TW" b="1" i="1" smtClean="0">
                        <a:latin typeface="Cambria Math" panose="02040503050406030204" pitchFamily="18" charset="0"/>
                      </a:rPr>
                      <m:t>=</m:t>
                    </m:r>
                    <m:r>
                      <a:rPr lang="el-GR" altLang="zh-TW" b="1" i="1">
                        <a:latin typeface="Cambria Math" panose="02040503050406030204" pitchFamily="18" charset="0"/>
                        <a:ea typeface="Cambria Math" panose="02040503050406030204" pitchFamily="18" charset="0"/>
                      </a:rPr>
                      <m:t>𝜞</m:t>
                    </m:r>
                    <m:r>
                      <a:rPr lang="en-US" altLang="zh-TW" b="1" i="1">
                        <a:latin typeface="Cambria Math" panose="02040503050406030204" pitchFamily="18" charset="0"/>
                      </a:rPr>
                      <m:t>𝑮</m:t>
                    </m:r>
                    <m:r>
                      <a:rPr lang="el-GR" altLang="zh-TW" b="1" i="1">
                        <a:latin typeface="Cambria Math" panose="02040503050406030204" pitchFamily="18" charset="0"/>
                        <a:ea typeface="Cambria Math" panose="02040503050406030204" pitchFamily="18" charset="0"/>
                      </a:rPr>
                      <m:t>𝜣</m:t>
                    </m:r>
                  </m:oMath>
                </a14:m>
                <a:r>
                  <a:rPr lang="zh-TW" altLang="en-US" dirty="0"/>
                  <a:t>。</a:t>
                </a:r>
                <a:endParaRPr lang="en-US" altLang="zh-TW" dirty="0"/>
              </a:p>
              <a:p>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𝑯</m:t>
                        </m:r>
                      </m:e>
                      <m:sub>
                        <m:r>
                          <a:rPr lang="en-US" altLang="zh-TW" b="1" i="1" smtClean="0">
                            <a:latin typeface="Cambria Math" panose="02040503050406030204" pitchFamily="18" charset="0"/>
                          </a:rPr>
                          <m:t>𝒆</m:t>
                        </m:r>
                      </m:sub>
                    </m:sSub>
                  </m:oMath>
                </a14:m>
                <a:r>
                  <a:rPr lang="zh-TW" altLang="en-US" dirty="0"/>
                  <a:t> 是循環矩陣</a:t>
                </a:r>
                <a:r>
                  <a:rPr lang="en-US" altLang="zh-TW" dirty="0"/>
                  <a:t>(circulant matrix)</a:t>
                </a:r>
                <a:r>
                  <a:rPr lang="zh-TW" altLang="en-US" dirty="0"/>
                  <a:t>，它有能被 </a:t>
                </a:r>
                <a:r>
                  <a:rPr lang="en-US" altLang="zh-TW" dirty="0"/>
                  <a:t>DFT</a:t>
                </a:r>
                <a:r>
                  <a:rPr lang="zh-TW" altLang="en-US" dirty="0"/>
                  <a:t> 矩陣對角化的性質，也就是說，</a:t>
                </a:r>
                <a:r>
                  <a:rPr lang="en-US" altLang="zh-TW" b="1" dirty="0"/>
                  <a:t> </a:t>
                </a:r>
                <a14:m>
                  <m:oMath xmlns:m="http://schemas.openxmlformats.org/officeDocument/2006/math">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𝑯</m:t>
                        </m:r>
                      </m:e>
                      <m:sub>
                        <m:r>
                          <a:rPr lang="en-US" altLang="zh-TW" b="1" i="1">
                            <a:latin typeface="Cambria Math" panose="02040503050406030204" pitchFamily="18" charset="0"/>
                          </a:rPr>
                          <m:t>𝒆</m:t>
                        </m:r>
                      </m:sub>
                    </m:sSub>
                    <m:r>
                      <a:rPr lang="en-US" altLang="zh-TW" b="0" i="0" smtClean="0">
                        <a:latin typeface="Cambria Math" panose="02040503050406030204" pitchFamily="18" charset="0"/>
                      </a:rPr>
                      <m:t>=</m:t>
                    </m:r>
                    <m:sSup>
                      <m:sSupPr>
                        <m:ctrlPr>
                          <a:rPr lang="en-US" altLang="zh-TW" b="1" i="1" smtClean="0">
                            <a:latin typeface="Cambria Math" panose="02040503050406030204" pitchFamily="18" charset="0"/>
                          </a:rPr>
                        </m:ctrlPr>
                      </m:sSupPr>
                      <m:e>
                        <m:r>
                          <a:rPr lang="en-US" altLang="zh-TW" b="1" i="0" smtClean="0">
                            <a:latin typeface="Cambria Math" panose="02040503050406030204" pitchFamily="18" charset="0"/>
                          </a:rPr>
                          <m:t>𝐅</m:t>
                        </m:r>
                      </m:e>
                      <m:sup>
                        <m:r>
                          <a:rPr lang="en-US" altLang="zh-TW" b="1" i="0" smtClean="0">
                            <a:latin typeface="Cambria Math" panose="02040503050406030204" pitchFamily="18" charset="0"/>
                          </a:rPr>
                          <m:t>−</m:t>
                        </m:r>
                        <m:r>
                          <a:rPr lang="en-US" altLang="zh-TW" b="1" i="0" smtClean="0">
                            <a:latin typeface="Cambria Math" panose="02040503050406030204" pitchFamily="18" charset="0"/>
                          </a:rPr>
                          <m:t>𝟏</m:t>
                        </m:r>
                      </m:sup>
                    </m:sSup>
                    <m:r>
                      <a:rPr lang="en-US" altLang="zh-TW" b="1" i="0" smtClean="0">
                        <a:latin typeface="Cambria Math" panose="02040503050406030204" pitchFamily="18" charset="0"/>
                      </a:rPr>
                      <m:t>𝐇𝐅</m:t>
                    </m:r>
                  </m:oMath>
                </a14:m>
                <a:r>
                  <a:rPr lang="zh-TW" altLang="en-US" dirty="0"/>
                  <a:t>。其中 </a:t>
                </a:r>
                <a14:m>
                  <m:oMath xmlns:m="http://schemas.openxmlformats.org/officeDocument/2006/math">
                    <m:r>
                      <a:rPr lang="en-US" altLang="zh-TW" b="1">
                        <a:latin typeface="Cambria Math" panose="02040503050406030204" pitchFamily="18" charset="0"/>
                      </a:rPr>
                      <m:t>𝐇</m:t>
                    </m:r>
                  </m:oMath>
                </a14:m>
                <a:r>
                  <a:rPr lang="zh-TW" altLang="en-US" dirty="0"/>
                  <a:t> 是對角矩陣，上面的每一個對角值都是</a:t>
                </a:r>
                <a14:m>
                  <m:oMath xmlns:m="http://schemas.openxmlformats.org/officeDocument/2006/math">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𝑯</m:t>
                        </m:r>
                      </m:e>
                      <m:sub>
                        <m:r>
                          <a:rPr lang="en-US" altLang="zh-TW" b="1" i="1">
                            <a:latin typeface="Cambria Math" panose="02040503050406030204" pitchFamily="18" charset="0"/>
                          </a:rPr>
                          <m:t>𝒆</m:t>
                        </m:r>
                      </m:sub>
                    </m:sSub>
                  </m:oMath>
                </a14:m>
                <a:r>
                  <a:rPr lang="zh-TW" altLang="en-US" dirty="0"/>
                  <a:t> 的特徵值。</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39697" y="1171851"/>
                <a:ext cx="11540971" cy="2672179"/>
              </a:xfrm>
              <a:blipFill>
                <a:blip r:embed="rId2"/>
                <a:stretch>
                  <a:fillRect l="-950" t="-4100" b="-68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81CEA67A-1704-4DCA-ADA4-81EBB320ABCB}"/>
                  </a:ext>
                </a:extLst>
              </p:cNvPr>
              <p:cNvSpPr txBox="1"/>
              <p:nvPr/>
            </p:nvSpPr>
            <p:spPr>
              <a:xfrm>
                <a:off x="571130" y="3844030"/>
                <a:ext cx="3982375" cy="23151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3</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4</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5</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6</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7</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8</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9</m:t>
                                  </m:r>
                                </m:sub>
                              </m:sSub>
                            </m:e>
                          </m:eqAr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,0,0,0,0,0,</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1</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,0,0,0,0,0</m:t>
                              </m:r>
                            </m:e>
                            <m:e>
                              <m:r>
                                <a:rPr lang="en-US" altLang="zh-TW" b="0" i="1" smtClean="0">
                                  <a:latin typeface="Cambria Math" panose="02040503050406030204" pitchFamily="18" charset="0"/>
                                </a:rPr>
                                <m:t>0,</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b="0" i="1" smtClean="0">
                                  <a:latin typeface="Cambria Math" panose="02040503050406030204" pitchFamily="18" charset="0"/>
                                </a:rPr>
                                <m:t>,0,0,0,0</m:t>
                              </m:r>
                            </m:e>
                            <m:e>
                              <m:r>
                                <a:rPr lang="en-US" altLang="zh-TW" i="1">
                                  <a:latin typeface="Cambria Math" panose="02040503050406030204" pitchFamily="18" charset="0"/>
                                </a:rPr>
                                <m:t>0</m:t>
                              </m:r>
                              <m:r>
                                <a:rPr lang="en-US" altLang="zh-TW" b="0" i="1" smtClean="0">
                                  <a:latin typeface="Cambria Math" panose="02040503050406030204" pitchFamily="18" charset="0"/>
                                </a:rPr>
                                <m:t>,0</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,0,0,0</m:t>
                              </m:r>
                            </m:e>
                            <m:e>
                              <m:r>
                                <a:rPr lang="en-US" altLang="zh-TW" i="1">
                                  <a:latin typeface="Cambria Math" panose="02040503050406030204" pitchFamily="18" charset="0"/>
                                </a:rPr>
                                <m:t>0</m:t>
                              </m:r>
                              <m:r>
                                <a:rPr lang="en-US" altLang="zh-TW" b="0" i="1" smtClean="0">
                                  <a:latin typeface="Cambria Math" panose="02040503050406030204" pitchFamily="18" charset="0"/>
                                </a:rPr>
                                <m:t>,0,0</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,0,0</m:t>
                              </m:r>
                            </m:e>
                            <m:e>
                              <m:r>
                                <a:rPr lang="en-US" altLang="zh-TW" i="1">
                                  <a:latin typeface="Cambria Math" panose="02040503050406030204" pitchFamily="18" charset="0"/>
                                </a:rPr>
                                <m:t>0,0,0</m:t>
                              </m:r>
                              <m:r>
                                <a:rPr lang="en-US" altLang="zh-TW" b="0" i="1" smtClean="0">
                                  <a:latin typeface="Cambria Math" panose="02040503050406030204" pitchFamily="18" charset="0"/>
                                </a:rPr>
                                <m:t>,0</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r>
                                <a:rPr lang="en-US" altLang="zh-TW" i="1">
                                  <a:latin typeface="Cambria Math" panose="02040503050406030204" pitchFamily="18" charset="0"/>
                                </a:rPr>
                                <m:t>,0</m:t>
                              </m:r>
                            </m:e>
                            <m:e>
                              <m:r>
                                <a:rPr lang="en-US" altLang="zh-TW" i="1">
                                  <a:latin typeface="Cambria Math" panose="02040503050406030204" pitchFamily="18" charset="0"/>
                                </a:rPr>
                                <m:t>0,0,0</m:t>
                              </m:r>
                              <m:r>
                                <a:rPr lang="en-US" altLang="zh-TW" b="0" i="1" smtClean="0">
                                  <a:latin typeface="Cambria Math" panose="02040503050406030204" pitchFamily="18" charset="0"/>
                                </a:rPr>
                                <m:t>,0,0</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0</m:t>
                                  </m:r>
                                </m:sub>
                              </m:sSub>
                            </m:e>
                          </m:eqArr>
                        </m:e>
                      </m:d>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0</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2</m:t>
                                  </m:r>
                                </m:sub>
                              </m:sSub>
                            </m:e>
                            <m:e>
                              <m:r>
                                <a:rPr lang="en-US" altLang="zh-TW" b="0" i="1" smtClean="0">
                                  <a:latin typeface="Cambria Math" panose="02040503050406030204" pitchFamily="18" charset="0"/>
                                </a:rPr>
                                <m:t>…</m:t>
                              </m:r>
                            </m:e>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6</m:t>
                                  </m:r>
                                </m:sub>
                              </m:sSub>
                            </m:e>
                          </m:eqArr>
                        </m:e>
                      </m:d>
                    </m:oMath>
                  </m:oMathPara>
                </a14:m>
                <a:endParaRPr lang="en-US" altLang="zh-TW" dirty="0"/>
              </a:p>
              <a:p>
                <a:pPr algn="ct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𝒓</m:t>
                      </m:r>
                      <m:r>
                        <a:rPr lang="en-US" altLang="zh-TW" b="1" i="1" smtClean="0">
                          <a:latin typeface="Cambria Math" panose="02040503050406030204" pitchFamily="18" charset="0"/>
                        </a:rPr>
                        <m:t>=</m:t>
                      </m:r>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𝑯</m:t>
                          </m:r>
                        </m:e>
                        <m:sub>
                          <m:r>
                            <a:rPr lang="en-US" altLang="zh-TW" b="1" i="1" smtClean="0">
                              <a:latin typeface="Cambria Math" panose="02040503050406030204" pitchFamily="18" charset="0"/>
                            </a:rPr>
                            <m:t>𝒆</m:t>
                          </m:r>
                        </m:sub>
                      </m:sSub>
                      <m:r>
                        <a:rPr lang="en-US" altLang="zh-TW" b="1" i="1" smtClean="0">
                          <a:latin typeface="Cambria Math" panose="02040503050406030204" pitchFamily="18" charset="0"/>
                        </a:rPr>
                        <m:t>𝒔</m:t>
                      </m:r>
                    </m:oMath>
                  </m:oMathPara>
                </a14:m>
                <a:endParaRPr lang="zh-TW" altLang="en-US" b="1" dirty="0"/>
              </a:p>
            </p:txBody>
          </p:sp>
        </mc:Choice>
        <mc:Fallback xmlns="">
          <p:sp>
            <p:nvSpPr>
              <p:cNvPr id="4" name="文字方塊 3">
                <a:extLst>
                  <a:ext uri="{FF2B5EF4-FFF2-40B4-BE49-F238E27FC236}">
                    <a16:creationId xmlns:a16="http://schemas.microsoft.com/office/drawing/2014/main" id="{81CEA67A-1704-4DCA-ADA4-81EBB320ABCB}"/>
                  </a:ext>
                </a:extLst>
              </p:cNvPr>
              <p:cNvSpPr txBox="1">
                <a:spLocks noRot="1" noChangeAspect="1" noMove="1" noResize="1" noEditPoints="1" noAdjustHandles="1" noChangeArrowheads="1" noChangeShapeType="1" noTextEdit="1"/>
              </p:cNvSpPr>
              <p:nvPr/>
            </p:nvSpPr>
            <p:spPr>
              <a:xfrm>
                <a:off x="571130" y="3844030"/>
                <a:ext cx="3982375" cy="231518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DFDE7BF3-C0F8-44DA-8C47-566B866B3A03}"/>
                  </a:ext>
                </a:extLst>
              </p:cNvPr>
              <p:cNvSpPr txBox="1"/>
              <p:nvPr/>
            </p:nvSpPr>
            <p:spPr>
              <a:xfrm>
                <a:off x="4543888" y="3533311"/>
                <a:ext cx="6994864" cy="26896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𝑭</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ad>
                            <m:radPr>
                              <m:degHide m:val="on"/>
                              <m:ctrlPr>
                                <a:rPr lang="en-US" altLang="zh-TW" b="0" i="1" smtClean="0">
                                  <a:latin typeface="Cambria Math" panose="02040503050406030204" pitchFamily="18" charset="0"/>
                                </a:rPr>
                              </m:ctrlPr>
                            </m:radPr>
                            <m:deg/>
                            <m:e>
                              <m:r>
                                <a:rPr lang="en-US" altLang="zh-TW" b="0" i="1" smtClean="0">
                                  <a:latin typeface="Cambria Math" panose="02040503050406030204" pitchFamily="18" charset="0"/>
                                </a:rPr>
                                <m:t>𝑁</m:t>
                              </m:r>
                            </m:e>
                          </m:rad>
                        </m:den>
                      </m:f>
                      <m:d>
                        <m:dPr>
                          <m:begChr m:val="["/>
                          <m:endChr m:val="]"/>
                          <m:ctrlPr>
                            <a:rPr lang="en-US" altLang="zh-TW" b="0" i="1" smtClean="0">
                              <a:latin typeface="Cambria Math" panose="02040503050406030204" pitchFamily="18" charset="0"/>
                            </a:rPr>
                          </m:ctrlPr>
                        </m:dPr>
                        <m:e>
                          <m:eqArr>
                            <m:eqArrPr>
                              <m:ctrlPr>
                                <a:rPr lang="en-US" altLang="zh-TW" i="1">
                                  <a:latin typeface="Cambria Math" panose="02040503050406030204" pitchFamily="18" charset="0"/>
                                </a:rPr>
                              </m:ctrlPr>
                            </m:eqArrPr>
                            <m:e>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num>
                                    <m:den>
                                      <m:r>
                                        <a:rPr lang="en-US" altLang="zh-TW" b="0" i="1" smtClean="0">
                                          <a:latin typeface="Cambria Math" panose="02040503050406030204" pitchFamily="18" charset="0"/>
                                        </a:rPr>
                                        <m:t>𝑁</m:t>
                                      </m:r>
                                    </m:den>
                                  </m:f>
                                  <m:r>
                                    <a:rPr lang="en-US" altLang="zh-TW" b="0" i="1" smtClean="0">
                                      <a:latin typeface="Cambria Math" panose="02040503050406030204" pitchFamily="18" charset="0"/>
                                    </a:rPr>
                                    <m:t>0</m:t>
                                  </m:r>
                                  <m:r>
                                    <a:rPr lang="en-US" altLang="zh-TW" b="0" i="1" smtClean="0">
                                      <a:latin typeface="Cambria Math" panose="02040503050406030204" pitchFamily="18" charset="0"/>
                                      <a:ea typeface="Cambria Math" panose="02040503050406030204" pitchFamily="18" charset="0"/>
                                    </a:rPr>
                                    <m:t>∙0</m:t>
                                  </m:r>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i="1">
                                      <a:latin typeface="Cambria Math" panose="02040503050406030204" pitchFamily="18" charset="0"/>
                                    </a:rPr>
                                    <m:t>0</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sup>
                              </m:sSup>
                              <m:r>
                                <a:rPr lang="en-US" altLang="zh-TW" b="0" i="1" smtClean="0">
                                  <a:latin typeface="Cambria Math" panose="02040503050406030204" pitchFamily="18" charset="0"/>
                                  <a:ea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i="1">
                                      <a:latin typeface="Cambria Math" panose="02040503050406030204" pitchFamily="18" charset="0"/>
                                    </a:rPr>
                                    <m:t>0</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𝑘</m:t>
                                  </m:r>
                                </m:sup>
                              </m:sSup>
                              <m:r>
                                <a:rPr lang="en-US" altLang="zh-TW" b="0" i="1" smtClean="0">
                                  <a:latin typeface="Cambria Math" panose="02040503050406030204" pitchFamily="18" charset="0"/>
                                  <a:ea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i="1">
                                      <a:latin typeface="Cambria Math" panose="02040503050406030204" pitchFamily="18" charset="0"/>
                                    </a:rPr>
                                    <m:t>0</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𝑁</m:t>
                                  </m:r>
                                  <m:r>
                                    <a:rPr lang="en-US" altLang="zh-TW" b="0" i="1" smtClean="0">
                                      <a:latin typeface="Cambria Math" panose="02040503050406030204" pitchFamily="18" charset="0"/>
                                      <a:ea typeface="Cambria Math" panose="02040503050406030204" pitchFamily="18" charset="0"/>
                                    </a:rPr>
                                    <m:t>−1)</m:t>
                                  </m:r>
                                </m:sup>
                              </m:sSup>
                            </m:e>
                            <m:e>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∙0</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∙1</m:t>
                                  </m:r>
                                </m:sup>
                              </m:sSup>
                              <m:r>
                                <a:rPr lang="en-US" altLang="zh-TW" i="1">
                                  <a:latin typeface="Cambria Math" panose="02040503050406030204" pitchFamily="18" charset="0"/>
                                  <a:ea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𝑘</m:t>
                                  </m:r>
                                </m:sup>
                              </m:sSup>
                              <m:r>
                                <a:rPr lang="en-US" altLang="zh-TW" i="1">
                                  <a:latin typeface="Cambria Math" panose="02040503050406030204" pitchFamily="18" charset="0"/>
                                  <a:ea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𝑁</m:t>
                                  </m:r>
                                  <m:r>
                                    <a:rPr lang="en-US" altLang="zh-TW" i="1">
                                      <a:latin typeface="Cambria Math" panose="02040503050406030204" pitchFamily="18" charset="0"/>
                                      <a:ea typeface="Cambria Math" panose="02040503050406030204" pitchFamily="18" charset="0"/>
                                    </a:rPr>
                                    <m:t>−1)</m:t>
                                  </m:r>
                                </m:sup>
                              </m:sSup>
                            </m:e>
                            <m:e>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2</m:t>
                                  </m:r>
                                  <m:r>
                                    <a:rPr lang="en-US" altLang="zh-TW" i="1">
                                      <a:latin typeface="Cambria Math" panose="02040503050406030204" pitchFamily="18" charset="0"/>
                                      <a:ea typeface="Cambria Math" panose="02040503050406030204" pitchFamily="18" charset="0"/>
                                    </a:rPr>
                                    <m:t>∙0</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2</m:t>
                                  </m:r>
                                  <m:r>
                                    <a:rPr lang="en-US" altLang="zh-TW" i="1">
                                      <a:latin typeface="Cambria Math" panose="02040503050406030204" pitchFamily="18" charset="0"/>
                                      <a:ea typeface="Cambria Math" panose="02040503050406030204" pitchFamily="18" charset="0"/>
                                    </a:rPr>
                                    <m:t>∙1</m:t>
                                  </m:r>
                                </m:sup>
                              </m:sSup>
                              <m:r>
                                <a:rPr lang="en-US" altLang="zh-TW" i="1">
                                  <a:latin typeface="Cambria Math" panose="02040503050406030204" pitchFamily="18" charset="0"/>
                                  <a:ea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2</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𝑘</m:t>
                                  </m:r>
                                </m:sup>
                              </m:sSup>
                              <m:r>
                                <a:rPr lang="en-US" altLang="zh-TW" i="1">
                                  <a:latin typeface="Cambria Math" panose="02040503050406030204" pitchFamily="18" charset="0"/>
                                  <a:ea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2</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𝑁</m:t>
                                  </m:r>
                                  <m:r>
                                    <a:rPr lang="en-US" altLang="zh-TW" i="1">
                                      <a:latin typeface="Cambria Math" panose="02040503050406030204" pitchFamily="18" charset="0"/>
                                      <a:ea typeface="Cambria Math" panose="02040503050406030204" pitchFamily="18" charset="0"/>
                                    </a:rPr>
                                    <m:t>−1)</m:t>
                                  </m:r>
                                </m:sup>
                              </m:sSup>
                            </m:e>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                ⋮         ⋱         ⋮         ⋱           ⋮    </m:t>
                              </m:r>
                            </m:e>
                            <m:e>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∙0</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∙1</m:t>
                                  </m:r>
                                </m:sup>
                              </m:sSup>
                              <m:r>
                                <a:rPr lang="en-US" altLang="zh-TW" i="1">
                                  <a:latin typeface="Cambria Math" panose="02040503050406030204" pitchFamily="18" charset="0"/>
                                  <a:ea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𝑘</m:t>
                                  </m:r>
                                </m:sup>
                              </m:sSup>
                              <m:r>
                                <a:rPr lang="en-US" altLang="zh-TW" i="1">
                                  <a:latin typeface="Cambria Math" panose="02040503050406030204" pitchFamily="18" charset="0"/>
                                  <a:ea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𝑁</m:t>
                                  </m:r>
                                  <m:r>
                                    <a:rPr lang="en-US" altLang="zh-TW" i="1">
                                      <a:latin typeface="Cambria Math" panose="02040503050406030204" pitchFamily="18" charset="0"/>
                                      <a:ea typeface="Cambria Math" panose="02040503050406030204" pitchFamily="18" charset="0"/>
                                    </a:rPr>
                                    <m:t>−1)</m:t>
                                  </m:r>
                                </m:sup>
                              </m:sSup>
                            </m:e>
                            <m:e>
                              <m:r>
                                <a:rPr lang="en-US" altLang="zh-TW" i="1">
                                  <a:latin typeface="Cambria Math" panose="02040503050406030204" pitchFamily="18" charset="0"/>
                                  <a:ea typeface="Cambria Math" panose="02040503050406030204" pitchFamily="18" charset="0"/>
                                </a:rPr>
                                <m:t>⋮                ⋮         ⋱         ⋮         ⋱           ⋮</m:t>
                              </m:r>
                              <m:r>
                                <a:rPr lang="en-US" altLang="zh-TW" b="0" i="1" smtClean="0">
                                  <a:latin typeface="Cambria Math" panose="02040503050406030204" pitchFamily="18" charset="0"/>
                                  <a:ea typeface="Cambria Math" panose="02040503050406030204" pitchFamily="18" charset="0"/>
                                </a:rPr>
                                <m:t>    </m:t>
                              </m:r>
                            </m:e>
                            <m:e>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−1)∙0</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−1)∙1</m:t>
                                  </m:r>
                                </m:sup>
                              </m:sSup>
                              <m:r>
                                <a:rPr lang="en-US" altLang="zh-TW" i="1">
                                  <a:latin typeface="Cambria Math" panose="02040503050406030204" pitchFamily="18" charset="0"/>
                                  <a:ea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𝑘</m:t>
                                  </m:r>
                                </m:sup>
                              </m:sSup>
                              <m:r>
                                <a:rPr lang="en-US" altLang="zh-TW" i="1">
                                  <a:latin typeface="Cambria Math" panose="02040503050406030204" pitchFamily="18" charset="0"/>
                                  <a:ea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num>
                                    <m:den>
                                      <m:r>
                                        <a:rPr lang="en-US" altLang="zh-TW" i="1">
                                          <a:latin typeface="Cambria Math" panose="02040503050406030204" pitchFamily="18" charset="0"/>
                                        </a:rPr>
                                        <m:t>𝑁</m:t>
                                      </m:r>
                                    </m:den>
                                  </m:f>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𝑁</m:t>
                                  </m:r>
                                  <m:r>
                                    <a:rPr lang="en-US" altLang="zh-TW" i="1">
                                      <a:latin typeface="Cambria Math" panose="02040503050406030204" pitchFamily="18" charset="0"/>
                                      <a:ea typeface="Cambria Math" panose="02040503050406030204" pitchFamily="18" charset="0"/>
                                    </a:rPr>
                                    <m:t>−1)</m:t>
                                  </m:r>
                                </m:sup>
                              </m:sSup>
                            </m:e>
                          </m:eqArr>
                        </m:e>
                      </m:d>
                    </m:oMath>
                  </m:oMathPara>
                </a14:m>
                <a:endParaRPr lang="zh-TW" altLang="en-US" dirty="0"/>
              </a:p>
            </p:txBody>
          </p:sp>
        </mc:Choice>
        <mc:Fallback xmlns="">
          <p:sp>
            <p:nvSpPr>
              <p:cNvPr id="5" name="文字方塊 4">
                <a:extLst>
                  <a:ext uri="{FF2B5EF4-FFF2-40B4-BE49-F238E27FC236}">
                    <a16:creationId xmlns:a16="http://schemas.microsoft.com/office/drawing/2014/main" id="{DFDE7BF3-C0F8-44DA-8C47-566B866B3A03}"/>
                  </a:ext>
                </a:extLst>
              </p:cNvPr>
              <p:cNvSpPr txBox="1">
                <a:spLocks noRot="1" noChangeAspect="1" noMove="1" noResize="1" noEditPoints="1" noAdjustHandles="1" noChangeArrowheads="1" noChangeShapeType="1" noTextEdit="1"/>
              </p:cNvSpPr>
              <p:nvPr/>
            </p:nvSpPr>
            <p:spPr>
              <a:xfrm>
                <a:off x="4543888" y="3533311"/>
                <a:ext cx="6994864" cy="2689647"/>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561945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 </a:t>
            </a:r>
            <a:r>
              <a:rPr lang="zh-TW" altLang="en-US" dirty="0"/>
              <a:t>等化</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3"/>
                <a:ext cx="11381173" cy="5468644"/>
              </a:xfrm>
            </p:spPr>
            <p:txBody>
              <a:bodyPr>
                <a:normAutofit/>
              </a:bodyPr>
              <a:lstStyle/>
              <a:p>
                <a:r>
                  <a:rPr lang="zh-TW" altLang="en-US" dirty="0"/>
                  <a:t>由於傳輸端會進行 </a:t>
                </a:r>
                <a:r>
                  <a:rPr lang="en-US" altLang="zh-TW" dirty="0"/>
                  <a:t>IDFT</a:t>
                </a:r>
                <a:r>
                  <a:rPr lang="zh-TW" altLang="en-US" dirty="0"/>
                  <a:t> 操作，也就是乘上 </a:t>
                </a:r>
                <a14:m>
                  <m:oMath xmlns:m="http://schemas.openxmlformats.org/officeDocument/2006/math">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𝑭</m:t>
                        </m:r>
                      </m:e>
                      <m:sup>
                        <m:r>
                          <a:rPr lang="en-US" altLang="zh-TW" b="1" i="1" smtClean="0">
                            <a:latin typeface="Cambria Math" panose="02040503050406030204" pitchFamily="18" charset="0"/>
                          </a:rPr>
                          <m:t>−</m:t>
                        </m:r>
                        <m:r>
                          <a:rPr lang="en-US" altLang="zh-TW" b="1" i="1" smtClean="0">
                            <a:latin typeface="Cambria Math" panose="02040503050406030204" pitchFamily="18" charset="0"/>
                          </a:rPr>
                          <m:t>𝟏</m:t>
                        </m:r>
                      </m:sup>
                    </m:sSup>
                  </m:oMath>
                </a14:m>
                <a:r>
                  <a:rPr lang="zh-TW" altLang="en-US" dirty="0"/>
                  <a:t>，而接收端會進行 </a:t>
                </a:r>
                <a:r>
                  <a:rPr lang="en-US" altLang="zh-TW" dirty="0"/>
                  <a:t>DFT</a:t>
                </a:r>
                <a:r>
                  <a:rPr lang="zh-TW" altLang="en-US" dirty="0"/>
                  <a:t> 操作，也就是乘上 </a:t>
                </a:r>
                <a14:m>
                  <m:oMath xmlns:m="http://schemas.openxmlformats.org/officeDocument/2006/math">
                    <m:r>
                      <a:rPr lang="en-US" altLang="zh-TW" b="1" i="1" smtClean="0">
                        <a:latin typeface="Cambria Math" panose="02040503050406030204" pitchFamily="18" charset="0"/>
                      </a:rPr>
                      <m:t>𝑭</m:t>
                    </m:r>
                  </m:oMath>
                </a14:m>
                <a:r>
                  <a:rPr lang="zh-TW" altLang="en-US" dirty="0"/>
                  <a:t>。故</a:t>
                </a:r>
                <a:br>
                  <a:rPr lang="en-US" altLang="zh-TW" dirty="0"/>
                </a:br>
                <a14:m>
                  <m:oMath xmlns:m="http://schemas.openxmlformats.org/officeDocument/2006/math">
                    <m:r>
                      <a:rPr lang="en-US" altLang="zh-TW" b="1" i="1" smtClean="0">
                        <a:latin typeface="Cambria Math" panose="02040503050406030204" pitchFamily="18" charset="0"/>
                      </a:rPr>
                      <m:t>𝒀</m:t>
                    </m:r>
                    <m:r>
                      <a:rPr lang="en-US" altLang="zh-TW" b="1" i="1" smtClean="0">
                        <a:latin typeface="Cambria Math" panose="02040503050406030204" pitchFamily="18" charset="0"/>
                      </a:rPr>
                      <m:t>=</m:t>
                    </m:r>
                    <m:r>
                      <a:rPr lang="en-US" altLang="zh-TW" b="1" i="1" smtClean="0">
                        <a:latin typeface="Cambria Math" panose="02040503050406030204" pitchFamily="18" charset="0"/>
                      </a:rPr>
                      <m:t>𝑭</m:t>
                    </m:r>
                    <m:r>
                      <a:rPr lang="el-GR" altLang="zh-TW" b="1" i="1" smtClean="0">
                        <a:latin typeface="Cambria Math" panose="02040503050406030204" pitchFamily="18" charset="0"/>
                        <a:ea typeface="Cambria Math" panose="02040503050406030204" pitchFamily="18" charset="0"/>
                      </a:rPr>
                      <m:t>𝜞</m:t>
                    </m:r>
                    <m:r>
                      <a:rPr lang="en-US" altLang="zh-TW" b="1" i="1" smtClean="0">
                        <a:latin typeface="Cambria Math" panose="02040503050406030204" pitchFamily="18" charset="0"/>
                      </a:rPr>
                      <m:t>𝑮</m:t>
                    </m:r>
                    <m:r>
                      <a:rPr lang="el-GR" altLang="zh-TW" b="1" i="1" smtClean="0">
                        <a:latin typeface="Cambria Math" panose="02040503050406030204" pitchFamily="18" charset="0"/>
                        <a:ea typeface="Cambria Math" panose="02040503050406030204" pitchFamily="18" charset="0"/>
                      </a:rPr>
                      <m:t>𝜣</m:t>
                    </m:r>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𝑭</m:t>
                        </m:r>
                      </m:e>
                      <m:sup>
                        <m:r>
                          <a:rPr lang="en-US" altLang="zh-TW" b="1" i="1" smtClean="0">
                            <a:latin typeface="Cambria Math" panose="02040503050406030204" pitchFamily="18" charset="0"/>
                          </a:rPr>
                          <m:t>−</m:t>
                        </m:r>
                        <m:r>
                          <a:rPr lang="en-US" altLang="zh-TW" b="1" i="1" smtClean="0">
                            <a:latin typeface="Cambria Math" panose="02040503050406030204" pitchFamily="18" charset="0"/>
                          </a:rPr>
                          <m:t>𝟏</m:t>
                        </m:r>
                      </m:sup>
                    </m:sSup>
                    <m:r>
                      <a:rPr lang="en-US" altLang="zh-TW" b="1" i="1">
                        <a:latin typeface="Cambria Math" panose="02040503050406030204" pitchFamily="18" charset="0"/>
                      </a:rPr>
                      <m:t>𝑿</m:t>
                    </m:r>
                    <m:r>
                      <a:rPr lang="en-US" altLang="zh-TW" b="1" i="1">
                        <a:latin typeface="Cambria Math" panose="02040503050406030204" pitchFamily="18" charset="0"/>
                      </a:rPr>
                      <m:t>=</m:t>
                    </m:r>
                    <m:r>
                      <a:rPr lang="en-US" altLang="zh-TW" b="1" i="1">
                        <a:latin typeface="Cambria Math" panose="02040503050406030204" pitchFamily="18" charset="0"/>
                      </a:rPr>
                      <m:t>𝑭</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𝑯</m:t>
                        </m:r>
                      </m:e>
                      <m:sub>
                        <m:r>
                          <a:rPr lang="en-US" altLang="zh-TW" b="1" i="1" smtClean="0">
                            <a:latin typeface="Cambria Math" panose="02040503050406030204" pitchFamily="18" charset="0"/>
                            <a:ea typeface="Cambria Math" panose="02040503050406030204" pitchFamily="18" charset="0"/>
                          </a:rPr>
                          <m:t>𝒆</m:t>
                        </m:r>
                      </m:sub>
                    </m:sSub>
                    <m:sSup>
                      <m:sSupPr>
                        <m:ctrlPr>
                          <a:rPr lang="en-US" altLang="zh-TW" b="1" i="1">
                            <a:latin typeface="Cambria Math" panose="02040503050406030204" pitchFamily="18" charset="0"/>
                          </a:rPr>
                        </m:ctrlPr>
                      </m:sSupPr>
                      <m:e>
                        <m:r>
                          <a:rPr lang="en-US" altLang="zh-TW" b="1" i="1">
                            <a:latin typeface="Cambria Math" panose="02040503050406030204" pitchFamily="18" charset="0"/>
                          </a:rPr>
                          <m:t>𝑭</m:t>
                        </m:r>
                      </m:e>
                      <m:sup>
                        <m:r>
                          <a:rPr lang="en-US" altLang="zh-TW" b="1" i="1">
                            <a:latin typeface="Cambria Math" panose="02040503050406030204" pitchFamily="18" charset="0"/>
                          </a:rPr>
                          <m:t>−</m:t>
                        </m:r>
                        <m:r>
                          <a:rPr lang="en-US" altLang="zh-TW" b="1" i="1">
                            <a:latin typeface="Cambria Math" panose="02040503050406030204" pitchFamily="18" charset="0"/>
                          </a:rPr>
                          <m:t>𝟏</m:t>
                        </m:r>
                      </m:sup>
                    </m:sSup>
                    <m:r>
                      <a:rPr lang="en-US" altLang="zh-TW" b="1" i="1">
                        <a:latin typeface="Cambria Math" panose="02040503050406030204" pitchFamily="18" charset="0"/>
                      </a:rPr>
                      <m:t>𝑿</m:t>
                    </m:r>
                    <m:r>
                      <a:rPr lang="en-US" altLang="zh-TW" b="1" i="1" smtClean="0">
                        <a:latin typeface="Cambria Math" panose="02040503050406030204" pitchFamily="18" charset="0"/>
                      </a:rPr>
                      <m:t>=</m:t>
                    </m:r>
                    <m:r>
                      <a:rPr lang="en-US" altLang="zh-TW" b="1" i="1" smtClean="0">
                        <a:latin typeface="Cambria Math" panose="02040503050406030204" pitchFamily="18" charset="0"/>
                      </a:rPr>
                      <m:t>𝑯𝑿</m:t>
                    </m:r>
                  </m:oMath>
                </a14:m>
                <a:br>
                  <a:rPr lang="en-US" altLang="zh-TW" b="1" dirty="0"/>
                </a:br>
                <a:r>
                  <a:rPr lang="zh-TW" altLang="en-US" dirty="0"/>
                  <a:t>考慮到雜訊，將解調訊號矩陣寫為 </a:t>
                </a:r>
                <a14:m>
                  <m:oMath xmlns:m="http://schemas.openxmlformats.org/officeDocument/2006/math">
                    <m:r>
                      <a:rPr lang="en-US" altLang="zh-TW" b="1" i="1">
                        <a:latin typeface="Cambria Math" panose="02040503050406030204" pitchFamily="18" charset="0"/>
                      </a:rPr>
                      <m:t>𝒀</m:t>
                    </m:r>
                    <m:r>
                      <a:rPr lang="en-US" altLang="zh-TW" b="1" i="1" smtClean="0">
                        <a:latin typeface="Cambria Math" panose="02040503050406030204" pitchFamily="18" charset="0"/>
                      </a:rPr>
                      <m:t>=</m:t>
                    </m:r>
                    <m:r>
                      <a:rPr lang="en-US" altLang="zh-TW" b="1" i="1">
                        <a:latin typeface="Cambria Math" panose="02040503050406030204" pitchFamily="18" charset="0"/>
                      </a:rPr>
                      <m:t>𝑯𝑿</m:t>
                    </m:r>
                    <m:r>
                      <a:rPr lang="en-US" altLang="zh-TW" b="0" i="1" smtClean="0">
                        <a:latin typeface="Cambria Math" panose="02040503050406030204" pitchFamily="18" charset="0"/>
                      </a:rPr>
                      <m:t>+</m:t>
                    </m:r>
                    <m:r>
                      <a:rPr lang="en-US" altLang="zh-TW" b="1" i="1" smtClean="0">
                        <a:latin typeface="Cambria Math" panose="02040503050406030204" pitchFamily="18" charset="0"/>
                      </a:rPr>
                      <m:t>𝑵</m:t>
                    </m:r>
                  </m:oMath>
                </a14:m>
                <a:r>
                  <a:rPr lang="zh-TW" altLang="en-US" dirty="0"/>
                  <a:t>。</a:t>
                </a:r>
                <a14:m>
                  <m:oMath xmlns:m="http://schemas.openxmlformats.org/officeDocument/2006/math">
                    <m:r>
                      <a:rPr lang="en-US" altLang="zh-TW" b="1" i="1">
                        <a:latin typeface="Cambria Math" panose="02040503050406030204" pitchFamily="18" charset="0"/>
                      </a:rPr>
                      <m:t>𝑵</m:t>
                    </m:r>
                  </m:oMath>
                </a14:m>
                <a:r>
                  <a:rPr lang="zh-TW" altLang="en-US" dirty="0"/>
                  <a:t> 是雜訊向量，其元素為</a:t>
                </a:r>
                <a:r>
                  <a:rPr lang="en-US" altLang="zh-TW" dirty="0"/>
                  <a:t> </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𝑑</m:t>
                    </m:r>
                    <m:r>
                      <a:rPr lang="en-US" altLang="zh-TW" b="0" i="1" smtClean="0">
                        <a:latin typeface="Cambria Math" panose="02040503050406030204" pitchFamily="18" charset="0"/>
                      </a:rPr>
                      <m:t>.  </m:t>
                    </m:r>
                    <m:r>
                      <a:rPr lang="en-US" altLang="zh-TW" b="0" i="1" smtClean="0">
                        <a:latin typeface="Cambria Math" panose="02040503050406030204" pitchFamily="18" charset="0"/>
                      </a:rPr>
                      <m:t>𝐶𝑁</m:t>
                    </m:r>
                    <m:r>
                      <a:rPr lang="en-US" altLang="zh-TW" b="0" i="1" smtClean="0">
                        <a:latin typeface="Cambria Math" panose="02040503050406030204" pitchFamily="18" charset="0"/>
                      </a:rPr>
                      <m:t>(0,</m:t>
                    </m:r>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𝑛</m:t>
                        </m:r>
                      </m:sub>
                      <m:sup>
                        <m:r>
                          <a:rPr lang="en-US" altLang="zh-TW" b="0" i="1" smtClean="0">
                            <a:latin typeface="Cambria Math" panose="02040503050406030204" pitchFamily="18" charset="0"/>
                          </a:rPr>
                          <m:t>2</m:t>
                        </m:r>
                      </m:sup>
                    </m:sSubSup>
                    <m:r>
                      <a:rPr lang="en-US" altLang="zh-TW" b="0" i="1" smtClean="0">
                        <a:latin typeface="Cambria Math" panose="02040503050406030204" pitchFamily="18" charset="0"/>
                      </a:rPr>
                      <m:t>)</m:t>
                    </m:r>
                  </m:oMath>
                </a14:m>
                <a:r>
                  <a:rPr lang="zh-TW" altLang="en-US" dirty="0"/>
                  <a:t>，若等化器矩陣為 </a:t>
                </a:r>
                <a14:m>
                  <m:oMath xmlns:m="http://schemas.openxmlformats.org/officeDocument/2006/math">
                    <m:r>
                      <a:rPr lang="en-US" altLang="zh-TW" b="1" i="1" smtClean="0">
                        <a:latin typeface="Cambria Math" panose="02040503050406030204" pitchFamily="18" charset="0"/>
                      </a:rPr>
                      <m:t>𝑬</m:t>
                    </m:r>
                  </m:oMath>
                </a14:m>
                <a:r>
                  <a:rPr lang="zh-TW" altLang="en-US" dirty="0"/>
                  <a:t>，等化後的訊號為 </a:t>
                </a:r>
                <a14:m>
                  <m:oMath xmlns:m="http://schemas.openxmlformats.org/officeDocument/2006/math">
                    <m:acc>
                      <m:accPr>
                        <m:chr m:val="̂"/>
                        <m:ctrlPr>
                          <a:rPr lang="zh-TW" altLang="en-US" b="1" i="1" smtClean="0">
                            <a:latin typeface="Cambria Math" panose="02040503050406030204" pitchFamily="18" charset="0"/>
                          </a:rPr>
                        </m:ctrlPr>
                      </m:accPr>
                      <m:e>
                        <m:r>
                          <a:rPr lang="en-US" altLang="zh-TW" b="1" i="1" smtClean="0">
                            <a:latin typeface="Cambria Math" panose="02040503050406030204" pitchFamily="18" charset="0"/>
                          </a:rPr>
                          <m:t>𝑿</m:t>
                        </m:r>
                      </m:e>
                    </m:acc>
                    <m:r>
                      <a:rPr lang="en-US" altLang="zh-TW" b="1" i="1" smtClean="0">
                        <a:latin typeface="Cambria Math" panose="02040503050406030204" pitchFamily="18" charset="0"/>
                      </a:rPr>
                      <m:t>=</m:t>
                    </m:r>
                    <m:r>
                      <a:rPr lang="en-US" altLang="zh-TW" b="1" i="1" smtClean="0">
                        <a:latin typeface="Cambria Math" panose="02040503050406030204" pitchFamily="18" charset="0"/>
                      </a:rPr>
                      <m:t>𝑬𝒀</m:t>
                    </m:r>
                  </m:oMath>
                </a14:m>
                <a:r>
                  <a:rPr lang="zh-TW" altLang="en-US" dirty="0"/>
                  <a:t>。</a:t>
                </a:r>
                <a:endParaRPr lang="en-US" altLang="zh-TW" dirty="0"/>
              </a:p>
              <a:p>
                <a:endParaRPr lang="en-US" altLang="zh-TW" dirty="0"/>
              </a:p>
              <a:p>
                <a:r>
                  <a:rPr lang="zh-TW" altLang="en-US" dirty="0"/>
                  <a:t>一種等化為</a:t>
                </a:r>
                <a:r>
                  <a:rPr lang="zh-TW" altLang="en-US" b="1" dirty="0"/>
                  <a:t>逼零</a:t>
                </a:r>
                <a:r>
                  <a:rPr lang="en-US" altLang="zh-TW" b="1" dirty="0"/>
                  <a:t>(zero-forcing, ZF)</a:t>
                </a:r>
                <a:r>
                  <a:rPr lang="zh-TW" altLang="en-US" dirty="0"/>
                  <a:t>等化器，目的是希望完全消除通道效應，也就是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𝑬</m:t>
                        </m:r>
                      </m:e>
                      <m:sub>
                        <m:r>
                          <a:rPr lang="en-US" altLang="zh-TW" b="1" i="1" smtClean="0">
                            <a:latin typeface="Cambria Math" panose="02040503050406030204" pitchFamily="18" charset="0"/>
                          </a:rPr>
                          <m:t>𝒁𝑭</m:t>
                        </m:r>
                      </m:sub>
                    </m:sSub>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𝑯</m:t>
                        </m:r>
                      </m:e>
                      <m:sup>
                        <m:r>
                          <a:rPr lang="en-US" altLang="zh-TW" b="1" i="1" smtClean="0">
                            <a:latin typeface="Cambria Math" panose="02040503050406030204" pitchFamily="18" charset="0"/>
                          </a:rPr>
                          <m:t>−</m:t>
                        </m:r>
                        <m:r>
                          <a:rPr lang="en-US" altLang="zh-TW" b="1" i="1" smtClean="0">
                            <a:latin typeface="Cambria Math" panose="02040503050406030204" pitchFamily="18" charset="0"/>
                          </a:rPr>
                          <m:t>𝟏</m:t>
                        </m:r>
                      </m:sup>
                    </m:sSup>
                  </m:oMath>
                </a14:m>
                <a:r>
                  <a:rPr lang="zh-TW" altLang="en-US" dirty="0"/>
                  <a:t>。故 </a:t>
                </a:r>
                <a14:m>
                  <m:oMath xmlns:m="http://schemas.openxmlformats.org/officeDocument/2006/math">
                    <m:acc>
                      <m:accPr>
                        <m:chr m:val="̂"/>
                        <m:ctrlPr>
                          <a:rPr lang="zh-TW" altLang="en-US" b="1" i="1">
                            <a:latin typeface="Cambria Math" panose="02040503050406030204" pitchFamily="18" charset="0"/>
                          </a:rPr>
                        </m:ctrlPr>
                      </m:accPr>
                      <m:e>
                        <m:r>
                          <a:rPr lang="en-US" altLang="zh-TW" b="1" i="1">
                            <a:latin typeface="Cambria Math" panose="02040503050406030204" pitchFamily="18" charset="0"/>
                          </a:rPr>
                          <m:t>𝑿</m:t>
                        </m:r>
                      </m:e>
                    </m:acc>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𝑯</m:t>
                        </m:r>
                      </m:e>
                      <m:sup>
                        <m:r>
                          <a:rPr lang="en-US" altLang="zh-TW" b="1" i="1" smtClean="0">
                            <a:latin typeface="Cambria Math" panose="02040503050406030204" pitchFamily="18" charset="0"/>
                          </a:rPr>
                          <m:t>−</m:t>
                        </m:r>
                        <m:r>
                          <a:rPr lang="en-US" altLang="zh-TW" b="1" i="1" smtClean="0">
                            <a:latin typeface="Cambria Math" panose="02040503050406030204" pitchFamily="18" charset="0"/>
                          </a:rPr>
                          <m:t>𝟏</m:t>
                        </m:r>
                      </m:sup>
                    </m:sSup>
                    <m:r>
                      <a:rPr lang="en-US" altLang="zh-TW" b="1" i="1" smtClean="0">
                        <a:latin typeface="Cambria Math" panose="02040503050406030204" pitchFamily="18" charset="0"/>
                      </a:rPr>
                      <m:t>𝒀</m:t>
                    </m:r>
                    <m:r>
                      <a:rPr lang="en-US" altLang="zh-TW" b="1" i="1" smtClean="0">
                        <a:latin typeface="Cambria Math" panose="02040503050406030204" pitchFamily="18" charset="0"/>
                      </a:rPr>
                      <m:t>=</m:t>
                    </m:r>
                    <m:r>
                      <a:rPr lang="en-US" altLang="zh-TW" b="1" i="1" smtClean="0">
                        <a:latin typeface="Cambria Math" panose="02040503050406030204" pitchFamily="18" charset="0"/>
                      </a:rPr>
                      <m:t>𝑿</m:t>
                    </m:r>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𝑯</m:t>
                        </m:r>
                      </m:e>
                      <m:sup>
                        <m:r>
                          <a:rPr lang="en-US" altLang="zh-TW" b="1" i="1" smtClean="0">
                            <a:latin typeface="Cambria Math" panose="02040503050406030204" pitchFamily="18" charset="0"/>
                          </a:rPr>
                          <m:t>−</m:t>
                        </m:r>
                        <m:r>
                          <a:rPr lang="en-US" altLang="zh-TW" b="1" i="1" smtClean="0">
                            <a:latin typeface="Cambria Math" panose="02040503050406030204" pitchFamily="18" charset="0"/>
                          </a:rPr>
                          <m:t>𝟏</m:t>
                        </m:r>
                      </m:sup>
                    </m:sSup>
                    <m:r>
                      <a:rPr lang="en-US" altLang="zh-TW" b="1" i="1" smtClean="0">
                        <a:latin typeface="Cambria Math" panose="02040503050406030204" pitchFamily="18" charset="0"/>
                      </a:rPr>
                      <m:t>𝑵</m:t>
                    </m:r>
                  </m:oMath>
                </a14:m>
                <a:r>
                  <a:rPr lang="zh-TW" altLang="en-US" dirty="0"/>
                  <a:t>。此時子載波 </a:t>
                </a:r>
                <a14:m>
                  <m:oMath xmlns:m="http://schemas.openxmlformats.org/officeDocument/2006/math">
                    <m:r>
                      <a:rPr lang="en-US" altLang="zh-TW" b="0" i="1" smtClean="0">
                        <a:latin typeface="Cambria Math" panose="02040503050406030204" pitchFamily="18" charset="0"/>
                      </a:rPr>
                      <m:t>𝑘</m:t>
                    </m:r>
                  </m:oMath>
                </a14:m>
                <a:r>
                  <a:rPr lang="en-US" altLang="zh-TW" dirty="0"/>
                  <a:t> </a:t>
                </a:r>
                <a:r>
                  <a:rPr lang="zh-TW" altLang="en-US" dirty="0"/>
                  <a:t>的 </a:t>
                </a:r>
                <a:r>
                  <a:rPr lang="en-US" altLang="zh-TW" dirty="0"/>
                  <a:t>SNR</a:t>
                </a:r>
                <a:r>
                  <a:rPr lang="zh-TW" altLang="en-US" dirty="0"/>
                  <a:t> 為 </a:t>
                </a:r>
                <a14:m>
                  <m:oMath xmlns:m="http://schemas.openxmlformats.org/officeDocument/2006/math">
                    <m:sSup>
                      <m:sSupPr>
                        <m:ctrlPr>
                          <a:rPr lang="en-US" altLang="zh-TW" i="1" smtClean="0">
                            <a:latin typeface="Cambria Math" panose="02040503050406030204" pitchFamily="18" charset="0"/>
                          </a:rPr>
                        </m:ctrlPr>
                      </m:sSupPr>
                      <m:e>
                        <m:d>
                          <m:dPr>
                            <m:begChr m:val="|"/>
                            <m:endChr m:val="|"/>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𝑘</m:t>
                                </m:r>
                              </m:sub>
                            </m:sSub>
                          </m:e>
                        </m:d>
                      </m:e>
                      <m:sup>
                        <m:r>
                          <a:rPr lang="en-US" altLang="zh-TW" b="0" i="1" smtClean="0">
                            <a:latin typeface="Cambria Math" panose="02040503050406030204" pitchFamily="18" charset="0"/>
                          </a:rPr>
                          <m:t>2</m:t>
                        </m:r>
                      </m:sup>
                    </m:sSup>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𝑋</m:t>
                        </m:r>
                      </m:sub>
                      <m:sup>
                        <m:r>
                          <a:rPr lang="en-US" altLang="zh-TW" b="0" i="1" smtClean="0">
                            <a:latin typeface="Cambria Math" panose="02040503050406030204" pitchFamily="18" charset="0"/>
                          </a:rPr>
                          <m:t>2</m:t>
                        </m:r>
                      </m:sup>
                    </m:sSubSup>
                    <m:r>
                      <a:rPr lang="en-US" altLang="zh-TW" b="0" i="1" smtClean="0">
                        <a:latin typeface="Cambria Math" panose="02040503050406030204" pitchFamily="18" charset="0"/>
                      </a:rPr>
                      <m:t>/</m:t>
                    </m:r>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𝑛</m:t>
                        </m:r>
                      </m:sub>
                      <m:sup>
                        <m:r>
                          <a:rPr lang="en-US" altLang="zh-TW" b="0" i="1" smtClean="0">
                            <a:latin typeface="Cambria Math" panose="02040503050406030204" pitchFamily="18" charset="0"/>
                          </a:rPr>
                          <m:t>2</m:t>
                        </m:r>
                      </m:sup>
                    </m:sSubSup>
                  </m:oMath>
                </a14:m>
                <a:r>
                  <a:rPr lang="zh-TW" altLang="en-US" dirty="0"/>
                  <a:t>。</a:t>
                </a:r>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3"/>
                <a:ext cx="11381173" cy="5468644"/>
              </a:xfrm>
              <a:blipFill>
                <a:blip r:embed="rId2"/>
                <a:stretch>
                  <a:fillRect l="-964" t="-1784" r="-10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21719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 </a:t>
            </a:r>
            <a:r>
              <a:rPr lang="zh-TW" altLang="en-US" dirty="0"/>
              <a:t>等化</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另一種等化為</a:t>
                </a:r>
                <a:r>
                  <a:rPr lang="zh-TW" altLang="en-US" b="1" dirty="0"/>
                  <a:t>最小均方誤差</a:t>
                </a:r>
                <a:r>
                  <a:rPr lang="en-US" altLang="zh-TW" b="1" dirty="0"/>
                  <a:t>(minimal mean square error, MMSE)</a:t>
                </a:r>
                <a:r>
                  <a:rPr lang="zh-TW" altLang="en-US" dirty="0"/>
                  <a:t>等化器，也就是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𝑬</m:t>
                        </m:r>
                      </m:e>
                      <m:sub>
                        <m:r>
                          <a:rPr lang="en-US" altLang="zh-TW" b="1" i="1" smtClean="0">
                            <a:latin typeface="Cambria Math" panose="02040503050406030204" pitchFamily="18" charset="0"/>
                          </a:rPr>
                          <m:t>𝑴𝑴𝑺𝑬</m:t>
                        </m:r>
                      </m:sub>
                    </m:sSub>
                    <m:r>
                      <a:rPr lang="en-US" altLang="zh-TW" b="1" i="1" smtClean="0">
                        <a:latin typeface="Cambria Math" panose="02040503050406030204" pitchFamily="18" charset="0"/>
                      </a:rPr>
                      <m:t>=</m:t>
                    </m:r>
                    <m:r>
                      <a:rPr lang="en-US" altLang="zh-TW" b="0" i="1" smtClean="0">
                        <a:latin typeface="Cambria Math" panose="02040503050406030204" pitchFamily="18" charset="0"/>
                      </a:rPr>
                      <m:t>𝑎𝑟𝑔</m:t>
                    </m:r>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min</m:t>
                            </m:r>
                          </m:e>
                          <m:lim>
                            <m:r>
                              <a:rPr lang="en-US" altLang="zh-TW" b="1" i="1" smtClean="0">
                                <a:latin typeface="Cambria Math" panose="02040503050406030204" pitchFamily="18" charset="0"/>
                              </a:rPr>
                              <m:t>𝑬</m:t>
                            </m:r>
                          </m:lim>
                        </m:limLow>
                      </m:fName>
                      <m:e>
                        <m:r>
                          <a:rPr lang="en-US" altLang="zh-TW" b="0" i="1" smtClean="0">
                            <a:latin typeface="Cambria Math" panose="02040503050406030204" pitchFamily="18" charset="0"/>
                          </a:rPr>
                          <m:t>𝐸</m:t>
                        </m:r>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d>
                              <m:dPr>
                                <m:begChr m:val="‖"/>
                                <m:endChr m:val="‖"/>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𝑿</m:t>
                                </m:r>
                                <m:r>
                                  <a:rPr lang="en-US" altLang="zh-TW" b="0" i="1" smtClean="0">
                                    <a:latin typeface="Cambria Math" panose="02040503050406030204" pitchFamily="18" charset="0"/>
                                  </a:rPr>
                                  <m:t>−</m:t>
                                </m:r>
                                <m:r>
                                  <a:rPr lang="en-US" altLang="zh-TW" b="1" i="1" smtClean="0">
                                    <a:latin typeface="Cambria Math" panose="02040503050406030204" pitchFamily="18" charset="0"/>
                                  </a:rPr>
                                  <m:t>𝑬𝒀</m:t>
                                </m:r>
                              </m:e>
                            </m:d>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e>
                    </m:func>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1" i="1" smtClean="0">
                                <a:latin typeface="Cambria Math" panose="02040503050406030204" pitchFamily="18" charset="0"/>
                              </a:rPr>
                              <m:t>𝑯</m:t>
                            </m:r>
                          </m:e>
                          <m:sup>
                            <m:r>
                              <a:rPr lang="en-US" altLang="zh-TW" b="0" i="1" smtClean="0">
                                <a:latin typeface="Cambria Math" panose="02040503050406030204" pitchFamily="18" charset="0"/>
                              </a:rPr>
                              <m:t>𝐻</m:t>
                            </m:r>
                          </m:sup>
                        </m:sSup>
                        <m:r>
                          <a:rPr lang="en-US" altLang="zh-TW" b="1" i="1" smtClean="0">
                            <a:latin typeface="Cambria Math" panose="02040503050406030204" pitchFamily="18" charset="0"/>
                          </a:rPr>
                          <m:t>𝑯</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𝑛</m:t>
                                </m:r>
                              </m:sub>
                              <m:sup>
                                <m:r>
                                  <a:rPr lang="en-US" altLang="zh-TW" b="0" i="1" smtClean="0">
                                    <a:latin typeface="Cambria Math" panose="02040503050406030204" pitchFamily="18" charset="0"/>
                                  </a:rPr>
                                  <m:t>2</m:t>
                                </m:r>
                              </m:sup>
                            </m:sSubSup>
                          </m:num>
                          <m:den>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𝑋</m:t>
                                </m:r>
                              </m:sub>
                              <m:sup>
                                <m:r>
                                  <a:rPr lang="en-US" altLang="zh-TW" b="0" i="1" smtClean="0">
                                    <a:latin typeface="Cambria Math" panose="02040503050406030204" pitchFamily="18" charset="0"/>
                                  </a:rPr>
                                  <m:t>2</m:t>
                                </m:r>
                              </m:sup>
                            </m:sSubSup>
                          </m:den>
                        </m:f>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𝑰</m:t>
                            </m:r>
                          </m:e>
                          <m:sub>
                            <m:r>
                              <a:rPr lang="en-US" altLang="zh-TW" b="0" i="1" smtClean="0">
                                <a:latin typeface="Cambria Math" panose="02040503050406030204" pitchFamily="18" charset="0"/>
                              </a:rPr>
                              <m:t>𝑁</m:t>
                            </m:r>
                          </m:sub>
                        </m:sSub>
                        <m:r>
                          <a:rPr lang="en-US" altLang="zh-TW" b="0" i="1" smtClean="0">
                            <a:latin typeface="Cambria Math" panose="02040503050406030204" pitchFamily="18" charset="0"/>
                          </a:rPr>
                          <m:t>)</m:t>
                        </m:r>
                      </m:e>
                      <m:sup>
                        <m:r>
                          <a:rPr lang="en-US" altLang="zh-TW" b="0" i="1" smtClean="0">
                            <a:latin typeface="Cambria Math" panose="02040503050406030204" pitchFamily="18" charset="0"/>
                          </a:rPr>
                          <m:t>−1</m:t>
                        </m:r>
                      </m:sup>
                    </m:sSup>
                    <m:sSup>
                      <m:sSupPr>
                        <m:ctrlPr>
                          <a:rPr lang="en-US" altLang="zh-TW" i="1">
                            <a:latin typeface="Cambria Math" panose="02040503050406030204" pitchFamily="18" charset="0"/>
                          </a:rPr>
                        </m:ctrlPr>
                      </m:sSupPr>
                      <m:e>
                        <m:r>
                          <a:rPr lang="en-US" altLang="zh-TW" b="1" i="1">
                            <a:latin typeface="Cambria Math" panose="02040503050406030204" pitchFamily="18" charset="0"/>
                          </a:rPr>
                          <m:t>𝑯</m:t>
                        </m:r>
                      </m:e>
                      <m:sup>
                        <m:r>
                          <a:rPr lang="en-US" altLang="zh-TW" i="1">
                            <a:latin typeface="Cambria Math" panose="02040503050406030204" pitchFamily="18" charset="0"/>
                          </a:rPr>
                          <m:t>𝐻</m:t>
                        </m:r>
                      </m:sup>
                    </m:sSup>
                  </m:oMath>
                </a14:m>
                <a:r>
                  <a:rPr lang="zh-TW" altLang="en-US" dirty="0"/>
                  <a:t>。故 </a:t>
                </a:r>
                <a14:m>
                  <m:oMath xmlns:m="http://schemas.openxmlformats.org/officeDocument/2006/math">
                    <m:acc>
                      <m:accPr>
                        <m:chr m:val="̂"/>
                        <m:ctrlPr>
                          <a:rPr lang="zh-TW" altLang="en-US" b="1" i="1">
                            <a:latin typeface="Cambria Math" panose="02040503050406030204" pitchFamily="18" charset="0"/>
                          </a:rPr>
                        </m:ctrlPr>
                      </m:accPr>
                      <m:e>
                        <m:r>
                          <a:rPr lang="en-US" altLang="zh-TW" b="1" i="1">
                            <a:latin typeface="Cambria Math" panose="02040503050406030204" pitchFamily="18" charset="0"/>
                          </a:rPr>
                          <m:t>𝑿</m:t>
                        </m:r>
                      </m:e>
                    </m:acc>
                    <m:r>
                      <a:rPr lang="en-US" altLang="zh-TW" b="1"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1" i="1">
                                <a:latin typeface="Cambria Math" panose="02040503050406030204" pitchFamily="18" charset="0"/>
                              </a:rPr>
                              <m:t>𝑯</m:t>
                            </m:r>
                          </m:e>
                          <m:sup>
                            <m:r>
                              <a:rPr lang="en-US" altLang="zh-TW" i="1">
                                <a:latin typeface="Cambria Math" panose="02040503050406030204" pitchFamily="18" charset="0"/>
                              </a:rPr>
                              <m:t>𝐻</m:t>
                            </m:r>
                          </m:sup>
                        </m:sSup>
                        <m:r>
                          <a:rPr lang="en-US" altLang="zh-TW" b="1" i="1">
                            <a:latin typeface="Cambria Math" panose="02040503050406030204" pitchFamily="18" charset="0"/>
                          </a:rPr>
                          <m:t>𝑯</m:t>
                        </m:r>
                        <m:r>
                          <a:rPr lang="en-US" altLang="zh-TW" i="1">
                            <a:latin typeface="Cambria Math" panose="02040503050406030204" pitchFamily="18" charset="0"/>
                          </a:rPr>
                          <m:t>+</m:t>
                        </m:r>
                        <m:f>
                          <m:fPr>
                            <m:ctrlPr>
                              <a:rPr lang="en-US" altLang="zh-TW" i="1">
                                <a:latin typeface="Cambria Math" panose="02040503050406030204" pitchFamily="18" charset="0"/>
                              </a:rPr>
                            </m:ctrlPr>
                          </m:fPr>
                          <m:num>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𝜎</m:t>
                                </m:r>
                              </m:e>
                              <m:sub>
                                <m:r>
                                  <a:rPr lang="en-US" altLang="zh-TW" i="1">
                                    <a:latin typeface="Cambria Math" panose="02040503050406030204" pitchFamily="18" charset="0"/>
                                  </a:rPr>
                                  <m:t>𝑛</m:t>
                                </m:r>
                              </m:sub>
                              <m:sup>
                                <m:r>
                                  <a:rPr lang="en-US" altLang="zh-TW" i="1">
                                    <a:latin typeface="Cambria Math" panose="02040503050406030204" pitchFamily="18" charset="0"/>
                                  </a:rPr>
                                  <m:t>2</m:t>
                                </m:r>
                              </m:sup>
                            </m:sSubSup>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𝜎</m:t>
                                </m:r>
                              </m:e>
                              <m:sub>
                                <m:r>
                                  <a:rPr lang="en-US" altLang="zh-TW" i="1">
                                    <a:latin typeface="Cambria Math" panose="02040503050406030204" pitchFamily="18" charset="0"/>
                                  </a:rPr>
                                  <m:t>𝑋</m:t>
                                </m:r>
                              </m:sub>
                              <m:sup>
                                <m:r>
                                  <a:rPr lang="en-US" altLang="zh-TW" i="1">
                                    <a:latin typeface="Cambria Math" panose="02040503050406030204" pitchFamily="18" charset="0"/>
                                  </a:rPr>
                                  <m:t>2</m:t>
                                </m:r>
                              </m:sup>
                            </m:sSubSup>
                          </m:den>
                        </m:f>
                        <m:sSub>
                          <m:sSubPr>
                            <m:ctrlPr>
                              <a:rPr lang="en-US" altLang="zh-TW" i="1">
                                <a:latin typeface="Cambria Math" panose="02040503050406030204" pitchFamily="18" charset="0"/>
                              </a:rPr>
                            </m:ctrlPr>
                          </m:sSubPr>
                          <m:e>
                            <m:r>
                              <a:rPr lang="en-US" altLang="zh-TW" b="1" i="1">
                                <a:latin typeface="Cambria Math" panose="02040503050406030204" pitchFamily="18" charset="0"/>
                              </a:rPr>
                              <m:t>𝑰</m:t>
                            </m:r>
                          </m:e>
                          <m:sub>
                            <m:r>
                              <a:rPr lang="en-US" altLang="zh-TW" i="1">
                                <a:latin typeface="Cambria Math" panose="02040503050406030204" pitchFamily="18" charset="0"/>
                              </a:rPr>
                              <m:t>𝑁</m:t>
                            </m:r>
                          </m:sub>
                        </m:sSub>
                        <m:r>
                          <a:rPr lang="en-US" altLang="zh-TW" i="1">
                            <a:latin typeface="Cambria Math" panose="02040503050406030204" pitchFamily="18" charset="0"/>
                          </a:rPr>
                          <m:t>)</m:t>
                        </m:r>
                      </m:e>
                      <m:sup>
                        <m:r>
                          <a:rPr lang="en-US" altLang="zh-TW" i="1">
                            <a:latin typeface="Cambria Math" panose="02040503050406030204" pitchFamily="18" charset="0"/>
                          </a:rPr>
                          <m:t>−1</m:t>
                        </m:r>
                      </m:sup>
                    </m:sSup>
                    <m:sSup>
                      <m:sSupPr>
                        <m:ctrlPr>
                          <a:rPr lang="en-US" altLang="zh-TW" i="1">
                            <a:latin typeface="Cambria Math" panose="02040503050406030204" pitchFamily="18" charset="0"/>
                          </a:rPr>
                        </m:ctrlPr>
                      </m:sSupPr>
                      <m:e>
                        <m:r>
                          <a:rPr lang="en-US" altLang="zh-TW" b="1" i="1">
                            <a:latin typeface="Cambria Math" panose="02040503050406030204" pitchFamily="18" charset="0"/>
                          </a:rPr>
                          <m:t>𝑯</m:t>
                        </m:r>
                      </m:e>
                      <m:sup>
                        <m:r>
                          <a:rPr lang="en-US" altLang="zh-TW" i="1">
                            <a:latin typeface="Cambria Math" panose="02040503050406030204" pitchFamily="18" charset="0"/>
                          </a:rPr>
                          <m:t>𝐻</m:t>
                        </m:r>
                      </m:sup>
                    </m:sSup>
                    <m:r>
                      <a:rPr lang="en-US" altLang="zh-TW" b="1" i="1">
                        <a:latin typeface="Cambria Math" panose="02040503050406030204" pitchFamily="18" charset="0"/>
                      </a:rPr>
                      <m:t>𝒀</m:t>
                    </m:r>
                  </m:oMath>
                </a14:m>
                <a:r>
                  <a:rPr lang="zh-TW" altLang="en-US" dirty="0"/>
                  <a:t>。此時子載波 </a:t>
                </a:r>
                <a14:m>
                  <m:oMath xmlns:m="http://schemas.openxmlformats.org/officeDocument/2006/math">
                    <m:r>
                      <a:rPr lang="en-US" altLang="zh-TW" i="1">
                        <a:latin typeface="Cambria Math" panose="02040503050406030204" pitchFamily="18" charset="0"/>
                      </a:rPr>
                      <m:t>𝑘</m:t>
                    </m:r>
                  </m:oMath>
                </a14:m>
                <a:r>
                  <a:rPr lang="en-US" altLang="zh-TW" dirty="0"/>
                  <a:t> </a:t>
                </a:r>
                <a:r>
                  <a:rPr lang="zh-TW" altLang="en-US" dirty="0"/>
                  <a:t>的 </a:t>
                </a:r>
                <a:r>
                  <a:rPr lang="en-US" altLang="zh-TW" dirty="0"/>
                  <a:t>SNR</a:t>
                </a:r>
                <a:r>
                  <a:rPr lang="zh-TW" altLang="en-US" dirty="0"/>
                  <a:t> 亦為 </a:t>
                </a:r>
                <a14:m>
                  <m:oMath xmlns:m="http://schemas.openxmlformats.org/officeDocument/2006/math">
                    <m:sSup>
                      <m:sSupPr>
                        <m:ctrlPr>
                          <a:rPr lang="en-US" altLang="zh-TW" i="1">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𝐻</m:t>
                                </m:r>
                              </m:e>
                              <m:sub>
                                <m:r>
                                  <a:rPr lang="en-US" altLang="zh-TW" i="1">
                                    <a:latin typeface="Cambria Math" panose="02040503050406030204" pitchFamily="18" charset="0"/>
                                  </a:rPr>
                                  <m:t>𝑘</m:t>
                                </m:r>
                              </m:sub>
                            </m:sSub>
                          </m:e>
                        </m:d>
                      </m:e>
                      <m:sup>
                        <m:r>
                          <a:rPr lang="en-US" altLang="zh-TW" i="1">
                            <a:latin typeface="Cambria Math" panose="02040503050406030204" pitchFamily="18" charset="0"/>
                          </a:rPr>
                          <m:t>2</m:t>
                        </m:r>
                      </m:sup>
                    </m:sSup>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𝜎</m:t>
                        </m:r>
                      </m:e>
                      <m:sub>
                        <m:r>
                          <a:rPr lang="en-US" altLang="zh-TW" i="1">
                            <a:latin typeface="Cambria Math" panose="02040503050406030204" pitchFamily="18" charset="0"/>
                          </a:rPr>
                          <m:t>𝑋</m:t>
                        </m:r>
                      </m:sub>
                      <m:sup>
                        <m:r>
                          <a:rPr lang="en-US" altLang="zh-TW" i="1">
                            <a:latin typeface="Cambria Math" panose="02040503050406030204" pitchFamily="18" charset="0"/>
                          </a:rPr>
                          <m:t>2</m:t>
                        </m:r>
                      </m:sup>
                    </m:sSubSup>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𝜎</m:t>
                        </m:r>
                      </m:e>
                      <m:sub>
                        <m:r>
                          <a:rPr lang="en-US" altLang="zh-TW" i="1">
                            <a:latin typeface="Cambria Math" panose="02040503050406030204" pitchFamily="18" charset="0"/>
                          </a:rPr>
                          <m:t>𝑛</m:t>
                        </m:r>
                      </m:sub>
                      <m:sup>
                        <m:r>
                          <a:rPr lang="en-US" altLang="zh-TW" i="1">
                            <a:latin typeface="Cambria Math" panose="02040503050406030204" pitchFamily="18" charset="0"/>
                          </a:rPr>
                          <m:t>2</m:t>
                        </m:r>
                      </m:sup>
                    </m:sSubSup>
                  </m:oMath>
                </a14:m>
                <a:r>
                  <a:rPr lang="zh-TW" altLang="en-US" dirty="0"/>
                  <a:t>。</a:t>
                </a:r>
                <a:endParaRPr lang="en-US" altLang="zh-TW" dirty="0"/>
              </a:p>
              <a:p>
                <a:endParaRPr lang="en-US" altLang="zh-TW" dirty="0"/>
              </a:p>
              <a:p>
                <a:r>
                  <a:rPr lang="zh-TW" altLang="en-US" dirty="0"/>
                  <a:t>基本上一般都會認為 </a:t>
                </a:r>
                <a:r>
                  <a:rPr lang="en-US" altLang="zh-TW" dirty="0"/>
                  <a:t>MMSE</a:t>
                </a:r>
                <a:r>
                  <a:rPr lang="zh-TW" altLang="en-US" dirty="0"/>
                  <a:t> 效果優於 </a:t>
                </a:r>
                <a:r>
                  <a:rPr lang="en-US" altLang="zh-TW" dirty="0"/>
                  <a:t>ZF</a:t>
                </a:r>
                <a:r>
                  <a:rPr lang="zh-TW" altLang="en-US" dirty="0"/>
                  <a:t>，但這邊得到的 </a:t>
                </a:r>
                <a:r>
                  <a:rPr lang="en-US" altLang="zh-TW" dirty="0"/>
                  <a:t>SNR</a:t>
                </a:r>
                <a:r>
                  <a:rPr lang="zh-TW" altLang="en-US" dirty="0"/>
                  <a:t> 值卻是一樣的，這是因為我們這邊只是針對單一 </a:t>
                </a:r>
                <a:r>
                  <a:rPr lang="en-US" altLang="zh-TW" dirty="0"/>
                  <a:t>OFDM</a:t>
                </a:r>
                <a:r>
                  <a:rPr lang="zh-TW" altLang="en-US" dirty="0"/>
                  <a:t> 訊號進行解調，故並沒有考慮 </a:t>
                </a:r>
                <a:r>
                  <a:rPr lang="en-US" altLang="zh-TW" dirty="0"/>
                  <a:t>ISI</a:t>
                </a:r>
                <a:r>
                  <a:rPr lang="zh-TW" altLang="en-US" dirty="0"/>
                  <a:t>，因此 </a:t>
                </a:r>
                <a:r>
                  <a:rPr lang="en-US" altLang="zh-TW" dirty="0"/>
                  <a:t>ZF</a:t>
                </a:r>
                <a:r>
                  <a:rPr lang="zh-TW" altLang="en-US" dirty="0"/>
                  <a:t> 不會因為為了消除 </a:t>
                </a:r>
                <a:r>
                  <a:rPr lang="en-US" altLang="zh-TW" dirty="0"/>
                  <a:t>ISI</a:t>
                </a:r>
                <a:r>
                  <a:rPr lang="zh-TW" altLang="en-US" dirty="0"/>
                  <a:t> 造成雜訊增強。</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182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838251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 </a:t>
            </a:r>
            <a:r>
              <a:rPr lang="zh-TW" altLang="en-US" dirty="0"/>
              <a:t>等化</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6" y="1171852"/>
                <a:ext cx="11603114" cy="5557422"/>
              </a:xfrm>
            </p:spPr>
            <p:txBody>
              <a:bodyPr>
                <a:normAutofit/>
              </a:bodyPr>
              <a:lstStyle/>
              <a:p>
                <a:r>
                  <a:rPr lang="zh-TW" altLang="en-US" dirty="0"/>
                  <a:t>由矩陣代數我們可以得知，此載波間互不干擾，彼此為獨立的傳輸通道，故可藉此最佳化系統效能，也就是說，分配子載波上的傳輸功率以最佳化</a:t>
                </a:r>
                <a:r>
                  <a:rPr lang="zh-TW" altLang="en-US" dirty="0">
                    <a:hlinkClick r:id="rId2" action="ppaction://hlinksldjump"/>
                  </a:rPr>
                  <a:t>通道容量</a:t>
                </a:r>
                <a:r>
                  <a:rPr lang="zh-TW" altLang="en-US" dirty="0"/>
                  <a:t>。也就是</a:t>
                </a:r>
                <a:br>
                  <a:rPr lang="en-US" altLang="zh-TW" dirty="0"/>
                </a:br>
                <a14:m>
                  <m:oMath xmlns:m="http://schemas.openxmlformats.org/officeDocument/2006/math">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i="0" smtClean="0">
                                <a:latin typeface="Cambria Math" panose="02040503050406030204" pitchFamily="18" charset="0"/>
                              </a:rPr>
                              <m:t>max</m:t>
                            </m:r>
                          </m:e>
                          <m:lim>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𝑝</m:t>
                                </m:r>
                              </m:e>
                              <m:sub>
                                <m:r>
                                  <a:rPr lang="en-US" altLang="zh-TW" sz="2400" b="0" i="1" smtClean="0">
                                    <a:latin typeface="Cambria Math" panose="02040503050406030204" pitchFamily="18" charset="0"/>
                                  </a:rPr>
                                  <m:t>0</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𝑝</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𝑝</m:t>
                                </m:r>
                              </m:e>
                              <m:sub>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 </m:t>
                            </m:r>
                          </m:lim>
                        </m:limLow>
                      </m:fName>
                      <m:e>
                        <m:nary>
                          <m:naryPr>
                            <m:chr m:val="∑"/>
                            <m:ctrlPr>
                              <a:rPr lang="en-US"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𝑘</m:t>
                            </m:r>
                            <m:r>
                              <a:rPr lang="en-US" altLang="zh-TW" sz="2400" b="0" i="1" smtClean="0">
                                <a:latin typeface="Cambria Math" panose="02040503050406030204" pitchFamily="18" charset="0"/>
                              </a:rPr>
                              <m:t>=0</m:t>
                            </m:r>
                          </m:sub>
                          <m:sup>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−1</m:t>
                            </m:r>
                          </m:sup>
                          <m:e>
                            <m:func>
                              <m:funcPr>
                                <m:ctrlPr>
                                  <a:rPr lang="en-US" altLang="zh-TW" sz="2400" b="0" i="1" smtClean="0">
                                    <a:latin typeface="Cambria Math" panose="02040503050406030204" pitchFamily="18" charset="0"/>
                                  </a:rPr>
                                </m:ctrlPr>
                              </m:funcPr>
                              <m:fName>
                                <m:sSub>
                                  <m:sSubPr>
                                    <m:ctrlPr>
                                      <a:rPr lang="en-US" altLang="zh-TW" sz="2400" b="0" i="1" smtClean="0">
                                        <a:latin typeface="Cambria Math" panose="02040503050406030204" pitchFamily="18" charset="0"/>
                                      </a:rPr>
                                    </m:ctrlPr>
                                  </m:sSubPr>
                                  <m:e>
                                    <m:r>
                                      <m:rPr>
                                        <m:sty m:val="p"/>
                                      </m:rPr>
                                      <a:rPr lang="en-US" altLang="zh-TW" sz="2400" b="0" i="0" smtClean="0">
                                        <a:latin typeface="Cambria Math" panose="02040503050406030204" pitchFamily="18" charset="0"/>
                                      </a:rPr>
                                      <m:t>log</m:t>
                                    </m:r>
                                  </m:e>
                                  <m:sub>
                                    <m:r>
                                      <a:rPr lang="en-US" altLang="zh-TW" sz="2400" b="0" i="1" smtClean="0">
                                        <a:latin typeface="Cambria Math" panose="02040503050406030204" pitchFamily="18" charset="0"/>
                                      </a:rPr>
                                      <m:t>2</m:t>
                                    </m:r>
                                  </m:sub>
                                </m:sSub>
                              </m:fName>
                              <m:e>
                                <m:r>
                                  <a:rPr lang="en-US" altLang="zh-TW" sz="2400" b="0" i="1" smtClean="0">
                                    <a:latin typeface="Cambria Math" panose="02040503050406030204" pitchFamily="18" charset="0"/>
                                  </a:rPr>
                                  <m:t>(1+</m:t>
                                </m:r>
                                <m:f>
                                  <m:fPr>
                                    <m:ctrlPr>
                                      <a:rPr lang="en-US" altLang="zh-TW" sz="2400" b="0" i="1" smtClean="0">
                                        <a:latin typeface="Cambria Math" panose="02040503050406030204" pitchFamily="18" charset="0"/>
                                      </a:rPr>
                                    </m:ctrlPr>
                                  </m:fPr>
                                  <m:num>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𝑝</m:t>
                                        </m:r>
                                      </m:e>
                                      <m:sub>
                                        <m:r>
                                          <a:rPr lang="en-US" altLang="zh-TW" sz="2400" b="0" i="1" smtClean="0">
                                            <a:latin typeface="Cambria Math" panose="02040503050406030204" pitchFamily="18" charset="0"/>
                                          </a:rPr>
                                          <m:t>𝑘</m:t>
                                        </m:r>
                                      </m:sub>
                                    </m:sSub>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𝐻</m:t>
                                            </m:r>
                                          </m:e>
                                          <m:sub>
                                            <m:r>
                                              <a:rPr lang="en-US" altLang="zh-TW" sz="2400" b="0" i="1" smtClean="0">
                                                <a:latin typeface="Cambria Math" panose="02040503050406030204" pitchFamily="18" charset="0"/>
                                              </a:rPr>
                                              <m:t>𝑘</m:t>
                                            </m:r>
                                          </m:sub>
                                        </m:sSub>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2</m:t>
                                        </m:r>
                                      </m:sup>
                                    </m:sSup>
                                  </m:num>
                                  <m:den>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𝜎</m:t>
                                        </m:r>
                                      </m:e>
                                      <m:sub>
                                        <m:r>
                                          <a:rPr lang="en-US" altLang="zh-TW" sz="2400" b="0" i="1" smtClean="0">
                                            <a:latin typeface="Cambria Math" panose="02040503050406030204" pitchFamily="18" charset="0"/>
                                          </a:rPr>
                                          <m:t>𝑛</m:t>
                                        </m:r>
                                      </m:sub>
                                      <m:sup>
                                        <m:r>
                                          <a:rPr lang="en-US" altLang="zh-TW" sz="2400" b="0" i="1" smtClean="0">
                                            <a:latin typeface="Cambria Math" panose="02040503050406030204" pitchFamily="18" charset="0"/>
                                          </a:rPr>
                                          <m:t>2</m:t>
                                        </m:r>
                                      </m:sup>
                                    </m:sSubSup>
                                  </m:den>
                                </m:f>
                                <m:r>
                                  <a:rPr lang="en-US" altLang="zh-TW" sz="2400" b="0" i="1" smtClean="0">
                                    <a:latin typeface="Cambria Math" panose="02040503050406030204" pitchFamily="18" charset="0"/>
                                  </a:rPr>
                                  <m:t>)</m:t>
                                </m:r>
                              </m:e>
                            </m:func>
                          </m:e>
                        </m:nary>
                      </m:e>
                    </m:func>
                    <m:r>
                      <a:rPr lang="en-US" altLang="zh-TW" sz="2400" i="1">
                        <a:latin typeface="Cambria Math" panose="02040503050406030204" pitchFamily="18" charset="0"/>
                      </a:rPr>
                      <m:t>,</m:t>
                    </m:r>
                    <m:r>
                      <a:rPr lang="en-US" altLang="zh-TW" sz="2400" i="1">
                        <a:latin typeface="Cambria Math" panose="02040503050406030204" pitchFamily="18" charset="0"/>
                      </a:rPr>
                      <m:t>𝑠𝑢𝑏𝑗𝑒𝑐𝑡</m:t>
                    </m:r>
                    <m:r>
                      <a:rPr lang="en-US" altLang="zh-TW" sz="2400" i="1">
                        <a:latin typeface="Cambria Math" panose="02040503050406030204" pitchFamily="18" charset="0"/>
                      </a:rPr>
                      <m:t> </m:t>
                    </m:r>
                    <m:r>
                      <a:rPr lang="en-US" altLang="zh-TW" sz="2400" i="1">
                        <a:latin typeface="Cambria Math" panose="02040503050406030204" pitchFamily="18" charset="0"/>
                      </a:rPr>
                      <m:t>𝑡𝑜</m:t>
                    </m:r>
                    <m:r>
                      <a:rPr lang="en-US" altLang="zh-TW" sz="2400" i="1">
                        <a:latin typeface="Cambria Math" panose="02040503050406030204" pitchFamily="18" charset="0"/>
                      </a:rPr>
                      <m:t> </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𝑘</m:t>
                        </m:r>
                        <m:r>
                          <a:rPr lang="en-US" altLang="zh-TW" sz="2400" i="1">
                            <a:latin typeface="Cambria Math" panose="02040503050406030204" pitchFamily="18" charset="0"/>
                          </a:rPr>
                          <m:t>=0</m:t>
                        </m:r>
                      </m:sub>
                      <m:sup>
                        <m:r>
                          <a:rPr lang="en-US" altLang="zh-TW" sz="2400" i="1">
                            <a:latin typeface="Cambria Math" panose="02040503050406030204" pitchFamily="18" charset="0"/>
                          </a:rPr>
                          <m:t>𝑁</m:t>
                        </m:r>
                        <m:r>
                          <a:rPr lang="en-US" altLang="zh-TW" sz="2400" i="1">
                            <a:latin typeface="Cambria Math" panose="02040503050406030204" pitchFamily="18" charset="0"/>
                          </a:rPr>
                          <m:t>−1</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𝑝</m:t>
                            </m:r>
                          </m:e>
                          <m:sub>
                            <m:r>
                              <a:rPr lang="en-US" altLang="zh-TW" sz="2400" b="0" i="1" smtClean="0">
                                <a:latin typeface="Cambria Math" panose="02040503050406030204" pitchFamily="18" charset="0"/>
                              </a:rPr>
                              <m:t>𝑘</m:t>
                            </m:r>
                          </m:sub>
                        </m:sSub>
                      </m:e>
                    </m:nary>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𝑃</m:t>
                    </m:r>
                    <m:r>
                      <a:rPr lang="zh-TW" altLang="en-US" sz="240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𝑝</m:t>
                        </m:r>
                      </m:e>
                      <m:sub>
                        <m:r>
                          <a:rPr lang="en-US" altLang="zh-TW" sz="2400" b="0" i="1" smtClean="0">
                            <a:latin typeface="Cambria Math" panose="02040503050406030204" pitchFamily="18" charset="0"/>
                          </a:rPr>
                          <m:t>𝑘</m:t>
                        </m:r>
                      </m:sub>
                    </m:sSub>
                    <m:r>
                      <a:rPr lang="en-US" altLang="zh-TW" sz="2400" b="0" i="1" smtClean="0">
                        <a:latin typeface="Cambria Math" panose="02040503050406030204" pitchFamily="18" charset="0"/>
                        <a:ea typeface="Cambria Math" panose="02040503050406030204" pitchFamily="18" charset="0"/>
                      </a:rPr>
                      <m:t>≥0, </m:t>
                    </m:r>
                    <m:r>
                      <a:rPr lang="en-US" altLang="zh-TW" sz="2400" b="0" i="1" smtClean="0">
                        <a:latin typeface="Cambria Math" panose="02040503050406030204" pitchFamily="18" charset="0"/>
                        <a:ea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=0,…,</m:t>
                    </m:r>
                    <m:r>
                      <a:rPr lang="en-US" altLang="zh-TW" sz="2400" b="0" i="1" smtClean="0">
                        <a:latin typeface="Cambria Math" panose="02040503050406030204" pitchFamily="18" charset="0"/>
                        <a:ea typeface="Cambria Math" panose="02040503050406030204" pitchFamily="18" charset="0"/>
                      </a:rPr>
                      <m:t>𝑁</m:t>
                    </m:r>
                    <m:r>
                      <a:rPr lang="en-US" altLang="zh-TW" sz="2400" b="0" i="1" smtClean="0">
                        <a:latin typeface="Cambria Math" panose="02040503050406030204" pitchFamily="18" charset="0"/>
                        <a:ea typeface="Cambria Math" panose="02040503050406030204" pitchFamily="18" charset="0"/>
                      </a:rPr>
                      <m:t>−1</m:t>
                    </m:r>
                  </m:oMath>
                </a14:m>
                <a:endParaRPr lang="en-US" altLang="zh-TW" dirty="0"/>
              </a:p>
              <a:p>
                <a14:m>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𝑝</m:t>
                        </m:r>
                      </m:e>
                      <m:sub>
                        <m:r>
                          <a:rPr lang="en-US" altLang="zh-TW" sz="2800" b="0" i="1" smtClean="0">
                            <a:latin typeface="Cambria Math" panose="02040503050406030204" pitchFamily="18" charset="0"/>
                          </a:rPr>
                          <m:t>𝑘</m:t>
                        </m:r>
                      </m:sub>
                    </m:sSub>
                  </m:oMath>
                </a14:m>
                <a:r>
                  <a:rPr lang="zh-TW" altLang="en-US" dirty="0"/>
                  <a:t> 為子載波的傳輸功率，</a:t>
                </a:r>
                <a14:m>
                  <m:oMath xmlns:m="http://schemas.openxmlformats.org/officeDocument/2006/math">
                    <m:r>
                      <a:rPr lang="en-US" altLang="zh-TW" i="1">
                        <a:latin typeface="Cambria Math" panose="02040503050406030204" pitchFamily="18" charset="0"/>
                        <a:ea typeface="Cambria Math" panose="02040503050406030204" pitchFamily="18" charset="0"/>
                      </a:rPr>
                      <m:t>𝑃</m:t>
                    </m:r>
                  </m:oMath>
                </a14:m>
                <a:r>
                  <a:rPr lang="zh-TW" altLang="en-US" dirty="0"/>
                  <a:t> 為最大傳輸功率限制，該最佳化問題可以用</a:t>
                </a:r>
                <a:r>
                  <a:rPr lang="zh-TW" altLang="en-US" b="1" dirty="0"/>
                  <a:t>拉格朗日乘數</a:t>
                </a:r>
                <a:r>
                  <a:rPr lang="en-US" altLang="zh-TW" b="1" dirty="0"/>
                  <a:t>(Lagrange multiplier</a:t>
                </a:r>
                <a:r>
                  <a:rPr lang="en-US" altLang="zh-TW" dirty="0"/>
                  <a:t>)</a:t>
                </a:r>
                <a:r>
                  <a:rPr lang="zh-TW" altLang="en-US" dirty="0"/>
                  <a:t>的技巧求解，即</a:t>
                </a:r>
                <a:br>
                  <a:rPr lang="en-US" altLang="zh-TW" dirty="0"/>
                </a:br>
                <a14:m>
                  <m:oMath xmlns:m="http://schemas.openxmlformats.org/officeDocument/2006/math">
                    <m:r>
                      <a:rPr lang="en-US" altLang="zh-TW" b="0" i="1" smtClean="0">
                        <a:latin typeface="Cambria Math" panose="02040503050406030204" pitchFamily="18" charset="0"/>
                      </a:rPr>
                      <m:t>𝐿</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𝜆</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𝑁</m:t>
                            </m:r>
                            <m:r>
                              <a:rPr lang="en-US" altLang="zh-TW" b="0" i="1" smtClean="0">
                                <a:latin typeface="Cambria Math" panose="02040503050406030204" pitchFamily="18" charset="0"/>
                              </a:rPr>
                              <m:t>−1</m:t>
                            </m:r>
                          </m:sub>
                        </m:sSub>
                      </m:e>
                    </m:d>
                    <m:r>
                      <a:rPr lang="en-US" altLang="zh-TW" b="0" i="1" smtClean="0">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𝑘</m:t>
                        </m:r>
                        <m:r>
                          <a:rPr lang="en-US" altLang="zh-TW" i="1">
                            <a:latin typeface="Cambria Math" panose="02040503050406030204" pitchFamily="18" charset="0"/>
                          </a:rPr>
                          <m:t>=0</m:t>
                        </m:r>
                      </m:sub>
                      <m:sup>
                        <m:r>
                          <a:rPr lang="en-US" altLang="zh-TW" i="1">
                            <a:latin typeface="Cambria Math" panose="02040503050406030204" pitchFamily="18" charset="0"/>
                          </a:rPr>
                          <m:t>𝑁</m:t>
                        </m:r>
                        <m:r>
                          <a:rPr lang="en-US" altLang="zh-TW" i="1">
                            <a:latin typeface="Cambria Math" panose="02040503050406030204" pitchFamily="18" charset="0"/>
                          </a:rPr>
                          <m:t>−1</m:t>
                        </m:r>
                      </m:sup>
                      <m:e>
                        <m:func>
                          <m:funcPr>
                            <m:ctrlPr>
                              <a:rPr lang="en-US" altLang="zh-TW" i="1">
                                <a:latin typeface="Cambria Math" panose="02040503050406030204" pitchFamily="18" charset="0"/>
                              </a:rPr>
                            </m:ctrlPr>
                          </m:funcPr>
                          <m:fName>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log</m:t>
                                </m:r>
                              </m:e>
                              <m:sub>
                                <m:r>
                                  <a:rPr lang="en-US" altLang="zh-TW" i="1">
                                    <a:latin typeface="Cambria Math" panose="02040503050406030204" pitchFamily="18" charset="0"/>
                                  </a:rPr>
                                  <m:t>2</m:t>
                                </m:r>
                              </m:sub>
                            </m:sSub>
                          </m:fName>
                          <m:e>
                            <m:r>
                              <a:rPr lang="en-US" altLang="zh-TW" i="1">
                                <a:latin typeface="Cambria Math" panose="02040503050406030204" pitchFamily="18" charset="0"/>
                              </a:rPr>
                              <m:t>(1+</m:t>
                            </m:r>
                            <m:f>
                              <m:fPr>
                                <m:ctrlPr>
                                  <a:rPr lang="en-US" altLang="zh-TW" i="1">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𝑘</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𝐻</m:t>
                                        </m:r>
                                      </m:e>
                                      <m:sub>
                                        <m:r>
                                          <a:rPr lang="en-US" altLang="zh-TW" i="1">
                                            <a:latin typeface="Cambria Math" panose="02040503050406030204" pitchFamily="18" charset="0"/>
                                          </a:rPr>
                                          <m:t>𝑘</m:t>
                                        </m:r>
                                      </m:sub>
                                    </m:sSub>
                                    <m:r>
                                      <a:rPr lang="en-US" altLang="zh-TW" i="1">
                                        <a:latin typeface="Cambria Math" panose="02040503050406030204" pitchFamily="18" charset="0"/>
                                      </a:rPr>
                                      <m:t>|</m:t>
                                    </m:r>
                                  </m:e>
                                  <m:sup>
                                    <m:r>
                                      <a:rPr lang="en-US" altLang="zh-TW" i="1">
                                        <a:latin typeface="Cambria Math" panose="02040503050406030204" pitchFamily="18" charset="0"/>
                                      </a:rPr>
                                      <m:t>2</m:t>
                                    </m:r>
                                  </m:sup>
                                </m:sSup>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𝜎</m:t>
                                    </m:r>
                                  </m:e>
                                  <m:sub>
                                    <m:r>
                                      <a:rPr lang="en-US" altLang="zh-TW" i="1">
                                        <a:latin typeface="Cambria Math" panose="02040503050406030204" pitchFamily="18" charset="0"/>
                                      </a:rPr>
                                      <m:t>𝑛</m:t>
                                    </m:r>
                                  </m:sub>
                                  <m:sup>
                                    <m:r>
                                      <a:rPr lang="en-US" altLang="zh-TW" i="1">
                                        <a:latin typeface="Cambria Math" panose="02040503050406030204" pitchFamily="18" charset="0"/>
                                      </a:rPr>
                                      <m:t>2</m:t>
                                    </m:r>
                                  </m:sup>
                                </m:sSubSup>
                              </m:den>
                            </m:f>
                            <m:r>
                              <a:rPr lang="en-US" altLang="zh-TW" i="1">
                                <a:latin typeface="Cambria Math" panose="02040503050406030204" pitchFamily="18" charset="0"/>
                              </a:rPr>
                              <m:t>)</m:t>
                            </m:r>
                          </m:e>
                        </m:func>
                      </m:e>
                    </m:nary>
                    <m:r>
                      <a:rPr lang="en-US" altLang="zh-TW" b="0" i="1" smtClean="0">
                        <a:latin typeface="Cambria Math" panose="02040503050406030204" pitchFamily="18" charset="0"/>
                      </a:rPr>
                      <m:t>+</m:t>
                    </m:r>
                    <m:r>
                      <a:rPr lang="en-US" altLang="zh-TW" b="0" i="1" smtClean="0">
                        <a:latin typeface="Cambria Math" panose="02040503050406030204" pitchFamily="18" charset="0"/>
                      </a:rPr>
                      <m:t>𝜆</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𝑃</m:t>
                        </m:r>
                        <m:r>
                          <a:rPr lang="en-US" altLang="zh-TW" b="0" i="1" smtClean="0">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𝑘</m:t>
                            </m:r>
                            <m:r>
                              <a:rPr lang="en-US" altLang="zh-TW" i="1">
                                <a:latin typeface="Cambria Math" panose="02040503050406030204" pitchFamily="18" charset="0"/>
                              </a:rPr>
                              <m:t>=0</m:t>
                            </m:r>
                          </m:sub>
                          <m:sup>
                            <m:r>
                              <a:rPr lang="en-US" altLang="zh-TW" i="1">
                                <a:latin typeface="Cambria Math" panose="02040503050406030204" pitchFamily="18" charset="0"/>
                              </a:rPr>
                              <m:t>𝑁</m:t>
                            </m:r>
                            <m:r>
                              <a:rPr lang="en-US" altLang="zh-TW" i="1">
                                <a:latin typeface="Cambria Math" panose="02040503050406030204" pitchFamily="18" charset="0"/>
                              </a:rPr>
                              <m:t>−1</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𝑘</m:t>
                                </m:r>
                              </m:sub>
                            </m:sSub>
                          </m:e>
                        </m:nary>
                      </m:e>
                    </m:d>
                  </m:oMath>
                </a14:m>
                <a:br>
                  <a:rPr lang="en-US" altLang="zh-TW" b="0" dirty="0">
                    <a:ea typeface="Cambria Math" panose="02040503050406030204" pitchFamily="18" charset="0"/>
                  </a:rPr>
                </a:br>
                <a14:m>
                  <m:oMath xmlns:m="http://schemas.openxmlformats.org/officeDocument/2006/math">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𝐿</m:t>
                        </m:r>
                      </m:num>
                      <m:den>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𝑝</m:t>
                            </m:r>
                          </m:e>
                          <m:sub>
                            <m:r>
                              <a:rPr lang="en-US" altLang="zh-TW" b="0" i="1" smtClean="0">
                                <a:latin typeface="Cambria Math" panose="02040503050406030204" pitchFamily="18" charset="0"/>
                                <a:ea typeface="Cambria Math" panose="02040503050406030204" pitchFamily="18" charset="0"/>
                              </a:rPr>
                              <m:t>𝑘</m:t>
                            </m:r>
                          </m:sub>
                        </m:sSub>
                      </m:den>
                    </m:f>
                    <m:r>
                      <a:rPr lang="en-US" altLang="zh-TW" b="0" i="1" smtClean="0">
                        <a:latin typeface="Cambria Math" panose="02040503050406030204" pitchFamily="18" charset="0"/>
                        <a:ea typeface="Cambria Math" panose="02040503050406030204" pitchFamily="18" charset="0"/>
                      </a:rPr>
                      <m:t>=0</m:t>
                    </m:r>
                    <m:r>
                      <a:rPr lang="zh-TW" altLang="en-US" i="1">
                        <a:latin typeface="Cambria Math" panose="02040503050406030204" pitchFamily="18" charset="0"/>
                        <a:ea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𝑘</m:t>
                        </m:r>
                        <m:r>
                          <a:rPr lang="en-US" altLang="zh-TW" i="1">
                            <a:latin typeface="Cambria Math" panose="02040503050406030204" pitchFamily="18" charset="0"/>
                          </a:rPr>
                          <m:t>=0</m:t>
                        </m:r>
                      </m:sub>
                      <m:sup>
                        <m:r>
                          <a:rPr lang="en-US" altLang="zh-TW" i="1">
                            <a:latin typeface="Cambria Math" panose="02040503050406030204" pitchFamily="18" charset="0"/>
                          </a:rPr>
                          <m:t>𝑁</m:t>
                        </m:r>
                        <m:r>
                          <a:rPr lang="en-US" altLang="zh-TW" i="1">
                            <a:latin typeface="Cambria Math" panose="02040503050406030204" pitchFamily="18" charset="0"/>
                          </a:rPr>
                          <m:t>−1</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𝑘</m:t>
                            </m:r>
                          </m:sub>
                        </m:sSub>
                      </m:e>
                    </m:nary>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𝑃</m:t>
                    </m:r>
                    <m:r>
                      <a:rPr lang="zh-TW" altLang="en-US"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𝑘</m:t>
                        </m:r>
                      </m:sub>
                    </m:sSub>
                    <m:r>
                      <a:rPr lang="en-US" altLang="zh-TW" i="1">
                        <a:latin typeface="Cambria Math" panose="02040503050406030204" pitchFamily="18" charset="0"/>
                        <a:ea typeface="Cambria Math" panose="02040503050406030204" pitchFamily="18" charset="0"/>
                      </a:rPr>
                      <m:t>≥0</m:t>
                    </m:r>
                    <m:r>
                      <a:rPr lang="en-US" altLang="zh-TW" b="0" i="1" smtClean="0">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𝑘</m:t>
                    </m:r>
                    <m:r>
                      <a:rPr lang="en-US" altLang="zh-TW" i="1">
                        <a:latin typeface="Cambria Math" panose="02040503050406030204" pitchFamily="18" charset="0"/>
                        <a:ea typeface="Cambria Math" panose="02040503050406030204" pitchFamily="18" charset="0"/>
                      </a:rPr>
                      <m:t>=0,…,</m:t>
                    </m:r>
                    <m:r>
                      <a:rPr lang="en-US" altLang="zh-TW" i="1">
                        <a:latin typeface="Cambria Math" panose="02040503050406030204" pitchFamily="18" charset="0"/>
                        <a:ea typeface="Cambria Math" panose="02040503050406030204" pitchFamily="18" charset="0"/>
                      </a:rPr>
                      <m:t>𝑁</m:t>
                    </m:r>
                    <m:r>
                      <a:rPr lang="en-US" altLang="zh-TW" i="1">
                        <a:latin typeface="Cambria Math" panose="02040503050406030204" pitchFamily="18" charset="0"/>
                        <a:ea typeface="Cambria Math" panose="02040503050406030204" pitchFamily="18" charset="0"/>
                      </a:rPr>
                      <m:t>−1</m:t>
                    </m:r>
                  </m:oMath>
                </a14:m>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6" y="1171852"/>
                <a:ext cx="11603114" cy="5557422"/>
              </a:xfrm>
              <a:blipFill>
                <a:blip r:embed="rId3"/>
                <a:stretch>
                  <a:fillRect l="-946" t="-1864" r="-27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65020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LTI</a:t>
            </a:r>
            <a:r>
              <a:rPr lang="zh-TW" altLang="en-US" dirty="0"/>
              <a:t> 的一些性質</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433134"/>
              </a:xfrm>
            </p:spPr>
            <p:txBody>
              <a:bodyPr>
                <a:normAutofit fontScale="92500"/>
              </a:bodyPr>
              <a:lstStyle/>
              <a:p>
                <a:r>
                  <a:rPr lang="zh-TW" altLang="en-US" dirty="0"/>
                  <a:t>因果性</a:t>
                </a:r>
                <a:r>
                  <a:rPr lang="en-US" altLang="zh-TW" dirty="0"/>
                  <a:t>(Causality)</a:t>
                </a:r>
                <a:r>
                  <a:rPr lang="zh-TW" altLang="en-US" dirty="0"/>
                  <a:t>：</a:t>
                </a:r>
                <a14:m>
                  <m:oMath xmlns:m="http://schemas.openxmlformats.org/officeDocument/2006/math">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=0 , </m:t>
                    </m:r>
                    <m:r>
                      <a:rPr lang="en-US" altLang="zh-TW" b="0" i="1" smtClean="0">
                        <a:latin typeface="Cambria Math" panose="02040503050406030204" pitchFamily="18" charset="0"/>
                      </a:rPr>
                      <m:t>𝑡</m:t>
                    </m:r>
                    <m:r>
                      <a:rPr lang="en-US" altLang="zh-TW" b="0" i="1" smtClean="0">
                        <a:latin typeface="Cambria Math" panose="02040503050406030204" pitchFamily="18" charset="0"/>
                      </a:rPr>
                      <m:t>&lt;0</m:t>
                    </m:r>
                  </m:oMath>
                </a14:m>
                <a:r>
                  <a:rPr lang="zh-TW" altLang="en-US" dirty="0"/>
                  <a:t>。也就是說系統的輸出只會和當下與過去有關，當一個系統的頻率響應 </a:t>
                </a:r>
                <a14:m>
                  <m:oMath xmlns:m="http://schemas.openxmlformats.org/officeDocument/2006/math">
                    <m:r>
                      <a:rPr lang="en-US" altLang="zh-TW" i="1" dirty="0">
                        <a:latin typeface="Cambria Math" panose="02040503050406030204" pitchFamily="18" charset="0"/>
                      </a:rPr>
                      <m:t>|</m:t>
                    </m:r>
                    <m:r>
                      <a:rPr lang="en-US" altLang="zh-TW" b="0" i="1" dirty="0" smtClean="0">
                        <a:latin typeface="Cambria Math" panose="02040503050406030204" pitchFamily="18" charset="0"/>
                      </a:rPr>
                      <m:t>𝐻</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)|≡0</m:t>
                    </m:r>
                  </m:oMath>
                </a14:m>
                <a:r>
                  <a:rPr lang="zh-TW" altLang="en-US" dirty="0"/>
                  <a:t> 的時候，那它絕對不會是因果系統，一個因果系統無法完全阻絕一個頻帶的響應。</a:t>
                </a:r>
                <a:endParaRPr lang="en-US" altLang="zh-TW" dirty="0"/>
              </a:p>
              <a:p>
                <a:r>
                  <a:rPr lang="zh-TW" altLang="en-US" dirty="0"/>
                  <a:t>無記憶性</a:t>
                </a:r>
                <a:r>
                  <a:rPr lang="en-US" altLang="zh-TW" dirty="0"/>
                  <a:t>(</a:t>
                </a:r>
                <a:r>
                  <a:rPr lang="en-US" altLang="zh-TW" dirty="0" err="1"/>
                  <a:t>Memorylessness</a:t>
                </a:r>
                <a:r>
                  <a:rPr lang="en-US" altLang="zh-TW" dirty="0"/>
                  <a:t>)</a:t>
                </a:r>
                <a:r>
                  <a:rPr lang="zh-TW" altLang="en-US" dirty="0"/>
                  <a:t>：</a:t>
                </a:r>
                <a14:m>
                  <m:oMath xmlns:m="http://schemas.openxmlformats.org/officeDocument/2006/math">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𝑐</m:t>
                    </m:r>
                    <m:r>
                      <a:rPr lang="en-US" altLang="zh-TW" b="0" i="1" smtClean="0">
                        <a:latin typeface="Cambria Math" panose="02040503050406030204" pitchFamily="18" charset="0"/>
                      </a:rPr>
                      <m:t>𝛿</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oMath>
                </a14:m>
                <a:r>
                  <a:rPr lang="zh-TW" altLang="en-US" dirty="0"/>
                  <a:t>。系統的輸出只會和當下有關。</a:t>
                </a:r>
                <a:endParaRPr lang="en-US" altLang="zh-TW" dirty="0"/>
              </a:p>
              <a:p>
                <a:r>
                  <a:rPr lang="zh-TW" altLang="en-US" dirty="0"/>
                  <a:t>穩定性</a:t>
                </a:r>
                <a:r>
                  <a:rPr lang="en-US" altLang="zh-TW" dirty="0"/>
                  <a:t>(Stability)</a:t>
                </a:r>
                <a:r>
                  <a:rPr lang="zh-TW" altLang="en-US" dirty="0"/>
                  <a:t>：</a:t>
                </a:r>
                <a14:m>
                  <m:oMath xmlns:m="http://schemas.openxmlformats.org/officeDocument/2006/math">
                    <m:nary>
                      <m:naryPr>
                        <m:ctrlPr>
                          <a:rPr lang="zh-TW" altLang="en-US"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i="1" smtClean="0">
                            <a:latin typeface="Cambria Math" panose="02040503050406030204" pitchFamily="18" charset="0"/>
                            <a:ea typeface="Cambria Math" panose="02040503050406030204" pitchFamily="18" charset="0"/>
                          </a:rPr>
                          <m:t>∞</m:t>
                        </m:r>
                      </m:sup>
                      <m:e>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d>
                        <m:r>
                          <a:rPr lang="en-US" altLang="zh-TW" b="0" i="1" smtClean="0">
                            <a:latin typeface="Cambria Math" panose="02040503050406030204" pitchFamily="18" charset="0"/>
                          </a:rPr>
                          <m:t>𝑑𝑡</m:t>
                        </m:r>
                      </m:e>
                    </m:nary>
                    <m:r>
                      <a:rPr lang="en-US" altLang="zh-TW" b="0" i="1" smtClean="0">
                        <a:latin typeface="Cambria Math" panose="02040503050406030204" pitchFamily="18" charset="0"/>
                      </a:rPr>
                      <m:t>&lt;</m:t>
                    </m:r>
                    <m:r>
                      <a:rPr lang="en-US" altLang="zh-TW" b="0" i="1" smtClean="0">
                        <a:latin typeface="Cambria Math" panose="02040503050406030204" pitchFamily="18" charset="0"/>
                        <a:ea typeface="Cambria Math" panose="02040503050406030204" pitchFamily="18" charset="0"/>
                      </a:rPr>
                      <m:t>∞</m:t>
                    </m:r>
                  </m:oMath>
                </a14:m>
                <a:r>
                  <a:rPr lang="zh-TW" altLang="en-US" dirty="0"/>
                  <a:t>。所謂的穩定性就是有限輸入產生有限輸出</a:t>
                </a:r>
                <a:r>
                  <a:rPr lang="en-US" altLang="zh-TW" dirty="0"/>
                  <a:t>(bounded-input, bounded output)</a:t>
                </a:r>
                <a:r>
                  <a:rPr lang="zh-TW" altLang="en-US" dirty="0"/>
                  <a:t>。</a:t>
                </a:r>
                <a:endParaRPr lang="en-US" altLang="zh-TW" dirty="0"/>
              </a:p>
              <a:p>
                <a:r>
                  <a:rPr lang="zh-TW" altLang="en-US" dirty="0"/>
                  <a:t>可逆性</a:t>
                </a:r>
                <a:r>
                  <a:rPr lang="en-US" altLang="zh-TW" dirty="0"/>
                  <a:t>(Invertibility)</a:t>
                </a:r>
                <a:r>
                  <a:rPr lang="zh-TW" altLang="en-US" dirty="0"/>
                  <a:t>：</a:t>
                </a:r>
                <a:r>
                  <a:rPr lang="en-US" altLang="zh-TW" b="0" dirty="0"/>
                  <a:t> </a:t>
                </a:r>
                <a14:m>
                  <m:oMath xmlns:m="http://schemas.openxmlformats.org/officeDocument/2006/math">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h</m:t>
                        </m:r>
                      </m:e>
                      <m:sup>
                        <m:r>
                          <a:rPr lang="en-US" altLang="zh-TW" b="0" i="1" smtClean="0">
                            <a:latin typeface="Cambria Math" panose="02040503050406030204" pitchFamily="18" charset="0"/>
                          </a:rPr>
                          <m:t>−1</m:t>
                        </m:r>
                      </m:sup>
                    </m:sSup>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𝛿</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。若一個系統的脈衝響應可以與另一個脈衝響應捲積得到單位脈衝，那麼該系統可逆。從頻域的角度上來看，</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h</m:t>
                        </m:r>
                      </m:e>
                      <m:sup>
                        <m:r>
                          <a:rPr lang="en-US" altLang="zh-TW" i="1">
                            <a:latin typeface="Cambria Math" panose="02040503050406030204" pitchFamily="18" charset="0"/>
                          </a:rPr>
                          <m:t>−1</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 的頻率響應會是</a:t>
                </a:r>
                <a14:m>
                  <m:oMath xmlns:m="http://schemas.openxmlformats.org/officeDocument/2006/math">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𝐻</m:t>
                        </m:r>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den>
                    </m:f>
                  </m:oMath>
                </a14:m>
                <a:r>
                  <a:rPr lang="zh-TW" altLang="en-US" dirty="0"/>
                  <a:t>。</a:t>
                </a:r>
                <a:endParaRPr lang="en-US" altLang="zh-TW" dirty="0"/>
              </a:p>
              <a:p>
                <a:r>
                  <a:rPr lang="zh-TW" altLang="en-US" dirty="0"/>
                  <a:t>無失真通道：</a:t>
                </a:r>
                <a14:m>
                  <m:oMath xmlns:m="http://schemas.openxmlformats.org/officeDocument/2006/math">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𝑘</m:t>
                    </m:r>
                    <m:r>
                      <a:rPr lang="en-US" altLang="zh-TW" b="0" i="1" smtClean="0">
                        <a:latin typeface="Cambria Math" panose="02040503050406030204" pitchFamily="18" charset="0"/>
                      </a:rPr>
                      <m:t>𝛿</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0</m:t>
                            </m:r>
                          </m:sub>
                        </m:sSub>
                      </m:e>
                    </m:d>
                    <m:groupChr>
                      <m:groupChrPr>
                        <m:chr m:val="→"/>
                        <m:vertJc m:val="bot"/>
                        <m:ctrlPr>
                          <a:rPr lang="en-US" altLang="zh-TW" b="0" i="1" smtClean="0">
                            <a:latin typeface="Cambria Math" panose="02040503050406030204" pitchFamily="18" charset="0"/>
                          </a:rPr>
                        </m:ctrlPr>
                      </m:groupChrPr>
                      <m:e>
                        <m:r>
                          <m:rPr>
                            <m:brk m:alnAt="2"/>
                          </m:rPr>
                          <a:rPr lang="en-US" altLang="zh-TW" b="0" i="1" smtClean="0">
                            <a:latin typeface="Cambria Math" panose="02040503050406030204" pitchFamily="18" charset="0"/>
                          </a:rPr>
                          <m:t>𝐹</m:t>
                        </m:r>
                        <m:r>
                          <a:rPr lang="en-US" altLang="zh-TW" b="0" i="1" smtClean="0">
                            <a:latin typeface="Cambria Math" panose="02040503050406030204" pitchFamily="18" charset="0"/>
                          </a:rPr>
                          <m:t>𝑜𝑢𝑟𝑖𝑒𝑟</m:t>
                        </m:r>
                      </m:e>
                    </m:groupChr>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𝑘</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r>
                          <a:rPr lang="en-US" altLang="zh-TW" b="0" i="1" smtClean="0">
                            <a:latin typeface="Cambria Math" panose="02040503050406030204" pitchFamily="18" charset="0"/>
                          </a:rPr>
                          <m:t>𝑓</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0</m:t>
                            </m:r>
                          </m:sub>
                        </m:sSub>
                      </m:sup>
                    </m:sSup>
                  </m:oMath>
                </a14:m>
                <a:r>
                  <a:rPr lang="zh-TW" altLang="en-US" dirty="0"/>
                  <a:t>，該系統振幅響應為常數，代表輸出波形維持一致，相位響應為線性平移，也就是固定的時間延遲。</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433134"/>
              </a:xfrm>
              <a:blipFill>
                <a:blip r:embed="rId2"/>
                <a:stretch>
                  <a:fillRect l="-857" t="-1796" r="-3910" b="-44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064081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OFDM </a:t>
            </a:r>
            <a:r>
              <a:rPr lang="zh-TW" altLang="en-US" dirty="0"/>
              <a:t>等化</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780667" cy="5557422"/>
              </a:xfrm>
            </p:spPr>
            <p:txBody>
              <a:bodyPr>
                <a:normAutofit/>
              </a:bodyPr>
              <a:lstStyle/>
              <a:p>
                <a:r>
                  <a:rPr lang="zh-TW" altLang="en-US" dirty="0"/>
                  <a:t>可以求出解為</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𝜆</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𝑛</m:t>
                                </m:r>
                              </m:sub>
                              <m:sup>
                                <m:r>
                                  <a:rPr lang="en-US" altLang="zh-TW" b="0" i="1" smtClean="0">
                                    <a:latin typeface="Cambria Math" panose="02040503050406030204" pitchFamily="18" charset="0"/>
                                  </a:rPr>
                                  <m:t>2</m:t>
                                </m:r>
                              </m:sup>
                            </m:sSubSup>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den>
                        </m:f>
                        <m:r>
                          <a:rPr lang="en-US" altLang="zh-TW" b="0" i="1" smtClean="0">
                            <a:latin typeface="Cambria Math" panose="02040503050406030204" pitchFamily="18" charset="0"/>
                          </a:rPr>
                          <m:t>)</m:t>
                        </m:r>
                      </m:e>
                      <m:sup>
                        <m:r>
                          <a:rPr lang="en-US" altLang="zh-TW" b="0" i="1" smtClean="0">
                            <a:latin typeface="Cambria Math" panose="02040503050406030204" pitchFamily="18" charset="0"/>
                          </a:rPr>
                          <m:t>+</m:t>
                        </m:r>
                      </m:sup>
                    </m:sSup>
                    <m:r>
                      <a:rPr lang="en-US" altLang="zh-TW" b="0" i="1" smtClean="0">
                        <a:latin typeface="Cambria Math" panose="02040503050406030204" pitchFamily="18" charset="0"/>
                      </a:rPr>
                      <m:t>, </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𝑘</m:t>
                        </m:r>
                        <m:r>
                          <a:rPr lang="en-US" altLang="zh-TW" b="0" i="1" smtClean="0">
                            <a:latin typeface="Cambria Math" panose="02040503050406030204" pitchFamily="18" charset="0"/>
                          </a:rPr>
                          <m:t>=0</m:t>
                        </m:r>
                      </m:sub>
                      <m:sup>
                        <m:r>
                          <a:rPr lang="en-US" altLang="zh-TW" b="0" i="1" smtClean="0">
                            <a:latin typeface="Cambria Math" panose="02040503050406030204" pitchFamily="18" charset="0"/>
                          </a:rPr>
                          <m:t>𝑁</m:t>
                        </m:r>
                        <m:r>
                          <a:rPr lang="en-US" altLang="zh-TW" b="0" i="1" smtClean="0">
                            <a:latin typeface="Cambria Math" panose="02040503050406030204" pitchFamily="18" charset="0"/>
                          </a:rPr>
                          <m:t>−1</m:t>
                        </m:r>
                      </m:sup>
                      <m:e>
                        <m:sSup>
                          <m:sSupPr>
                            <m:ctrlPr>
                              <a:rPr lang="en-US" altLang="zh-TW" i="1">
                                <a:latin typeface="Cambria Math" panose="02040503050406030204" pitchFamily="18" charset="0"/>
                              </a:rPr>
                            </m:ctrlPr>
                          </m:sSupPr>
                          <m:e>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𝜆</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𝜎</m:t>
                                    </m:r>
                                  </m:e>
                                  <m:sub>
                                    <m:r>
                                      <a:rPr lang="en-US" altLang="zh-TW" i="1">
                                        <a:latin typeface="Cambria Math" panose="02040503050406030204" pitchFamily="18" charset="0"/>
                                      </a:rPr>
                                      <m:t>𝑛</m:t>
                                    </m:r>
                                  </m:sub>
                                  <m:sup>
                                    <m:r>
                                      <a:rPr lang="en-US" altLang="zh-TW" i="1">
                                        <a:latin typeface="Cambria Math" panose="02040503050406030204" pitchFamily="18" charset="0"/>
                                      </a:rPr>
                                      <m:t>2</m:t>
                                    </m:r>
                                  </m:sup>
                                </m:sSubSup>
                              </m:num>
                              <m:den>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𝐻</m:t>
                                        </m:r>
                                      </m:e>
                                      <m:sub>
                                        <m:r>
                                          <a:rPr lang="en-US" altLang="zh-TW" i="1">
                                            <a:latin typeface="Cambria Math" panose="02040503050406030204" pitchFamily="18" charset="0"/>
                                          </a:rPr>
                                          <m:t>𝑘</m:t>
                                        </m:r>
                                      </m:sub>
                                    </m:sSub>
                                    <m:r>
                                      <a:rPr lang="en-US" altLang="zh-TW" i="1">
                                        <a:latin typeface="Cambria Math" panose="02040503050406030204" pitchFamily="18" charset="0"/>
                                      </a:rPr>
                                      <m:t>|</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e>
                          <m:sup>
                            <m:r>
                              <a:rPr lang="en-US" altLang="zh-TW" i="1">
                                <a:latin typeface="Cambria Math" panose="02040503050406030204" pitchFamily="18" charset="0"/>
                              </a:rPr>
                              <m:t>+</m:t>
                            </m:r>
                          </m:sup>
                        </m:sSup>
                      </m:e>
                    </m:nary>
                    <m:r>
                      <a:rPr lang="en-US" altLang="zh-TW" b="0" i="1" smtClean="0">
                        <a:latin typeface="Cambria Math" panose="02040503050406030204" pitchFamily="18" charset="0"/>
                      </a:rPr>
                      <m:t>=</m:t>
                    </m:r>
                    <m:r>
                      <a:rPr lang="en-US" altLang="zh-TW" b="0" i="1" smtClean="0">
                        <a:latin typeface="Cambria Math" panose="02040503050406030204" pitchFamily="18" charset="0"/>
                      </a:rPr>
                      <m:t>𝑃</m:t>
                    </m:r>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max</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endParaRPr lang="en-US" altLang="zh-TW" dirty="0"/>
              </a:p>
              <a:p>
                <a:r>
                  <a:rPr lang="zh-TW" altLang="en-US" dirty="0"/>
                  <a:t>由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𝑘</m:t>
                        </m:r>
                      </m:sub>
                    </m:sSub>
                  </m:oMath>
                </a14:m>
                <a:r>
                  <a:rPr lang="zh-TW" altLang="en-US" dirty="0"/>
                  <a:t> 可以看出若通道增益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𝐻</m:t>
                        </m:r>
                      </m:e>
                      <m:sub>
                        <m:r>
                          <a:rPr lang="en-US" altLang="zh-TW" i="1">
                            <a:latin typeface="Cambria Math" panose="02040503050406030204" pitchFamily="18" charset="0"/>
                          </a:rPr>
                          <m:t>𝑘</m:t>
                        </m:r>
                      </m:sub>
                    </m:sSub>
                  </m:oMath>
                </a14:m>
                <a:r>
                  <a:rPr lang="zh-TW" altLang="en-US" dirty="0"/>
                  <a:t> 較大則分配的功率較多，反之亦然，甚至可能被捨去不用。此最佳化的解可想成是</a:t>
                </a:r>
                <a:r>
                  <a:rPr lang="zh-TW" altLang="en-US" b="1" dirty="0"/>
                  <a:t>注水法</a:t>
                </a:r>
                <a:r>
                  <a:rPr lang="en-US" altLang="zh-TW" b="1" dirty="0"/>
                  <a:t>(water-filling method)</a:t>
                </a:r>
                <a:r>
                  <a:rPr lang="zh-TW" altLang="en-US" dirty="0"/>
                  <a:t>，也就是該容器底部的高度為 </a:t>
                </a:r>
                <a14:m>
                  <m:oMath xmlns:m="http://schemas.openxmlformats.org/officeDocument/2006/math">
                    <m:f>
                      <m:fPr>
                        <m:ctrlPr>
                          <a:rPr lang="en-US" altLang="zh-TW" i="1">
                            <a:latin typeface="Cambria Math" panose="02040503050406030204" pitchFamily="18" charset="0"/>
                          </a:rPr>
                        </m:ctrlPr>
                      </m:fPr>
                      <m:num>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𝜎</m:t>
                            </m:r>
                          </m:e>
                          <m:sub>
                            <m:r>
                              <a:rPr lang="en-US" altLang="zh-TW" i="1">
                                <a:latin typeface="Cambria Math" panose="02040503050406030204" pitchFamily="18" charset="0"/>
                              </a:rPr>
                              <m:t>𝑛</m:t>
                            </m:r>
                          </m:sub>
                          <m:sup>
                            <m:r>
                              <a:rPr lang="en-US" altLang="zh-TW" i="1">
                                <a:latin typeface="Cambria Math" panose="02040503050406030204" pitchFamily="18" charset="0"/>
                              </a:rPr>
                              <m:t>2</m:t>
                            </m:r>
                          </m:sup>
                        </m:sSubSup>
                      </m:num>
                      <m:den>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𝐻</m:t>
                                </m:r>
                              </m:e>
                              <m:sub>
                                <m:r>
                                  <a:rPr lang="en-US" altLang="zh-TW" i="1">
                                    <a:latin typeface="Cambria Math" panose="02040503050406030204" pitchFamily="18" charset="0"/>
                                  </a:rPr>
                                  <m:t>𝑘</m:t>
                                </m:r>
                              </m:sub>
                            </m:sSub>
                            <m:r>
                              <a:rPr lang="en-US" altLang="zh-TW" i="1">
                                <a:latin typeface="Cambria Math" panose="02040503050406030204" pitchFamily="18" charset="0"/>
                              </a:rPr>
                              <m:t>|</m:t>
                            </m:r>
                          </m:e>
                          <m:sup>
                            <m:r>
                              <a:rPr lang="en-US" altLang="zh-TW" i="1">
                                <a:latin typeface="Cambria Math" panose="02040503050406030204" pitchFamily="18" charset="0"/>
                              </a:rPr>
                              <m:t>2</m:t>
                            </m:r>
                          </m:sup>
                        </m:sSup>
                      </m:den>
                    </m:f>
                  </m:oMath>
                </a14:m>
                <a:r>
                  <a:rPr lang="zh-TW" altLang="en-US" dirty="0"/>
                  <a:t>，而最</a:t>
                </a:r>
                <a:br>
                  <a:rPr lang="en-US" altLang="zh-TW" dirty="0"/>
                </a:br>
                <a:r>
                  <a:rPr lang="zh-TW" altLang="en-US" dirty="0"/>
                  <a:t>後水面高度為 </a:t>
                </a:r>
                <a14:m>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𝜆</m:t>
                        </m:r>
                      </m:den>
                    </m:f>
                  </m:oMath>
                </a14:m>
                <a:r>
                  <a:rPr lang="zh-TW" altLang="en-US" dirty="0"/>
                  <a:t>，子載波被分配到的功率</a:t>
                </a:r>
                <a:br>
                  <a:rPr lang="en-US" altLang="zh-TW" dirty="0"/>
                </a:br>
                <a:r>
                  <a:rPr lang="zh-TW" altLang="en-US" dirty="0"/>
                  <a:t>為水面到容器底部的高低差。</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780667" cy="5557422"/>
              </a:xfrm>
              <a:blipFill>
                <a:blip r:embed="rId2"/>
                <a:stretch>
                  <a:fillRect l="-932" t="-1974"/>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57E3958C-DA96-41D3-B88B-EB64789DB92B}"/>
              </a:ext>
            </a:extLst>
          </p:cNvPr>
          <p:cNvPicPr>
            <a:picLocks noChangeAspect="1"/>
          </p:cNvPicPr>
          <p:nvPr/>
        </p:nvPicPr>
        <p:blipFill rotWithShape="1">
          <a:blip r:embed="rId3"/>
          <a:srcRect t="3589" r="2609"/>
          <a:stretch/>
        </p:blipFill>
        <p:spPr>
          <a:xfrm>
            <a:off x="6884967" y="3719744"/>
            <a:ext cx="4833557" cy="2773130"/>
          </a:xfrm>
          <a:prstGeom prst="rect">
            <a:avLst/>
          </a:prstGeom>
        </p:spPr>
      </p:pic>
    </p:spTree>
    <p:extLst>
      <p:ext uri="{BB962C8B-B14F-4D97-AF65-F5344CB8AC3E}">
        <p14:creationId xmlns:p14="http://schemas.microsoft.com/office/powerpoint/2010/main" val="35062410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Reference</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838200" y="1171852"/>
            <a:ext cx="10515600" cy="5005111"/>
          </a:xfrm>
        </p:spPr>
        <p:txBody>
          <a:bodyPr/>
          <a:lstStyle/>
          <a:p>
            <a:r>
              <a:rPr lang="en-US" altLang="zh-TW" dirty="0"/>
              <a:t>[1], Data Communication and networking 5</a:t>
            </a:r>
            <a:r>
              <a:rPr lang="en-US" altLang="zh-TW" baseline="30000" dirty="0"/>
              <a:t>th</a:t>
            </a:r>
            <a:r>
              <a:rPr lang="en-US" altLang="zh-TW" dirty="0"/>
              <a:t> edition, Behrouz A. </a:t>
            </a:r>
            <a:r>
              <a:rPr lang="en-US" altLang="zh-TW" dirty="0" err="1"/>
              <a:t>Forouzan</a:t>
            </a:r>
            <a:endParaRPr lang="en-US" altLang="zh-TW" dirty="0"/>
          </a:p>
          <a:p>
            <a:r>
              <a:rPr lang="en-US" altLang="zh-TW" dirty="0"/>
              <a:t>[2], Principles of Communications, systems, modulations, and noise, Rodger E. </a:t>
            </a:r>
            <a:r>
              <a:rPr lang="en-US" altLang="zh-TW" dirty="0" err="1"/>
              <a:t>Ziemer</a:t>
            </a:r>
            <a:r>
              <a:rPr lang="en-US" altLang="zh-TW" dirty="0"/>
              <a:t>, William H. Tranter</a:t>
            </a:r>
          </a:p>
        </p:txBody>
      </p:sp>
    </p:spTree>
    <p:extLst>
      <p:ext uri="{BB962C8B-B14F-4D97-AF65-F5344CB8AC3E}">
        <p14:creationId xmlns:p14="http://schemas.microsoft.com/office/powerpoint/2010/main" val="122629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希爾伯特轉換</a:t>
            </a:r>
            <a:r>
              <a:rPr lang="en-US" altLang="zh-TW" dirty="0"/>
              <a:t>(Hilbert Transform)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6" y="1171852"/>
                <a:ext cx="11461072" cy="5406501"/>
              </a:xfrm>
            </p:spPr>
            <p:txBody>
              <a:bodyPr>
                <a:normAutofit/>
              </a:bodyPr>
              <a:lstStyle/>
              <a:p>
                <a:r>
                  <a:rPr lang="zh-TW" altLang="en-US" dirty="0"/>
                  <a:t>實數訊號的頻譜是沿 </a:t>
                </a:r>
                <a14:m>
                  <m:oMath xmlns:m="http://schemas.openxmlformats.org/officeDocument/2006/math">
                    <m:r>
                      <a:rPr lang="en-US" altLang="zh-TW" b="0" i="1" smtClean="0">
                        <a:latin typeface="Cambria Math" panose="02040503050406030204" pitchFamily="18" charset="0"/>
                      </a:rPr>
                      <m:t>𝑓</m:t>
                    </m:r>
                    <m:r>
                      <a:rPr lang="en-US" altLang="zh-TW" b="0" i="1" smtClean="0">
                        <a:latin typeface="Cambria Math" panose="02040503050406030204" pitchFamily="18" charset="0"/>
                      </a:rPr>
                      <m:t>=0</m:t>
                    </m:r>
                  </m:oMath>
                </a14:m>
                <a:r>
                  <a:rPr lang="zh-TW" altLang="en-US" dirty="0"/>
                  <a:t> 對稱的，那可不可以只分析單邊就好？我們發現到 </a:t>
                </a:r>
                <a14:m>
                  <m:oMath xmlns:m="http://schemas.openxmlformats.org/officeDocument/2006/math">
                    <m:r>
                      <a:rPr lang="en-US" altLang="zh-TW" b="0" i="1" smtClean="0">
                        <a:latin typeface="Cambria Math" panose="02040503050406030204" pitchFamily="18" charset="0"/>
                      </a:rPr>
                      <m:t>2</m:t>
                    </m:r>
                    <m:r>
                      <a:rPr lang="en-US" altLang="zh-TW" b="0" i="1" smtClean="0">
                        <a:latin typeface="Cambria Math" panose="02040503050406030204" pitchFamily="18" charset="0"/>
                      </a:rPr>
                      <m:t>𝑢</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=1+</m:t>
                    </m:r>
                    <m:r>
                      <m:rPr>
                        <m:sty m:val="p"/>
                      </m:rPr>
                      <a:rPr lang="en-US" altLang="zh-TW" b="0" i="0" smtClean="0">
                        <a:latin typeface="Cambria Math" panose="02040503050406030204" pitchFamily="18" charset="0"/>
                      </a:rPr>
                      <m:t>sgn</m:t>
                    </m:r>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oMath>
                </a14:m>
                <a:r>
                  <a:rPr lang="zh-TW" altLang="en-US" dirty="0"/>
                  <a:t>。單位步進</a:t>
                </a:r>
                <a:r>
                  <a:rPr lang="en-US" altLang="zh-TW" dirty="0"/>
                  <a:t>(unit step)</a:t>
                </a:r>
                <a:r>
                  <a:rPr lang="zh-TW" altLang="en-US" dirty="0"/>
                  <a:t>函數可以表示成這兩個的和。而經過前面的性質可以發現到 </a:t>
                </a:r>
                <a14:m>
                  <m:oMath xmlns:m="http://schemas.openxmlformats.org/officeDocument/2006/math">
                    <m:sSup>
                      <m:sSupPr>
                        <m:ctrlPr>
                          <a:rPr lang="en-US" altLang="zh-TW" b="0" i="1" smtClean="0">
                            <a:latin typeface="Cambria Math" panose="02040503050406030204" pitchFamily="18" charset="0"/>
                          </a:rPr>
                        </m:ctrlPr>
                      </m:sSupPr>
                      <m:e>
                        <m:r>
                          <m:rPr>
                            <m:sty m:val="p"/>
                          </m:rPr>
                          <a:rPr lang="en-US" altLang="zh-TW">
                            <a:latin typeface="Cambria Math" panose="02040503050406030204" pitchFamily="18" charset="0"/>
                          </a:rPr>
                          <m:t>F</m:t>
                        </m:r>
                      </m:e>
                      <m:sup>
                        <m:r>
                          <a:rPr lang="en-US" altLang="zh-TW" b="0" i="1" smtClean="0">
                            <a:latin typeface="Cambria Math" panose="02040503050406030204" pitchFamily="18" charset="0"/>
                          </a:rPr>
                          <m:t>−1</m:t>
                        </m:r>
                      </m:sup>
                    </m:sSup>
                    <m:d>
                      <m:dPr>
                        <m:begChr m:val="{"/>
                        <m:endChr m:val="}"/>
                        <m:ctrlPr>
                          <a:rPr lang="en-US" altLang="zh-TW" b="0" i="1" smtClean="0">
                            <a:latin typeface="Cambria Math" panose="02040503050406030204" pitchFamily="18" charset="0"/>
                          </a:rPr>
                        </m:ctrlPr>
                      </m:dPr>
                      <m:e>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sgn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e>
                        </m:func>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𝑗</m:t>
                        </m:r>
                      </m:num>
                      <m:den>
                        <m:r>
                          <a:rPr lang="en-US" altLang="zh-TW" b="0" i="1" smtClean="0">
                            <a:latin typeface="Cambria Math" panose="02040503050406030204" pitchFamily="18" charset="0"/>
                          </a:rPr>
                          <m:t>𝜋</m:t>
                        </m:r>
                        <m:r>
                          <a:rPr lang="en-US" altLang="zh-TW" b="0" i="1" smtClean="0">
                            <a:latin typeface="Cambria Math" panose="02040503050406030204" pitchFamily="18" charset="0"/>
                          </a:rPr>
                          <m:t>𝑡</m:t>
                        </m:r>
                      </m:den>
                    </m:f>
                    <m:r>
                      <a:rPr lang="en-US" altLang="zh-TW" i="1">
                        <a:latin typeface="Cambria Math" panose="02040503050406030204" pitchFamily="18" charset="0"/>
                        <a:ea typeface="Cambria Math" panose="02040503050406030204" pitchFamily="18" charset="0"/>
                      </a:rPr>
                      <m:t>∙</m:t>
                    </m:r>
                    <m:r>
                      <a:rPr lang="en-US" altLang="zh-TW" b="1" i="1" smtClean="0">
                        <a:latin typeface="Cambria Math" panose="02040503050406030204" pitchFamily="18" charset="0"/>
                        <a:ea typeface="Cambria Math" panose="02040503050406030204" pitchFamily="18" charset="0"/>
                      </a:rPr>
                      <m:t>𝟏</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ea typeface="Cambria Math" panose="02040503050406030204" pitchFamily="18" charset="0"/>
                      </a:rPr>
                      <m:t>≠0}</m:t>
                    </m:r>
                  </m:oMath>
                </a14:m>
                <a:r>
                  <a:rPr lang="zh-TW" altLang="en-US" dirty="0"/>
                  <a:t>。</a:t>
                </a:r>
                <a:endParaRPr lang="en-US" altLang="zh-TW" dirty="0"/>
              </a:p>
              <a:p>
                <a:endParaRPr lang="en-US" altLang="zh-TW" dirty="0"/>
              </a:p>
              <a:p>
                <a:r>
                  <a:rPr lang="zh-TW" altLang="en-US" dirty="0"/>
                  <a:t>令一個訊號頻譜為</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𝐺</m:t>
                    </m:r>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oMath>
                </a14:m>
                <a:r>
                  <a:rPr lang="zh-TW" altLang="en-US" dirty="0"/>
                  <a:t>，它的單邊頻譜的時域訊號為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 </m:t>
                    </m:r>
                  </m:oMath>
                </a14:m>
                <a:r>
                  <a:rPr lang="zh-TW" altLang="en-US" dirty="0"/>
                  <a:t>，得</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  =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𝐹</m:t>
                        </m:r>
                      </m:e>
                      <m:sup>
                        <m:r>
                          <a:rPr lang="en-US" altLang="zh-TW" b="0" i="1" smtClean="0">
                            <a:latin typeface="Cambria Math" panose="02040503050406030204" pitchFamily="18" charset="0"/>
                          </a:rPr>
                          <m:t>−1</m:t>
                        </m:r>
                      </m:sup>
                    </m:sSup>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2</m:t>
                        </m:r>
                        <m:r>
                          <a:rPr lang="en-US" altLang="zh-TW" b="0" i="1" smtClean="0">
                            <a:latin typeface="Cambria Math" panose="02040503050406030204" pitchFamily="18" charset="0"/>
                          </a:rPr>
                          <m:t>𝑢</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𝐺</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e>
                    </m:d>
                    <m:r>
                      <a:rPr lang="en-US" altLang="zh-TW" b="0" i="1" smtClean="0">
                        <a:latin typeface="Cambria Math" panose="02040503050406030204" pitchFamily="18" charset="0"/>
                      </a:rPr>
                      <m:t>  =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𝐹</m:t>
                        </m:r>
                      </m:e>
                      <m:sup>
                        <m:r>
                          <a:rPr lang="en-US" altLang="zh-TW" b="0" i="1" smtClean="0">
                            <a:latin typeface="Cambria Math" panose="02040503050406030204" pitchFamily="18" charset="0"/>
                          </a:rPr>
                          <m:t>−1</m:t>
                        </m:r>
                      </m:sup>
                    </m:sSup>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2</m:t>
                        </m:r>
                        <m:r>
                          <a:rPr lang="en-US" altLang="zh-TW" b="0" i="1" smtClean="0">
                            <a:latin typeface="Cambria Math" panose="02040503050406030204" pitchFamily="18" charset="0"/>
                          </a:rPr>
                          <m:t>𝑢</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e>
                    </m:d>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𝐹</m:t>
                        </m:r>
                      </m:e>
                      <m:sup>
                        <m:r>
                          <a:rPr lang="en-US" altLang="zh-TW" b="0" i="1" smtClean="0">
                            <a:latin typeface="Cambria Math" panose="02040503050406030204" pitchFamily="18" charset="0"/>
                          </a:rPr>
                          <m:t>−1</m:t>
                        </m:r>
                      </m:sup>
                    </m:sSup>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𝐺</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e>
                    </m:d>
                  </m:oMath>
                </a14:m>
                <a:br>
                  <a:rPr lang="en-US" altLang="zh-TW" dirty="0"/>
                </a:br>
                <a14:m>
                  <m:oMath xmlns:m="http://schemas.openxmlformats.org/officeDocument/2006/math">
                    <m:r>
                      <a:rPr lang="en-US" altLang="zh-TW" b="0" i="1" smtClean="0">
                        <a:latin typeface="Cambria Math" panose="02040503050406030204" pitchFamily="18" charset="0"/>
                      </a:rPr>
                      <m:t>=</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𝛿</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𝑗</m:t>
                            </m:r>
                          </m:num>
                          <m:den>
                            <m:r>
                              <a:rPr lang="en-US" altLang="zh-TW" b="0" i="1" smtClean="0">
                                <a:latin typeface="Cambria Math" panose="02040503050406030204" pitchFamily="18" charset="0"/>
                              </a:rPr>
                              <m:t>𝜋</m:t>
                            </m:r>
                            <m:r>
                              <a:rPr lang="en-US" altLang="zh-TW" b="0" i="1" smtClean="0">
                                <a:latin typeface="Cambria Math" panose="02040503050406030204" pitchFamily="18" charset="0"/>
                              </a:rPr>
                              <m:t>𝑡</m:t>
                            </m:r>
                          </m:den>
                        </m:f>
                        <m:r>
                          <a:rPr lang="en-US" altLang="zh-TW" i="1">
                            <a:latin typeface="Cambria Math" panose="02040503050406030204" pitchFamily="18" charset="0"/>
                            <a:ea typeface="Cambria Math" panose="02040503050406030204" pitchFamily="18" charset="0"/>
                          </a:rPr>
                          <m:t>∙</m:t>
                        </m:r>
                        <m:r>
                          <a:rPr lang="en-US" altLang="zh-TW" b="1" i="1">
                            <a:latin typeface="Cambria Math" panose="02040503050406030204" pitchFamily="18" charset="0"/>
                            <a:ea typeface="Cambria Math" panose="02040503050406030204" pitchFamily="18" charset="0"/>
                          </a:rPr>
                          <m:t>𝟏</m:t>
                        </m:r>
                        <m:d>
                          <m:dPr>
                            <m:begChr m:val="{"/>
                            <m:endChr m:val="}"/>
                            <m:ctrlPr>
                              <a:rPr lang="en-US" altLang="zh-TW" b="1"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𝑡</m:t>
                            </m:r>
                            <m:r>
                              <a:rPr lang="en-US" altLang="zh-TW" i="1">
                                <a:latin typeface="Cambria Math" panose="02040503050406030204" pitchFamily="18" charset="0"/>
                                <a:ea typeface="Cambria Math" panose="02040503050406030204" pitchFamily="18" charset="0"/>
                              </a:rPr>
                              <m:t>≠0</m:t>
                            </m:r>
                          </m:e>
                        </m:d>
                      </m:e>
                    </m:d>
                    <m:r>
                      <a:rPr lang="en-US" altLang="zh-TW" b="0" i="1" smtClean="0">
                        <a:latin typeface="Cambria Math" panose="02040503050406030204" pitchFamily="18" charset="0"/>
                      </a:rPr>
                      <m:t>∗</m:t>
                    </m:r>
                    <m:r>
                      <a:rPr lang="en-US" altLang="zh-TW" b="0" i="1" smtClean="0">
                        <a:latin typeface="Cambria Math" panose="02040503050406030204" pitchFamily="18" charset="0"/>
                      </a:rPr>
                      <m:t>𝑔</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  =  </m:t>
                    </m:r>
                    <m:r>
                      <a:rPr lang="en-US" altLang="zh-TW" b="0" i="1" smtClean="0">
                        <a:latin typeface="Cambria Math" panose="02040503050406030204" pitchFamily="18" charset="0"/>
                      </a:rPr>
                      <m:t>𝑔</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𝑗</m:t>
                        </m:r>
                      </m:num>
                      <m:den>
                        <m:r>
                          <a:rPr lang="en-US" altLang="zh-TW" i="1">
                            <a:latin typeface="Cambria Math" panose="02040503050406030204" pitchFamily="18" charset="0"/>
                          </a:rPr>
                          <m:t>𝜋</m:t>
                        </m:r>
                        <m:r>
                          <a:rPr lang="en-US" altLang="zh-TW" i="1">
                            <a:latin typeface="Cambria Math" panose="02040503050406030204" pitchFamily="18" charset="0"/>
                          </a:rPr>
                          <m:t>𝑡</m:t>
                        </m:r>
                      </m:den>
                    </m:f>
                    <m:r>
                      <a:rPr lang="en-US" altLang="zh-TW" i="1">
                        <a:latin typeface="Cambria Math" panose="02040503050406030204" pitchFamily="18" charset="0"/>
                        <a:ea typeface="Cambria Math" panose="02040503050406030204" pitchFamily="18" charset="0"/>
                      </a:rPr>
                      <m:t>∙</m:t>
                    </m:r>
                    <m:r>
                      <a:rPr lang="en-US" altLang="zh-TW" b="1" i="1">
                        <a:latin typeface="Cambria Math" panose="02040503050406030204" pitchFamily="18" charset="0"/>
                        <a:ea typeface="Cambria Math" panose="02040503050406030204" pitchFamily="18" charset="0"/>
                      </a:rPr>
                      <m:t>𝟏</m:t>
                    </m:r>
                    <m:d>
                      <m:dPr>
                        <m:begChr m:val="{"/>
                        <m:endChr m:val="}"/>
                        <m:ctrlPr>
                          <a:rPr lang="en-US" altLang="zh-TW" i="1">
                            <a:latin typeface="Cambria Math" panose="02040503050406030204" pitchFamily="18" charset="0"/>
                            <a:ea typeface="Cambria Math" panose="02040503050406030204" pitchFamily="18" charset="0"/>
                          </a:rPr>
                        </m:ctrlPr>
                      </m:dPr>
                      <m:e>
                        <m:r>
                          <a:rPr lang="en-US" altLang="zh-TW" b="0" i="1">
                            <a:latin typeface="Cambria Math" panose="02040503050406030204" pitchFamily="18" charset="0"/>
                            <a:ea typeface="Cambria Math" panose="02040503050406030204" pitchFamily="18" charset="0"/>
                          </a:rPr>
                          <m:t>𝑡</m:t>
                        </m:r>
                        <m:r>
                          <a:rPr lang="en-US" altLang="zh-TW" b="0" i="1">
                            <a:latin typeface="Cambria Math" panose="02040503050406030204" pitchFamily="18" charset="0"/>
                            <a:ea typeface="Cambria Math" panose="02040503050406030204" pitchFamily="18" charset="0"/>
                          </a:rPr>
                          <m:t>≠0</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𝑔</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𝑡</m:t>
                        </m:r>
                      </m:e>
                    </m:d>
                  </m:oMath>
                </a14:m>
                <a:br>
                  <a:rPr lang="en-US" altLang="zh-TW" b="0" dirty="0">
                    <a:ea typeface="Cambria Math" panose="02040503050406030204" pitchFamily="18" charset="0"/>
                  </a:rPr>
                </a:br>
                <a14:m>
                  <m:oMath xmlns:m="http://schemas.openxmlformats.org/officeDocument/2006/math">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𝑔</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𝑡</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𝑗</m:t>
                    </m:r>
                    <m:acc>
                      <m:accPr>
                        <m:chr m:val="̂"/>
                        <m:ctrlPr>
                          <a:rPr lang="en-US" altLang="zh-TW" b="0" i="1" smtClean="0">
                            <a:latin typeface="Cambria Math" panose="02040503050406030204" pitchFamily="18" charset="0"/>
                            <a:ea typeface="Cambria Math" panose="02040503050406030204" pitchFamily="18" charset="0"/>
                          </a:rPr>
                        </m:ctrlPr>
                      </m:accPr>
                      <m:e>
                        <m:r>
                          <a:rPr lang="en-US" altLang="zh-TW" b="0" i="1" smtClean="0">
                            <a:latin typeface="Cambria Math" panose="02040503050406030204" pitchFamily="18" charset="0"/>
                            <a:ea typeface="Cambria Math" panose="02040503050406030204" pitchFamily="18" charset="0"/>
                          </a:rPr>
                          <m:t>𝑔</m:t>
                        </m:r>
                      </m:e>
                    </m:acc>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ea typeface="Cambria Math" panose="02040503050406030204" pitchFamily="18" charset="0"/>
                      </a:rPr>
                      <m:t>)</m:t>
                    </m:r>
                  </m:oMath>
                </a14:m>
                <a:endParaRPr lang="en-US" altLang="zh-TW" dirty="0"/>
              </a:p>
              <a:p>
                <a:endParaRPr lang="en-US" altLang="zh-TW" dirty="0"/>
              </a:p>
              <a:p>
                <a:r>
                  <a:rPr lang="zh-TW" altLang="en-US" dirty="0"/>
                  <a:t> </a:t>
                </a:r>
                <a14:m>
                  <m:oMath xmlns:m="http://schemas.openxmlformats.org/officeDocument/2006/math">
                    <m:acc>
                      <m:accPr>
                        <m:chr m:val="̂"/>
                        <m:ctrlPr>
                          <a:rPr lang="en-US" altLang="zh-TW" b="0" i="1" smtClean="0">
                            <a:latin typeface="Cambria Math" panose="02040503050406030204" pitchFamily="18" charset="0"/>
                            <a:ea typeface="Cambria Math" panose="02040503050406030204" pitchFamily="18" charset="0"/>
                          </a:rPr>
                        </m:ctrlPr>
                      </m:accPr>
                      <m:e>
                        <m:r>
                          <a:rPr lang="en-US" altLang="zh-TW" b="0" i="1" smtClean="0">
                            <a:latin typeface="Cambria Math" panose="02040503050406030204" pitchFamily="18" charset="0"/>
                            <a:ea typeface="Cambria Math" panose="02040503050406030204" pitchFamily="18" charset="0"/>
                          </a:rPr>
                          <m:t>𝑔</m:t>
                        </m:r>
                      </m:e>
                    </m:acc>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ea typeface="Cambria Math" panose="02040503050406030204" pitchFamily="18" charset="0"/>
                      </a:rPr>
                      <m:t>)</m:t>
                    </m:r>
                  </m:oMath>
                </a14:m>
                <a:r>
                  <a:rPr lang="zh-TW" altLang="en-US" b="0" dirty="0"/>
                  <a:t> </a:t>
                </a:r>
                <a:r>
                  <a:rPr lang="zh-TW" altLang="en-US" dirty="0"/>
                  <a:t>就是 </a:t>
                </a:r>
                <a:r>
                  <a:rPr lang="en-US" altLang="zh-TW" dirty="0"/>
                  <a:t>Hilbert Transform </a:t>
                </a:r>
                <a:r>
                  <a:rPr lang="zh-TW" altLang="en-US" dirty="0"/>
                  <a:t>的結果。得 </a:t>
                </a:r>
                <a14:m>
                  <m:oMath xmlns:m="http://schemas.openxmlformats.org/officeDocument/2006/math">
                    <m:acc>
                      <m:accPr>
                        <m:chr m:val="̂"/>
                        <m:ctrlPr>
                          <a:rPr lang="en-US" altLang="zh-TW" i="1">
                            <a:latin typeface="Cambria Math" panose="02040503050406030204" pitchFamily="18" charset="0"/>
                            <a:ea typeface="Cambria Math" panose="02040503050406030204" pitchFamily="18" charset="0"/>
                          </a:rPr>
                        </m:ctrlPr>
                      </m:accPr>
                      <m:e>
                        <m:r>
                          <a:rPr lang="en-US" altLang="zh-TW" i="1">
                            <a:latin typeface="Cambria Math" panose="02040503050406030204" pitchFamily="18" charset="0"/>
                            <a:ea typeface="Cambria Math" panose="02040503050406030204" pitchFamily="18" charset="0"/>
                          </a:rPr>
                          <m:t>𝑔</m:t>
                        </m:r>
                      </m:e>
                    </m:acc>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𝑡</m:t>
                        </m:r>
                      </m:e>
                    </m:d>
                    <m:r>
                      <a:rPr lang="en-US" altLang="zh-TW" b="0" i="1" smtClean="0">
                        <a:latin typeface="Cambria Math" panose="02040503050406030204" pitchFamily="18" charset="0"/>
                        <a:ea typeface="Cambria Math" panose="02040503050406030204" pitchFamily="18" charset="0"/>
                      </a:rPr>
                      <m:t>=</m:t>
                    </m:r>
                    <m:nary>
                      <m:naryPr>
                        <m:ctrlPr>
                          <a:rPr lang="en-US" altLang="zh-TW" b="0" i="1" smtClean="0">
                            <a:latin typeface="Cambria Math" panose="02040503050406030204" pitchFamily="18" charset="0"/>
                            <a:ea typeface="Cambria Math" panose="02040503050406030204" pitchFamily="18" charset="0"/>
                          </a:rPr>
                        </m:ctrlPr>
                      </m:naryPr>
                      <m:sub>
                        <m:r>
                          <m:rPr>
                            <m:brk m:alnAt="23"/>
                          </m:rP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b="0" i="1" smtClean="0">
                            <a:latin typeface="Cambria Math" panose="02040503050406030204" pitchFamily="18" charset="0"/>
                            <a:ea typeface="Cambria Math" panose="02040503050406030204" pitchFamily="18" charset="0"/>
                          </a:rPr>
                          <m:t>∞</m:t>
                        </m:r>
                      </m:sup>
                      <m:e>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𝑔</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𝜏</m:t>
                                </m:r>
                              </m:e>
                            </m:d>
                          </m:num>
                          <m:den>
                            <m:r>
                              <a:rPr lang="en-US" altLang="zh-TW" b="0" i="1" smtClean="0">
                                <a:latin typeface="Cambria Math" panose="02040503050406030204" pitchFamily="18" charset="0"/>
                                <a:ea typeface="Cambria Math" panose="02040503050406030204" pitchFamily="18" charset="0"/>
                              </a:rPr>
                              <m:t>𝜋</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𝜏</m:t>
                            </m:r>
                            <m:r>
                              <a:rPr lang="en-US" altLang="zh-TW" b="0" i="1" smtClean="0">
                                <a:latin typeface="Cambria Math" panose="02040503050406030204" pitchFamily="18" charset="0"/>
                                <a:ea typeface="Cambria Math" panose="02040503050406030204" pitchFamily="18" charset="0"/>
                              </a:rPr>
                              <m:t>)</m:t>
                            </m:r>
                          </m:den>
                        </m:f>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𝜏</m:t>
                        </m:r>
                      </m:e>
                    </m:nary>
                  </m:oMath>
                </a14:m>
                <a:r>
                  <a:rPr lang="zh-TW" altLang="en-US" b="0"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6" y="1171852"/>
                <a:ext cx="11461072" cy="5406501"/>
              </a:xfrm>
              <a:blipFill>
                <a:blip r:embed="rId2"/>
                <a:stretch>
                  <a:fillRect l="-957" t="-2029" r="-31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3112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希爾伯特轉換基本上是一個</a:t>
            </a:r>
            <a:r>
              <a:rPr lang="en-US" altLang="zh-TW" dirty="0"/>
              <a:t>90</a:t>
            </a:r>
            <a:r>
              <a:rPr lang="zh-TW" altLang="en-US" dirty="0"/>
              <a:t>度相移器</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14:m>
                  <m:oMath xmlns:m="http://schemas.openxmlformats.org/officeDocument/2006/math">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𝜏</m:t>
                        </m:r>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𝜋</m:t>
                        </m:r>
                        <m:r>
                          <a:rPr lang="en-US" altLang="zh-TW" b="0" i="1" smtClean="0">
                            <a:latin typeface="Cambria Math" panose="02040503050406030204" pitchFamily="18" charset="0"/>
                          </a:rPr>
                          <m:t>𝑡</m:t>
                        </m:r>
                      </m:den>
                    </m:f>
                    <m:r>
                      <a:rPr lang="en-US" altLang="zh-TW" b="0" i="1" smtClean="0">
                        <a:latin typeface="Cambria Math" panose="02040503050406030204" pitchFamily="18" charset="0"/>
                      </a:rPr>
                      <m:t> </m:t>
                    </m:r>
                    <m:groupChr>
                      <m:groupChrPr>
                        <m:chr m:val="→"/>
                        <m:vertJc m:val="bot"/>
                        <m:ctrlPr>
                          <a:rPr lang="en-US" altLang="zh-TW" b="0" i="1" smtClean="0">
                            <a:latin typeface="Cambria Math" panose="02040503050406030204" pitchFamily="18" charset="0"/>
                          </a:rPr>
                        </m:ctrlPr>
                      </m:groupChrPr>
                      <m:e>
                        <m:r>
                          <m:rPr>
                            <m:brk m:alnAt="2"/>
                          </m:rPr>
                          <a:rPr lang="en-US" altLang="zh-TW" b="0" i="1" smtClean="0">
                            <a:latin typeface="Cambria Math" panose="02040503050406030204" pitchFamily="18" charset="0"/>
                          </a:rPr>
                          <m:t>𝐹</m:t>
                        </m:r>
                        <m:r>
                          <a:rPr lang="en-US" altLang="zh-TW" b="0" i="1" smtClean="0">
                            <a:latin typeface="Cambria Math" panose="02040503050406030204" pitchFamily="18" charset="0"/>
                          </a:rPr>
                          <m:t>𝑜𝑢𝑟𝑖𝑒𝑟</m:t>
                        </m:r>
                      </m:e>
                    </m:groupChr>
                    <m:r>
                      <a:rPr lang="en-US" altLang="zh-TW" b="0" i="1" smtClean="0">
                        <a:latin typeface="Cambria Math" panose="02040503050406030204" pitchFamily="18" charset="0"/>
                      </a:rPr>
                      <m:t> </m:t>
                    </m:r>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𝑗𝑠𝑔𝑛</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oMath>
                </a14:m>
                <a:r>
                  <a:rPr lang="en-US" altLang="zh-TW" dirty="0"/>
                  <a:t>, where </a:t>
                </a:r>
                <a14:m>
                  <m:oMath xmlns:m="http://schemas.openxmlformats.org/officeDocument/2006/math">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sgn</m:t>
                        </m:r>
                      </m:fName>
                      <m:e>
                        <m:d>
                          <m:dPr>
                            <m:ctrlPr>
                              <a:rPr lang="en-US" altLang="zh-TW" i="1">
                                <a:latin typeface="Cambria Math" panose="02040503050406030204" pitchFamily="18" charset="0"/>
                              </a:rPr>
                            </m:ctrlPr>
                          </m:dPr>
                          <m:e>
                            <m:r>
                              <a:rPr lang="en-US" altLang="zh-TW" i="1">
                                <a:latin typeface="Cambria Math" panose="02040503050406030204" pitchFamily="18" charset="0"/>
                              </a:rPr>
                              <m:t>𝑓</m:t>
                            </m:r>
                          </m:e>
                        </m:d>
                      </m:e>
                    </m:func>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1 , </m:t>
                            </m:r>
                            <m:r>
                              <a:rPr lang="en-US" altLang="zh-TW" b="0" i="1" smtClean="0">
                                <a:latin typeface="Cambria Math" panose="02040503050406030204" pitchFamily="18" charset="0"/>
                              </a:rPr>
                              <m:t>𝑓</m:t>
                            </m:r>
                            <m:r>
                              <a:rPr lang="en-US" altLang="zh-TW" i="1">
                                <a:latin typeface="Cambria Math" panose="02040503050406030204" pitchFamily="18" charset="0"/>
                              </a:rPr>
                              <m:t>&gt;0</m:t>
                            </m:r>
                          </m:e>
                          <m:e>
                            <m:r>
                              <a:rPr lang="en-US" altLang="zh-TW" i="1">
                                <a:latin typeface="Cambria Math" panose="02040503050406030204" pitchFamily="18" charset="0"/>
                              </a:rPr>
                              <m:t>0 , </m:t>
                            </m:r>
                            <m:r>
                              <a:rPr lang="en-US" altLang="zh-TW" b="0" i="1" smtClean="0">
                                <a:latin typeface="Cambria Math" panose="02040503050406030204" pitchFamily="18" charset="0"/>
                              </a:rPr>
                              <m:t>𝑓</m:t>
                            </m:r>
                            <m:r>
                              <a:rPr lang="en-US" altLang="zh-TW" i="1">
                                <a:latin typeface="Cambria Math" panose="02040503050406030204" pitchFamily="18" charset="0"/>
                              </a:rPr>
                              <m:t>=0</m:t>
                            </m:r>
                          </m:e>
                          <m:e>
                            <m:r>
                              <a:rPr lang="en-US" altLang="zh-TW" i="1">
                                <a:latin typeface="Cambria Math" panose="02040503050406030204" pitchFamily="18" charset="0"/>
                              </a:rPr>
                              <m:t>−1 , </m:t>
                            </m:r>
                            <m:r>
                              <a:rPr lang="en-US" altLang="zh-TW" b="0" i="1" smtClean="0">
                                <a:latin typeface="Cambria Math" panose="02040503050406030204" pitchFamily="18" charset="0"/>
                              </a:rPr>
                              <m:t>𝑓</m:t>
                            </m:r>
                            <m:r>
                              <a:rPr lang="en-US" altLang="zh-TW" i="1">
                                <a:latin typeface="Cambria Math" panose="02040503050406030204" pitchFamily="18" charset="0"/>
                              </a:rPr>
                              <m:t>&lt;0</m:t>
                            </m:r>
                          </m:e>
                        </m:eqArr>
                      </m:e>
                    </m:d>
                  </m:oMath>
                </a14:m>
                <a:endParaRPr lang="en-US" altLang="zh-TW" dirty="0"/>
              </a:p>
              <a:p>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𝐺</m:t>
                        </m:r>
                      </m:e>
                    </m:acc>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𝑗𝑠𝑔𝑛</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𝐺</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𝑓</m:t>
                        </m:r>
                      </m:e>
                    </m:d>
                    <m:r>
                      <a:rPr lang="en-US" altLang="zh-TW" b="0" i="1" smtClean="0">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m:t>
                            </m:r>
                            <m:r>
                              <a:rPr lang="en-US" altLang="zh-TW" b="0" i="1" smtClean="0">
                                <a:latin typeface="Cambria Math" panose="02040503050406030204" pitchFamily="18" charset="0"/>
                              </a:rPr>
                              <m:t>𝐺</m:t>
                            </m:r>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exp</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𝐺</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𝑓</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𝜋</m:t>
                            </m:r>
                            <m:r>
                              <a:rPr lang="en-US" altLang="zh-TW" b="0" i="1" smtClean="0">
                                <a:latin typeface="Cambria Math" panose="02040503050406030204" pitchFamily="18" charset="0"/>
                                <a:ea typeface="Cambria Math" panose="02040503050406030204" pitchFamily="18" charset="0"/>
                              </a:rPr>
                              <m:t>/2)) , </m:t>
                            </m:r>
                            <m:r>
                              <a:rPr lang="en-US" altLang="zh-TW" i="1">
                                <a:latin typeface="Cambria Math" panose="02040503050406030204" pitchFamily="18" charset="0"/>
                              </a:rPr>
                              <m:t>𝑓</m:t>
                            </m:r>
                            <m:r>
                              <a:rPr lang="en-US" altLang="zh-TW" i="1">
                                <a:latin typeface="Cambria Math" panose="02040503050406030204" pitchFamily="18" charset="0"/>
                              </a:rPr>
                              <m:t>&gt;0</m:t>
                            </m:r>
                          </m:e>
                          <m:e>
                            <m:r>
                              <a:rPr lang="en-US" altLang="zh-TW" i="1">
                                <a:latin typeface="Cambria Math" panose="02040503050406030204" pitchFamily="18" charset="0"/>
                              </a:rPr>
                              <m:t>0 , </m:t>
                            </m:r>
                            <m:r>
                              <a:rPr lang="en-US" altLang="zh-TW" i="1">
                                <a:latin typeface="Cambria Math" panose="02040503050406030204" pitchFamily="18" charset="0"/>
                              </a:rPr>
                              <m:t>𝑓</m:t>
                            </m:r>
                            <m:r>
                              <a:rPr lang="en-US" altLang="zh-TW" i="1">
                                <a:latin typeface="Cambria Math" panose="02040503050406030204" pitchFamily="18" charset="0"/>
                              </a:rPr>
                              <m:t>=0</m:t>
                            </m:r>
                          </m:e>
                          <m:e>
                            <m:r>
                              <a:rPr lang="en-US" altLang="zh-TW" i="1">
                                <a:latin typeface="Cambria Math" panose="02040503050406030204" pitchFamily="18" charset="0"/>
                              </a:rPr>
                              <m:t>|</m:t>
                            </m:r>
                            <m:r>
                              <a:rPr lang="en-US" altLang="zh-TW" i="1">
                                <a:latin typeface="Cambria Math" panose="02040503050406030204" pitchFamily="18" charset="0"/>
                              </a:rPr>
                              <m:t>𝐺</m:t>
                            </m:r>
                            <m:r>
                              <a:rPr lang="en-US" altLang="zh-TW" i="1">
                                <a:latin typeface="Cambria Math" panose="02040503050406030204" pitchFamily="18" charset="0"/>
                              </a:rPr>
                              <m:t>(</m:t>
                            </m:r>
                            <m:r>
                              <a:rPr lang="en-US" altLang="zh-TW" i="1">
                                <a:latin typeface="Cambria Math" panose="02040503050406030204" pitchFamily="18" charset="0"/>
                              </a:rPr>
                              <m:t>𝑓</m:t>
                            </m:r>
                            <m:r>
                              <a:rPr lang="en-US" altLang="zh-TW" i="1">
                                <a:latin typeface="Cambria Math" panose="02040503050406030204" pitchFamily="18" charset="0"/>
                              </a:rPr>
                              <m:t>)|</m:t>
                            </m:r>
                            <m:r>
                              <m:rPr>
                                <m:sty m:val="p"/>
                              </m:rPr>
                              <a:rPr lang="en-US" altLang="zh-TW">
                                <a:latin typeface="Cambria Math" panose="02040503050406030204" pitchFamily="18" charset="0"/>
                              </a:rPr>
                              <m:t>exp</m:t>
                            </m:r>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𝐺</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𝑓</m:t>
                                </m:r>
                              </m:e>
                            </m:d>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𝜋</m:t>
                            </m:r>
                            <m:r>
                              <a:rPr lang="en-US" altLang="zh-TW" i="1">
                                <a:latin typeface="Cambria Math" panose="02040503050406030204" pitchFamily="18" charset="0"/>
                                <a:ea typeface="Cambria Math" panose="02040503050406030204" pitchFamily="18" charset="0"/>
                              </a:rPr>
                              <m:t>/2)), </m:t>
                            </m:r>
                            <m:r>
                              <a:rPr lang="en-US" altLang="zh-TW" i="1">
                                <a:latin typeface="Cambria Math" panose="02040503050406030204" pitchFamily="18" charset="0"/>
                              </a:rPr>
                              <m:t>𝑓</m:t>
                            </m:r>
                            <m:r>
                              <a:rPr lang="en-US" altLang="zh-TW" i="1">
                                <a:latin typeface="Cambria Math" panose="02040503050406030204" pitchFamily="18" charset="0"/>
                              </a:rPr>
                              <m:t>&lt;0</m:t>
                            </m:r>
                          </m:e>
                        </m:eqArr>
                      </m:e>
                    </m:d>
                  </m:oMath>
                </a14:m>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t="-365"/>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6DE53948-C8EF-4772-A82D-372C30868884}"/>
              </a:ext>
            </a:extLst>
          </p:cNvPr>
          <p:cNvPicPr>
            <a:picLocks noChangeAspect="1"/>
          </p:cNvPicPr>
          <p:nvPr/>
        </p:nvPicPr>
        <p:blipFill>
          <a:blip r:embed="rId3"/>
          <a:stretch>
            <a:fillRect/>
          </a:stretch>
        </p:blipFill>
        <p:spPr>
          <a:xfrm>
            <a:off x="429088" y="5090321"/>
            <a:ext cx="3734540" cy="1054378"/>
          </a:xfrm>
          <a:prstGeom prst="rect">
            <a:avLst/>
          </a:prstGeom>
        </p:spPr>
      </p:pic>
      <p:pic>
        <p:nvPicPr>
          <p:cNvPr id="7" name="圖片 6">
            <a:extLst>
              <a:ext uri="{FF2B5EF4-FFF2-40B4-BE49-F238E27FC236}">
                <a16:creationId xmlns:a16="http://schemas.microsoft.com/office/drawing/2014/main" id="{5ED8A237-97B8-48AD-A31E-F488F2FBD732}"/>
              </a:ext>
            </a:extLst>
          </p:cNvPr>
          <p:cNvPicPr>
            <a:picLocks noChangeAspect="1"/>
          </p:cNvPicPr>
          <p:nvPr/>
        </p:nvPicPr>
        <p:blipFill>
          <a:blip r:embed="rId4"/>
          <a:stretch>
            <a:fillRect/>
          </a:stretch>
        </p:blipFill>
        <p:spPr>
          <a:xfrm>
            <a:off x="4163628" y="4581641"/>
            <a:ext cx="3481999" cy="1925008"/>
          </a:xfrm>
          <a:prstGeom prst="rect">
            <a:avLst/>
          </a:prstGeom>
        </p:spPr>
      </p:pic>
      <p:pic>
        <p:nvPicPr>
          <p:cNvPr id="9" name="圖片 8">
            <a:extLst>
              <a:ext uri="{FF2B5EF4-FFF2-40B4-BE49-F238E27FC236}">
                <a16:creationId xmlns:a16="http://schemas.microsoft.com/office/drawing/2014/main" id="{08026916-FD1C-4C27-91D0-FF1ECE5135BE}"/>
              </a:ext>
            </a:extLst>
          </p:cNvPr>
          <p:cNvPicPr>
            <a:picLocks noChangeAspect="1"/>
          </p:cNvPicPr>
          <p:nvPr/>
        </p:nvPicPr>
        <p:blipFill>
          <a:blip r:embed="rId5"/>
          <a:stretch>
            <a:fillRect/>
          </a:stretch>
        </p:blipFill>
        <p:spPr>
          <a:xfrm>
            <a:off x="7871480" y="4581640"/>
            <a:ext cx="3482320" cy="1925009"/>
          </a:xfrm>
          <a:prstGeom prst="rect">
            <a:avLst/>
          </a:prstGeom>
        </p:spPr>
      </p:pic>
    </p:spTree>
    <p:extLst>
      <p:ext uri="{BB962C8B-B14F-4D97-AF65-F5344CB8AC3E}">
        <p14:creationId xmlns:p14="http://schemas.microsoft.com/office/powerpoint/2010/main" val="370468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希爾伯特轉換的性質</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14:m>
                  <m:oMath xmlns:m="http://schemas.openxmlformats.org/officeDocument/2006/math">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e>
                    </m:d>
                  </m:oMath>
                </a14:m>
                <a:endParaRPr lang="en-US" altLang="zh-TW" b="0" dirty="0"/>
              </a:p>
              <a:p>
                <a:endParaRPr lang="en-US" altLang="zh-TW" b="0" dirty="0"/>
              </a:p>
              <a:p>
                <a14:m>
                  <m:oMath xmlns:m="http://schemas.openxmlformats.org/officeDocument/2006/math">
                    <m:acc>
                      <m:accPr>
                        <m:chr m:val="̂"/>
                        <m:ctrlPr>
                          <a:rPr lang="en-US" altLang="zh-TW" i="1" smtClean="0">
                            <a:latin typeface="Cambria Math" panose="02040503050406030204" pitchFamily="18" charset="0"/>
                          </a:rPr>
                        </m:ctrlPr>
                      </m:accPr>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𝑥</m:t>
                            </m:r>
                          </m:e>
                        </m:acc>
                      </m:e>
                    </m:acc>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a:t>
                </a:r>
                <a14:m>
                  <m:oMath xmlns:m="http://schemas.openxmlformats.org/officeDocument/2006/math">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𝑡</m:t>
                            </m:r>
                          </m:e>
                        </m:d>
                      </m:e>
                    </m:func>
                    <m:r>
                      <a:rPr lang="en-US" altLang="zh-TW" b="0" i="1" smtClean="0">
                        <a:latin typeface="Cambria Math" panose="02040503050406030204" pitchFamily="18" charset="0"/>
                      </a:rPr>
                      <m:t> </m:t>
                    </m:r>
                    <m:groupChr>
                      <m:groupChrPr>
                        <m:chr m:val="→"/>
                        <m:vertJc m:val="bot"/>
                        <m:ctrlPr>
                          <a:rPr lang="en-US" altLang="zh-TW" b="0" i="1" smtClean="0">
                            <a:latin typeface="Cambria Math" panose="02040503050406030204" pitchFamily="18" charset="0"/>
                          </a:rPr>
                        </m:ctrlPr>
                      </m:groupChrPr>
                      <m:e>
                        <m:r>
                          <m:rPr>
                            <m:brk m:alnAt="2"/>
                          </m:rPr>
                          <a:rPr lang="en-US" altLang="zh-TW" b="0" i="1" smtClean="0">
                            <a:latin typeface="Cambria Math" panose="02040503050406030204" pitchFamily="18" charset="0"/>
                          </a:rPr>
                          <m:t>𝐻</m:t>
                        </m:r>
                      </m:e>
                    </m:groupCh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𝑡</m:t>
                            </m:r>
                          </m:e>
                        </m:d>
                        <m:r>
                          <a:rPr lang="en-US" altLang="zh-TW" b="0" i="1" smtClean="0">
                            <a:latin typeface="Cambria Math" panose="02040503050406030204" pitchFamily="18" charset="0"/>
                          </a:rPr>
                          <m:t> </m:t>
                        </m:r>
                      </m:e>
                    </m:func>
                    <m:r>
                      <a:rPr lang="en-US" altLang="zh-TW" b="0" i="1" smtClean="0">
                        <a:latin typeface="Cambria Math" panose="02040503050406030204" pitchFamily="18" charset="0"/>
                      </a:rPr>
                      <m:t>,  </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sin</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0</m:t>
                                </m:r>
                              </m:sub>
                            </m:sSub>
                            <m:r>
                              <a:rPr lang="en-US" altLang="zh-TW" i="1">
                                <a:latin typeface="Cambria Math" panose="02040503050406030204" pitchFamily="18" charset="0"/>
                              </a:rPr>
                              <m:t>𝑡</m:t>
                            </m:r>
                          </m:e>
                        </m:d>
                      </m:e>
                    </m:func>
                    <m:r>
                      <a:rPr lang="en-US" altLang="zh-TW" i="1">
                        <a:latin typeface="Cambria Math" panose="02040503050406030204" pitchFamily="18" charset="0"/>
                      </a:rPr>
                      <m:t> </m:t>
                    </m:r>
                    <m:groupChr>
                      <m:groupChrPr>
                        <m:chr m:val="→"/>
                        <m:vertJc m:val="bot"/>
                        <m:ctrlPr>
                          <a:rPr lang="en-US" altLang="zh-TW" i="1">
                            <a:latin typeface="Cambria Math" panose="02040503050406030204" pitchFamily="18" charset="0"/>
                          </a:rPr>
                        </m:ctrlPr>
                      </m:groupChrPr>
                      <m:e>
                        <m:r>
                          <m:rPr>
                            <m:brk m:alnAt="2"/>
                          </m:rPr>
                          <a:rPr lang="en-US" altLang="zh-TW" i="1">
                            <a:latin typeface="Cambria Math" panose="02040503050406030204" pitchFamily="18" charset="0"/>
                          </a:rPr>
                          <m:t>𝐻</m:t>
                        </m:r>
                      </m:e>
                    </m:groupChr>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cos</m:t>
                    </m:r>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0</m:t>
                        </m:r>
                      </m:sub>
                    </m:sSub>
                    <m:r>
                      <a:rPr lang="en-US" altLang="zh-TW" i="1">
                        <a:latin typeface="Cambria Math" panose="02040503050406030204" pitchFamily="18" charset="0"/>
                      </a:rPr>
                      <m:t>𝑡</m:t>
                    </m:r>
                    <m:r>
                      <a:rPr lang="en-US" altLang="zh-TW" i="1">
                        <a:latin typeface="Cambria Math" panose="02040503050406030204" pitchFamily="18" charset="0"/>
                      </a:rPr>
                      <m:t>)</m:t>
                    </m:r>
                  </m:oMath>
                </a14:m>
                <a:endParaRPr lang="en-US" altLang="zh-TW" dirty="0"/>
              </a:p>
              <a:p>
                <a:endParaRPr lang="en-US" altLang="zh-TW" dirty="0"/>
              </a:p>
              <a:p>
                <a14:m>
                  <m:oMath xmlns:m="http://schemas.openxmlformats.org/officeDocument/2006/math">
                    <m:nary>
                      <m:naryPr>
                        <m:ctrlPr>
                          <a:rPr lang="en-US" altLang="zh-TW"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i="1" smtClean="0">
                            <a:latin typeface="Cambria Math" panose="02040503050406030204" pitchFamily="18" charset="0"/>
                            <a:ea typeface="Cambria Math" panose="02040503050406030204" pitchFamily="18" charset="0"/>
                          </a:rPr>
                          <m:t>∞</m:t>
                        </m:r>
                      </m:sup>
                      <m:e>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d>
                          <m:dPr>
                            <m:ctrlPr>
                              <a:rPr lang="en-US" altLang="zh-TW" b="0" i="1" smtClean="0">
                                <a:latin typeface="Cambria Math" panose="02040503050406030204" pitchFamily="18" charset="0"/>
                              </a:rPr>
                            </m:ctrlPr>
                          </m:dPr>
                          <m:e>
                            <m:r>
                              <m:rPr>
                                <m:brk m:alnAt="23"/>
                              </m:rPr>
                              <a:rPr lang="en-US" altLang="zh-TW" b="0" i="1" smtClean="0">
                                <a:latin typeface="Cambria Math" panose="02040503050406030204" pitchFamily="18" charset="0"/>
                              </a:rPr>
                              <m:t>𝑡</m:t>
                            </m:r>
                          </m:e>
                        </m:d>
                        <m:r>
                          <m:rPr>
                            <m:brk m:alnAt="23"/>
                          </m:rPr>
                          <a:rPr lang="en-US" altLang="zh-TW" b="0" i="1" smtClean="0">
                            <a:latin typeface="Cambria Math" panose="02040503050406030204" pitchFamily="18" charset="0"/>
                          </a:rPr>
                          <m:t>𝑑</m:t>
                        </m:r>
                        <m:r>
                          <a:rPr lang="en-US" altLang="zh-TW" b="0" i="1" smtClean="0">
                            <a:latin typeface="Cambria Math" panose="02040503050406030204" pitchFamily="18" charset="0"/>
                          </a:rPr>
                          <m:t>𝑡</m:t>
                        </m:r>
                      </m:e>
                    </m:nary>
                    <m:r>
                      <a:rPr lang="en-US" altLang="zh-TW" b="0" i="1" smtClean="0">
                        <a:latin typeface="Cambria Math" panose="02040503050406030204" pitchFamily="18" charset="0"/>
                      </a:rPr>
                      <m:t>=0</m:t>
                    </m:r>
                  </m:oMath>
                </a14:m>
                <a:r>
                  <a:rPr lang="zh-TW" altLang="en-US" dirty="0"/>
                  <a:t>，代表</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𝑔</m:t>
                        </m:r>
                      </m:e>
                      <m:sub>
                        <m:r>
                          <a:rPr lang="en-US" altLang="zh-TW" i="1">
                            <a:latin typeface="Cambria Math" panose="02040503050406030204" pitchFamily="18" charset="0"/>
                          </a:rPr>
                          <m:t>+</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smtClean="0">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𝑔</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𝑡</m:t>
                        </m:r>
                      </m:e>
                    </m:d>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𝑗</m:t>
                    </m:r>
                    <m:acc>
                      <m:accPr>
                        <m:chr m:val="̂"/>
                        <m:ctrlPr>
                          <a:rPr lang="en-US" altLang="zh-TW" i="1">
                            <a:latin typeface="Cambria Math" panose="02040503050406030204" pitchFamily="18" charset="0"/>
                            <a:ea typeface="Cambria Math" panose="02040503050406030204" pitchFamily="18" charset="0"/>
                          </a:rPr>
                        </m:ctrlPr>
                      </m:accPr>
                      <m:e>
                        <m:r>
                          <a:rPr lang="en-US" altLang="zh-TW" i="1">
                            <a:latin typeface="Cambria Math" panose="02040503050406030204" pitchFamily="18" charset="0"/>
                            <a:ea typeface="Cambria Math" panose="02040503050406030204" pitchFamily="18" charset="0"/>
                          </a:rPr>
                          <m:t>𝑔</m:t>
                        </m:r>
                      </m:e>
                    </m:acc>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𝑡</m:t>
                    </m:r>
                    <m:r>
                      <a:rPr lang="en-US" altLang="zh-TW" i="1">
                        <a:latin typeface="Cambria Math" panose="02040503050406030204" pitchFamily="18" charset="0"/>
                        <a:ea typeface="Cambria Math" panose="02040503050406030204" pitchFamily="18" charset="0"/>
                      </a:rPr>
                      <m:t>)</m:t>
                    </m:r>
                  </m:oMath>
                </a14:m>
                <a:r>
                  <a:rPr lang="zh-TW" altLang="en-US" dirty="0"/>
                  <a:t> </a:t>
                </a:r>
                <a:r>
                  <a:rPr lang="zh-TW" altLang="en-US" b="1" dirty="0"/>
                  <a:t>實部虛部彼此正交</a:t>
                </a:r>
                <a:r>
                  <a:rPr lang="zh-TW" altLang="en-US" dirty="0"/>
                  <a:t>。</a:t>
                </a:r>
                <a:endParaRPr lang="en-US" altLang="zh-TW" dirty="0"/>
              </a:p>
              <a:p>
                <a:endParaRPr lang="en-US" altLang="zh-TW" dirty="0"/>
              </a:p>
              <a:p>
                <a:r>
                  <a:rPr lang="zh-TW" altLang="en-US" dirty="0"/>
                  <a:t>已知 </a:t>
                </a:r>
                <a14:m>
                  <m:oMath xmlns:m="http://schemas.openxmlformats.org/officeDocument/2006/math">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 </m:t>
                    </m:r>
                  </m:oMath>
                </a14:m>
                <a:r>
                  <a:rPr lang="zh-TW" altLang="en-US" dirty="0"/>
                  <a:t>是低通訊號，</a:t>
                </a:r>
                <a14:m>
                  <m:oMath xmlns:m="http://schemas.openxmlformats.org/officeDocument/2006/math">
                    <m:r>
                      <a:rPr lang="en-US" altLang="zh-TW" b="0" i="1" smtClean="0">
                        <a:latin typeface="Cambria Math" panose="02040503050406030204" pitchFamily="18" charset="0"/>
                      </a:rPr>
                      <m:t>𝑐</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en-US" altLang="zh-TW" dirty="0"/>
                  <a:t> </a:t>
                </a:r>
                <a:r>
                  <a:rPr lang="zh-TW" altLang="en-US" dirty="0"/>
                  <a:t>是高通訊號，兩者頻譜不重疊，若 </a:t>
                </a:r>
                <a14:m>
                  <m:oMath xmlns:m="http://schemas.openxmlformats.org/officeDocument/2006/math">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𝑚</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𝑐</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，則</a:t>
                </a:r>
                <a14:m>
                  <m:oMath xmlns:m="http://schemas.openxmlformats.org/officeDocument/2006/math">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𝑥</m:t>
                        </m:r>
                      </m:e>
                    </m:acc>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𝑚</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𝑐</m:t>
                        </m:r>
                      </m:e>
                    </m:acc>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a:t>
                </a:r>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84971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解析信號與</a:t>
            </a:r>
            <a:r>
              <a:rPr lang="en-US" altLang="zh-TW" dirty="0"/>
              <a:t>IQ</a:t>
            </a:r>
            <a:r>
              <a:rPr lang="zh-TW" altLang="en-US" dirty="0"/>
              <a:t>訊號</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如左下圖，</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i="1">
                            <a:latin typeface="Cambria Math" panose="02040503050406030204" pitchFamily="18" charset="0"/>
                          </a:rPr>
                          <m:t>+</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smtClean="0">
                        <a:latin typeface="Cambria Math" panose="02040503050406030204" pitchFamily="18" charset="0"/>
                      </a:rPr>
                      <m:t>=</m:t>
                    </m:r>
                    <m:r>
                      <a:rPr lang="en-US" altLang="zh-TW" b="0" i="1" smtClean="0">
                        <a:latin typeface="Cambria Math" panose="02040503050406030204" pitchFamily="18" charset="0"/>
                      </a:rPr>
                      <m:t>𝑥</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𝑡</m:t>
                        </m:r>
                      </m:e>
                    </m:d>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𝑗</m:t>
                    </m:r>
                    <m:acc>
                      <m:accPr>
                        <m:chr m:val="̂"/>
                        <m:ctrlPr>
                          <a:rPr lang="en-US" altLang="zh-TW" i="1">
                            <a:latin typeface="Cambria Math" panose="02040503050406030204" pitchFamily="18" charset="0"/>
                            <a:ea typeface="Cambria Math" panose="02040503050406030204" pitchFamily="18" charset="0"/>
                          </a:rPr>
                        </m:ctrlPr>
                      </m:accPr>
                      <m:e>
                        <m:r>
                          <a:rPr lang="en-US" altLang="zh-TW" b="0" i="1" smtClean="0">
                            <a:latin typeface="Cambria Math" panose="02040503050406030204" pitchFamily="18" charset="0"/>
                            <a:ea typeface="Cambria Math" panose="02040503050406030204" pitchFamily="18" charset="0"/>
                          </a:rPr>
                          <m:t>𝑥</m:t>
                        </m:r>
                      </m:e>
                    </m:acc>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𝑡</m:t>
                    </m:r>
                    <m:r>
                      <a:rPr lang="en-US" altLang="zh-TW" i="1">
                        <a:latin typeface="Cambria Math" panose="02040503050406030204" pitchFamily="18" charset="0"/>
                        <a:ea typeface="Cambria Math" panose="02040503050406030204" pitchFamily="18" charset="0"/>
                      </a:rPr>
                      <m:t>)</m:t>
                    </m:r>
                  </m:oMath>
                </a14:m>
                <a:r>
                  <a:rPr lang="zh-TW" altLang="en-US" dirty="0"/>
                  <a:t> 被稱作</a:t>
                </a:r>
                <a:r>
                  <a:rPr lang="zh-TW" altLang="en-US" b="1" dirty="0"/>
                  <a:t>解析信號</a:t>
                </a:r>
                <a:r>
                  <a:rPr lang="en-US" altLang="zh-TW" b="1" dirty="0"/>
                  <a:t>(analytic signal)</a:t>
                </a:r>
                <a:r>
                  <a:rPr lang="en-US" altLang="zh-TW" dirty="0"/>
                  <a:t> </a:t>
                </a:r>
                <a:r>
                  <a:rPr lang="zh-TW" altLang="en-US" dirty="0"/>
                  <a:t>或是</a:t>
                </a:r>
                <a:r>
                  <a:rPr lang="zh-TW" altLang="en-US" b="1" dirty="0"/>
                  <a:t>預包跡</a:t>
                </a:r>
                <a:r>
                  <a:rPr lang="en-US" altLang="zh-TW" b="1" dirty="0"/>
                  <a:t>(pre-envelope)</a:t>
                </a:r>
                <a:r>
                  <a:rPr lang="zh-TW" altLang="en-US" dirty="0"/>
                  <a:t>。同樣我們也可以定義</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rPr>
                      <m:t>=</m:t>
                    </m:r>
                    <m:r>
                      <a:rPr lang="en-US" altLang="zh-TW" b="0" i="1" smtClean="0">
                        <a:latin typeface="Cambria Math" panose="02040503050406030204" pitchFamily="18" charset="0"/>
                      </a:rPr>
                      <m:t>𝑥</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𝑡</m:t>
                        </m:r>
                      </m:e>
                    </m:d>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𝑗</m:t>
                    </m:r>
                    <m:acc>
                      <m:accPr>
                        <m:chr m:val="̂"/>
                        <m:ctrlPr>
                          <a:rPr lang="en-US" altLang="zh-TW" i="1">
                            <a:latin typeface="Cambria Math" panose="02040503050406030204" pitchFamily="18" charset="0"/>
                            <a:ea typeface="Cambria Math" panose="02040503050406030204" pitchFamily="18" charset="0"/>
                          </a:rPr>
                        </m:ctrlPr>
                      </m:accPr>
                      <m:e>
                        <m:r>
                          <a:rPr lang="en-US" altLang="zh-TW" b="0" i="1" smtClean="0">
                            <a:latin typeface="Cambria Math" panose="02040503050406030204" pitchFamily="18" charset="0"/>
                            <a:ea typeface="Cambria Math" panose="02040503050406030204" pitchFamily="18" charset="0"/>
                          </a:rPr>
                          <m:t>𝑥</m:t>
                        </m:r>
                      </m:e>
                    </m:acc>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𝑡</m:t>
                    </m:r>
                    <m:r>
                      <a:rPr lang="en-US" altLang="zh-TW" i="1">
                        <a:latin typeface="Cambria Math" panose="02040503050406030204" pitchFamily="18" charset="0"/>
                        <a:ea typeface="Cambria Math" panose="02040503050406030204" pitchFamily="18" charset="0"/>
                      </a:rPr>
                      <m:t>)</m:t>
                    </m:r>
                  </m:oMath>
                </a14:m>
                <a:endParaRPr lang="en-US" altLang="zh-TW" dirty="0"/>
              </a:p>
              <a:p>
                <a:r>
                  <a:rPr lang="zh-TW" altLang="en-US" dirty="0"/>
                  <a:t>如右下圖，我們假設 </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en-US" altLang="zh-TW" dirty="0"/>
                  <a:t> </a:t>
                </a:r>
                <a:r>
                  <a:rPr lang="zh-TW" altLang="en-US" dirty="0"/>
                  <a:t>是一個帶通訊號，我們得到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m:t>
                    </m:r>
                  </m:oMath>
                </a14:m>
                <a:r>
                  <a:rPr lang="en-US" altLang="zh-TW" dirty="0"/>
                  <a:t> </a:t>
                </a:r>
                <a:r>
                  <a:rPr lang="zh-TW" altLang="en-US" dirty="0"/>
                  <a:t>之後，將它做頻率偏移，移到了基頻帶，得到 </a:t>
                </a:r>
                <a14:m>
                  <m:oMath xmlns:m="http://schemas.openxmlformats.org/officeDocument/2006/math">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，這時候 </a:t>
                </a:r>
                <a14:m>
                  <m:oMath xmlns:m="http://schemas.openxmlformats.org/officeDocument/2006/math">
                    <m:acc>
                      <m:accPr>
                        <m:chr m:val="̃"/>
                        <m:ctrlPr>
                          <a:rPr lang="zh-TW" altLang="en-US"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 </m:t>
                    </m:r>
                  </m:oMath>
                </a14:m>
                <a:r>
                  <a:rPr lang="zh-TW" altLang="en-US" dirty="0"/>
                  <a:t>變成了</a:t>
                </a:r>
                <a:r>
                  <a:rPr lang="zh-TW" altLang="en-US" b="1" dirty="0"/>
                  <a:t>複數基頻訊號</a:t>
                </a:r>
                <a:r>
                  <a:rPr lang="en-US" altLang="zh-TW" b="1" dirty="0"/>
                  <a:t>(complex baseband signal)</a:t>
                </a:r>
                <a:r>
                  <a:rPr lang="zh-TW" altLang="en-US" dirty="0"/>
                  <a:t>。根據</a:t>
                </a:r>
                <a:r>
                  <a:rPr lang="zh-TW" altLang="en-US" dirty="0">
                    <a:hlinkClick r:id="rId3" action="ppaction://hlinksldjump"/>
                  </a:rPr>
                  <a:t>傅立葉性質</a:t>
                </a:r>
                <a:r>
                  <a:rPr lang="zh-TW" altLang="en-US" dirty="0"/>
                  <a:t>此時他們的關係為</a:t>
                </a:r>
                <a:br>
                  <a:rPr lang="en-US" altLang="zh-TW" dirty="0"/>
                </a:br>
                <a14:m>
                  <m:oMath xmlns:m="http://schemas.openxmlformats.org/officeDocument/2006/math">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𝑅𝑒</m:t>
                    </m:r>
                    <m:d>
                      <m:dPr>
                        <m:begChr m:val="{"/>
                        <m:endChr m:val="}"/>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𝑅𝑒</m:t>
                    </m:r>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m:rPr>
                        <m:sty m:val="p"/>
                      </m:rPr>
                      <a:rPr lang="en-US" altLang="zh-TW" b="0" i="0" smtClean="0">
                        <a:latin typeface="Cambria Math" panose="02040503050406030204" pitchFamily="18" charset="0"/>
                      </a:rPr>
                      <m:t>exp</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endParaRPr lang="en-US" altLang="zh-TW" dirty="0"/>
              </a:p>
              <a:p>
                <a:r>
                  <a:rPr lang="zh-TW" altLang="en-US" dirty="0"/>
                  <a:t>這時候我們把 </a:t>
                </a:r>
                <a14:m>
                  <m:oMath xmlns:m="http://schemas.openxmlformats.org/officeDocument/2006/math">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的實部虛部稱作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𝐼</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以及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𝑄</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oMath>
                </a14:m>
                <a:r>
                  <a:rPr lang="zh-TW" altLang="en-US" dirty="0"/>
                  <a:t>。也就是</a:t>
                </a:r>
                <a:r>
                  <a:rPr lang="en-US" altLang="zh-TW" b="1" dirty="0"/>
                  <a:t>IQ</a:t>
                </a:r>
                <a:r>
                  <a:rPr lang="zh-TW" altLang="en-US" b="1" dirty="0"/>
                  <a:t>訊號</a:t>
                </a:r>
                <a:r>
                  <a:rPr lang="zh-TW" altLang="en-US" dirty="0"/>
                  <a:t>。</a:t>
                </a:r>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4"/>
                <a:stretch>
                  <a:fillRect l="-964" t="-2192" r="-911"/>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27ED6D69-11E7-4C7B-B6BA-86CA33AC4434}"/>
              </a:ext>
            </a:extLst>
          </p:cNvPr>
          <p:cNvPicPr>
            <a:picLocks noChangeAspect="1"/>
          </p:cNvPicPr>
          <p:nvPr/>
        </p:nvPicPr>
        <p:blipFill>
          <a:blip r:embed="rId5"/>
          <a:stretch>
            <a:fillRect/>
          </a:stretch>
        </p:blipFill>
        <p:spPr>
          <a:xfrm>
            <a:off x="473476" y="4394881"/>
            <a:ext cx="5693544" cy="2097993"/>
          </a:xfrm>
          <a:prstGeom prst="rect">
            <a:avLst/>
          </a:prstGeom>
        </p:spPr>
      </p:pic>
      <p:pic>
        <p:nvPicPr>
          <p:cNvPr id="7" name="圖片 6">
            <a:extLst>
              <a:ext uri="{FF2B5EF4-FFF2-40B4-BE49-F238E27FC236}">
                <a16:creationId xmlns:a16="http://schemas.microsoft.com/office/drawing/2014/main" id="{D249E80F-25C9-46FC-AFDA-2B3C22D48952}"/>
              </a:ext>
            </a:extLst>
          </p:cNvPr>
          <p:cNvPicPr>
            <a:picLocks noChangeAspect="1"/>
          </p:cNvPicPr>
          <p:nvPr/>
        </p:nvPicPr>
        <p:blipFill>
          <a:blip r:embed="rId6"/>
          <a:stretch>
            <a:fillRect/>
          </a:stretch>
        </p:blipFill>
        <p:spPr>
          <a:xfrm>
            <a:off x="6184776" y="4195325"/>
            <a:ext cx="5533748" cy="2497104"/>
          </a:xfrm>
          <a:prstGeom prst="rect">
            <a:avLst/>
          </a:prstGeom>
        </p:spPr>
      </p:pic>
    </p:spTree>
    <p:extLst>
      <p:ext uri="{BB962C8B-B14F-4D97-AF65-F5344CB8AC3E}">
        <p14:creationId xmlns:p14="http://schemas.microsoft.com/office/powerpoint/2010/main" val="3980652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Content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838200" y="1171852"/>
            <a:ext cx="10515600" cy="5005111"/>
          </a:xfrm>
        </p:spPr>
        <p:txBody>
          <a:bodyPr/>
          <a:lstStyle/>
          <a:p>
            <a:r>
              <a:rPr lang="zh-TW" altLang="en-US" b="1" dirty="0">
                <a:solidFill>
                  <a:srgbClr val="FF0000"/>
                </a:solidFill>
              </a:rPr>
              <a:t>緒論</a:t>
            </a:r>
          </a:p>
          <a:p>
            <a:r>
              <a:rPr lang="zh-TW" altLang="en-US" dirty="0"/>
              <a:t>調變</a:t>
            </a:r>
            <a:endParaRPr lang="en-US" altLang="zh-TW" dirty="0"/>
          </a:p>
          <a:p>
            <a:r>
              <a:rPr lang="zh-TW" altLang="en-US" dirty="0"/>
              <a:t>機率、隨機過程、雜訊</a:t>
            </a:r>
            <a:endParaRPr lang="en-US" altLang="zh-TW" dirty="0"/>
          </a:p>
          <a:p>
            <a:r>
              <a:rPr lang="zh-TW" altLang="en-US" dirty="0"/>
              <a:t>無線通訊相關概念</a:t>
            </a:r>
            <a:endParaRPr lang="en-US" altLang="zh-TW" dirty="0"/>
          </a:p>
          <a:p>
            <a:r>
              <a:rPr lang="zh-TW" altLang="en-US" dirty="0"/>
              <a:t>通道容量</a:t>
            </a:r>
            <a:endParaRPr lang="en-US" altLang="zh-TW" dirty="0"/>
          </a:p>
          <a:p>
            <a:r>
              <a:rPr lang="zh-TW" altLang="en-US" dirty="0"/>
              <a:t>正交分頻多工</a:t>
            </a:r>
            <a:r>
              <a:rPr lang="en-US" altLang="zh-TW" dirty="0"/>
              <a:t>(OFDM)</a:t>
            </a:r>
          </a:p>
        </p:txBody>
      </p:sp>
    </p:spTree>
    <p:extLst>
      <p:ext uri="{BB962C8B-B14F-4D97-AF65-F5344CB8AC3E}">
        <p14:creationId xmlns:p14="http://schemas.microsoft.com/office/powerpoint/2010/main" val="175529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整理一下</a:t>
            </a:r>
            <a:r>
              <a:rPr lang="en-US" altLang="zh-TW" dirty="0"/>
              <a: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406501"/>
              </a:xfrm>
            </p:spPr>
            <p:txBody>
              <a:bodyPr/>
              <a:lstStyle/>
              <a:p>
                <a:r>
                  <a:rPr lang="zh-TW" altLang="en-US" dirty="0"/>
                  <a:t>將出現過的名詞和符號列出來</a:t>
                </a:r>
                <a:endParaRPr lang="en-US" altLang="zh-TW" dirty="0"/>
              </a:p>
              <a:p>
                <a:pPr marL="0" indent="0">
                  <a:buNone/>
                </a:pP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en-US" altLang="zh-TW" dirty="0"/>
                  <a:t>, </a:t>
                </a:r>
                <a:r>
                  <a:rPr lang="zh-TW" altLang="en-US" dirty="0"/>
                  <a:t>預包跡</a:t>
                </a:r>
                <a:r>
                  <a:rPr lang="en-US" altLang="zh-TW" dirty="0"/>
                  <a:t>(pre-envelope)</a:t>
                </a:r>
                <a:br>
                  <a:rPr lang="en-US" altLang="zh-TW" dirty="0"/>
                </a:br>
                <a:r>
                  <a:rPr lang="en-US" altLang="zh-TW" dirty="0"/>
                  <a:t>	</a:t>
                </a:r>
                <a14:m>
                  <m:oMath xmlns:m="http://schemas.openxmlformats.org/officeDocument/2006/math">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en-US" altLang="zh-TW" dirty="0"/>
                  <a:t>, </a:t>
                </a:r>
                <a:r>
                  <a:rPr lang="zh-TW" altLang="en-US" dirty="0"/>
                  <a:t>複數包跡</a:t>
                </a:r>
                <a:r>
                  <a:rPr lang="en-US" altLang="zh-TW" dirty="0"/>
                  <a:t>(complex envelope)</a:t>
                </a:r>
                <a:br>
                  <a:rPr lang="en-US" altLang="zh-TW" dirty="0"/>
                </a:b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𝐼</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smtClean="0">
                        <a:latin typeface="Cambria Math" panose="02040503050406030204" pitchFamily="18" charset="0"/>
                      </a:rPr>
                      <m:t>)</m:t>
                    </m:r>
                  </m:oMath>
                </a14:m>
                <a:r>
                  <a:rPr lang="en-US" altLang="zh-TW" dirty="0"/>
                  <a:t>, </a:t>
                </a:r>
                <a:r>
                  <a:rPr lang="zh-TW" altLang="en-US" dirty="0"/>
                  <a:t>帶通訊號的 </a:t>
                </a:r>
                <a:r>
                  <a:rPr lang="en-US" altLang="zh-TW" dirty="0"/>
                  <a:t>in-phase </a:t>
                </a:r>
                <a:r>
                  <a:rPr lang="zh-TW" altLang="en-US" dirty="0"/>
                  <a:t>成分</a:t>
                </a:r>
                <a:br>
                  <a:rPr lang="en-US" altLang="zh-TW" dirty="0"/>
                </a:b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𝑄</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en-US" altLang="zh-TW" dirty="0"/>
                  <a:t>, </a:t>
                </a:r>
                <a:r>
                  <a:rPr lang="zh-TW" altLang="en-US" dirty="0"/>
                  <a:t>帶通訊號的 </a:t>
                </a:r>
                <a:r>
                  <a:rPr lang="en-US" altLang="zh-TW" dirty="0"/>
                  <a:t>quadrature </a:t>
                </a:r>
                <a:r>
                  <a:rPr lang="zh-TW" altLang="en-US" dirty="0"/>
                  <a:t>成分</a:t>
                </a:r>
                <a:endParaRPr lang="en-US" altLang="zh-TW" dirty="0"/>
              </a:p>
              <a:p>
                <a:r>
                  <a:rPr lang="zh-TW" altLang="en-US" dirty="0"/>
                  <a:t>於是我們可以寫出：</a:t>
                </a:r>
                <a:endParaRPr lang="en-US" altLang="zh-TW" dirty="0"/>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i="1">
                          <a:latin typeface="Cambria Math" panose="02040503050406030204" pitchFamily="18" charset="0"/>
                        </a:rPr>
                        <m:t>=</m:t>
                      </m:r>
                      <m:r>
                        <a:rPr lang="en-US" altLang="zh-TW" i="1">
                          <a:latin typeface="Cambria Math" panose="02040503050406030204" pitchFamily="18" charset="0"/>
                        </a:rPr>
                        <m:t>𝑅𝑒</m:t>
                      </m:r>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m:rPr>
                          <m:sty m:val="p"/>
                        </m:rPr>
                        <a:rPr lang="en-US" altLang="zh-TW">
                          <a:latin typeface="Cambria Math" panose="02040503050406030204" pitchFamily="18" charset="0"/>
                        </a:rPr>
                        <m:t>exp</m:t>
                      </m:r>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b="0" i="1" smtClean="0">
                          <a:latin typeface="Cambria Math" panose="02040503050406030204" pitchFamily="18" charset="0"/>
                        </a:rPr>
                        <m:t>𝑅𝑒</m:t>
                      </m:r>
                      <m:d>
                        <m:dPr>
                          <m:begChr m:val="{"/>
                          <m:endChr m:val="}"/>
                          <m:ctrlPr>
                            <a:rPr lang="en-US" altLang="zh-TW" b="0" i="1" smtClean="0">
                              <a:latin typeface="Cambria Math" panose="02040503050406030204" pitchFamily="18" charset="0"/>
                            </a:rPr>
                          </m:ctrlPr>
                        </m:dPr>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𝐼</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𝑗</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𝑄</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d>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exp</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e>
                              </m:d>
                            </m:e>
                          </m:func>
                        </m:e>
                      </m:d>
                    </m:oMath>
                    <m:oMath xmlns:m="http://schemas.openxmlformats.org/officeDocument/2006/math">
                      <m:r>
                        <a:rPr lang="en-US" altLang="zh-TW" b="1" i="1" smtClean="0">
                          <a:latin typeface="Cambria Math" panose="02040503050406030204" pitchFamily="18" charset="0"/>
                        </a:rPr>
                        <m:t>=</m:t>
                      </m:r>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𝑰</m:t>
                          </m:r>
                        </m:sub>
                      </m:sSub>
                      <m:d>
                        <m:dPr>
                          <m:ctrlPr>
                            <a:rPr lang="en-US" altLang="zh-TW" b="1" i="1">
                              <a:latin typeface="Cambria Math" panose="02040503050406030204" pitchFamily="18" charset="0"/>
                            </a:rPr>
                          </m:ctrlPr>
                        </m:dPr>
                        <m:e>
                          <m:r>
                            <a:rPr lang="en-US" altLang="zh-TW" b="1" i="1">
                              <a:latin typeface="Cambria Math" panose="02040503050406030204" pitchFamily="18" charset="0"/>
                            </a:rPr>
                            <m:t>𝒕</m:t>
                          </m:r>
                        </m:e>
                      </m:d>
                      <m:func>
                        <m:funcPr>
                          <m:ctrlPr>
                            <a:rPr lang="en-US" altLang="zh-TW" b="1" i="1" smtClean="0">
                              <a:latin typeface="Cambria Math" panose="02040503050406030204" pitchFamily="18" charset="0"/>
                            </a:rPr>
                          </m:ctrlPr>
                        </m:funcPr>
                        <m:fName>
                          <m:r>
                            <a:rPr lang="en-US" altLang="zh-TW" b="1" i="0" smtClean="0">
                              <a:latin typeface="Cambria Math" panose="02040503050406030204" pitchFamily="18" charset="0"/>
                            </a:rPr>
                            <m:t>𝐜𝐨𝐬</m:t>
                          </m:r>
                        </m:fName>
                        <m:e>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𝟐</m:t>
                              </m:r>
                              <m:r>
                                <a:rPr lang="en-US" altLang="zh-TW" b="1" i="1" smtClean="0">
                                  <a:latin typeface="Cambria Math" panose="02040503050406030204" pitchFamily="18" charset="0"/>
                                </a:rPr>
                                <m:t>𝝅</m:t>
                              </m:r>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𝒇</m:t>
                                  </m:r>
                                </m:e>
                                <m:sub>
                                  <m:r>
                                    <a:rPr lang="en-US" altLang="zh-TW" b="1" i="1" smtClean="0">
                                      <a:latin typeface="Cambria Math" panose="02040503050406030204" pitchFamily="18" charset="0"/>
                                    </a:rPr>
                                    <m:t>𝒄</m:t>
                                  </m:r>
                                </m:sub>
                              </m:sSub>
                              <m:r>
                                <a:rPr lang="en-US" altLang="zh-TW" b="1" i="1" smtClean="0">
                                  <a:latin typeface="Cambria Math" panose="02040503050406030204" pitchFamily="18" charset="0"/>
                                </a:rPr>
                                <m:t>𝒕</m:t>
                              </m:r>
                            </m:e>
                          </m:d>
                        </m:e>
                      </m:func>
                      <m:r>
                        <a:rPr lang="en-US" altLang="zh-TW" b="1" i="1" smtClean="0">
                          <a:latin typeface="Cambria Math" panose="02040503050406030204" pitchFamily="18" charset="0"/>
                        </a:rPr>
                        <m:t>−</m:t>
                      </m:r>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𝒙</m:t>
                          </m:r>
                        </m:e>
                        <m:sub>
                          <m:r>
                            <a:rPr lang="en-US" altLang="zh-TW" b="1" i="1" smtClean="0">
                              <a:latin typeface="Cambria Math" panose="02040503050406030204" pitchFamily="18" charset="0"/>
                            </a:rPr>
                            <m:t>𝑸</m:t>
                          </m:r>
                        </m:sub>
                      </m:sSub>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𝒕</m:t>
                          </m:r>
                        </m:e>
                      </m:d>
                      <m:r>
                        <a:rPr lang="en-US" altLang="zh-TW" b="1" i="0" smtClean="0">
                          <a:latin typeface="Cambria Math" panose="02040503050406030204" pitchFamily="18" charset="0"/>
                        </a:rPr>
                        <m:t>𝐬𝐢𝐧</m:t>
                      </m:r>
                      <m:r>
                        <a:rPr lang="en-US" altLang="zh-TW" b="1" i="1" smtClean="0">
                          <a:latin typeface="Cambria Math" panose="02040503050406030204" pitchFamily="18" charset="0"/>
                        </a:rPr>
                        <m:t>⁡(</m:t>
                      </m:r>
                      <m:r>
                        <a:rPr lang="en-US" altLang="zh-TW" b="1" i="1" smtClean="0">
                          <a:latin typeface="Cambria Math" panose="02040503050406030204" pitchFamily="18" charset="0"/>
                        </a:rPr>
                        <m:t>𝟐</m:t>
                      </m:r>
                      <m:r>
                        <a:rPr lang="en-US" altLang="zh-TW" b="1" i="1" smtClean="0">
                          <a:latin typeface="Cambria Math" panose="02040503050406030204" pitchFamily="18" charset="0"/>
                        </a:rPr>
                        <m:t>𝝅</m:t>
                      </m:r>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𝒇</m:t>
                          </m:r>
                        </m:e>
                        <m:sub>
                          <m:r>
                            <a:rPr lang="en-US" altLang="zh-TW" b="1" i="1" smtClean="0">
                              <a:latin typeface="Cambria Math" panose="02040503050406030204" pitchFamily="18" charset="0"/>
                            </a:rPr>
                            <m:t>𝒄</m:t>
                          </m:r>
                        </m:sub>
                      </m:sSub>
                      <m:r>
                        <a:rPr lang="en-US" altLang="zh-TW" b="1" i="1" smtClean="0">
                          <a:latin typeface="Cambria Math" panose="02040503050406030204" pitchFamily="18" charset="0"/>
                        </a:rPr>
                        <m:t>𝒕</m:t>
                      </m:r>
                      <m:r>
                        <a:rPr lang="en-US" altLang="zh-TW" b="1" i="1" smtClean="0">
                          <a:latin typeface="Cambria Math" panose="02040503050406030204" pitchFamily="18" charset="0"/>
                        </a:rPr>
                        <m:t>)</m:t>
                      </m:r>
                    </m:oMath>
                  </m:oMathPara>
                </a14:m>
                <a:endParaRPr lang="en-US" altLang="zh-TW" b="1" dirty="0"/>
              </a:p>
              <a:p>
                <a14:m>
                  <m:oMath xmlns:m="http://schemas.openxmlformats.org/officeDocument/2006/math">
                    <m:r>
                      <a:rPr lang="en-US" altLang="zh-TW" b="0" i="1" smtClean="0">
                        <a:latin typeface="Cambria Math" panose="02040503050406030204" pitchFamily="18" charset="0"/>
                      </a:rPr>
                      <m:t>𝑎</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acc>
                          <m:accPr>
                            <m:chr m:val="̃"/>
                            <m:ctrlPr>
                              <a:rPr lang="en-US" altLang="zh-TW" b="0" i="1" dirty="0" smtClean="0">
                                <a:latin typeface="Cambria Math" panose="02040503050406030204" pitchFamily="18" charset="0"/>
                              </a:rPr>
                            </m:ctrlPr>
                          </m:accPr>
                          <m:e>
                            <m:r>
                              <a:rPr lang="en-US" altLang="zh-TW" b="0" i="1" dirty="0" smtClean="0">
                                <a:latin typeface="Cambria Math" panose="02040503050406030204" pitchFamily="18" charset="0"/>
                              </a:rPr>
                              <m:t>𝑥</m:t>
                            </m:r>
                          </m:e>
                        </m:acc>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d>
                    <m:r>
                      <a:rPr lang="en-US" altLang="zh-TW" b="0" i="1" smtClean="0">
                        <a:latin typeface="Cambria Math" panose="02040503050406030204" pitchFamily="18" charset="0"/>
                      </a:rPr>
                      <m:t>=</m:t>
                    </m:r>
                    <m:rad>
                      <m:radPr>
                        <m:degHide m:val="on"/>
                        <m:ctrlPr>
                          <a:rPr lang="en-US" altLang="zh-TW" b="0" i="1" smtClean="0">
                            <a:latin typeface="Cambria Math" panose="02040503050406030204" pitchFamily="18" charset="0"/>
                          </a:rPr>
                        </m:ctrlPr>
                      </m:radPr>
                      <m:deg/>
                      <m:e>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𝐼</m:t>
                            </m:r>
                          </m:sub>
                          <m:sup>
                            <m:r>
                              <a:rPr lang="en-US" altLang="zh-TW" b="0" i="1" smtClean="0">
                                <a:latin typeface="Cambria Math" panose="02040503050406030204" pitchFamily="18" charset="0"/>
                              </a:rPr>
                              <m:t>2</m:t>
                            </m:r>
                          </m:sup>
                        </m:sSubSup>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𝑥</m:t>
                            </m:r>
                          </m:e>
                          <m:sub>
                            <m:r>
                              <a:rPr lang="en-US" altLang="zh-TW" b="0" i="1" smtClean="0">
                                <a:latin typeface="Cambria Math" panose="02040503050406030204" pitchFamily="18" charset="0"/>
                              </a:rPr>
                              <m:t>𝑄</m:t>
                            </m:r>
                          </m:sub>
                          <m:sup>
                            <m:r>
                              <a:rPr lang="en-US" altLang="zh-TW" i="1">
                                <a:latin typeface="Cambria Math" panose="02040503050406030204" pitchFamily="18" charset="0"/>
                              </a:rPr>
                              <m:t>2</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e>
                    </m:rad>
                  </m:oMath>
                </a14:m>
                <a:r>
                  <a:rPr lang="zh-TW" altLang="en-US" dirty="0"/>
                  <a:t>，也就是 </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en-US" altLang="zh-TW" dirty="0"/>
                  <a:t> </a:t>
                </a:r>
                <a:r>
                  <a:rPr lang="zh-TW" altLang="en-US" dirty="0"/>
                  <a:t>的振幅</a:t>
                </a:r>
                <a:endParaRPr lang="en-US" altLang="zh-TW" dirty="0"/>
              </a:p>
              <a:p>
                <a14:m>
                  <m:oMath xmlns:m="http://schemas.openxmlformats.org/officeDocument/2006/math">
                    <m:r>
                      <a:rPr lang="zh-TW" altLang="en-US" i="1" smtClean="0">
                        <a:latin typeface="Cambria Math" panose="02040503050406030204" pitchFamily="18" charset="0"/>
                      </a:rPr>
                      <m:t>𝜙</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𝑡𝑎𝑛</m:t>
                        </m:r>
                      </m:e>
                      <m:sup>
                        <m:r>
                          <a:rPr lang="en-US" altLang="zh-TW" b="0" i="1" smtClean="0">
                            <a:latin typeface="Cambria Math" panose="02040503050406030204" pitchFamily="18" charset="0"/>
                          </a:rPr>
                          <m:t>−1</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𝑄</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𝐼</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den>
                    </m:f>
                    <m:r>
                      <a:rPr lang="en-US" altLang="zh-TW" b="0" i="1" smtClean="0">
                        <a:latin typeface="Cambria Math" panose="02040503050406030204" pitchFamily="18" charset="0"/>
                      </a:rPr>
                      <m:t>)</m:t>
                    </m:r>
                  </m:oMath>
                </a14:m>
                <a:r>
                  <a:rPr lang="zh-TW" altLang="en-US" dirty="0"/>
                  <a:t>，也就是 </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的相位。</a:t>
                </a:r>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406501"/>
              </a:xfrm>
              <a:blipFill>
                <a:blip r:embed="rId2"/>
                <a:stretch>
                  <a:fillRect l="-964" t="-2029"/>
                </a:stretch>
              </a:blipFill>
            </p:spPr>
            <p:txBody>
              <a:bodyPr/>
              <a:lstStyle/>
              <a:p>
                <a:r>
                  <a:rPr lang="zh-TW" altLang="en-US">
                    <a:noFill/>
                  </a:rPr>
                  <a:t> </a:t>
                </a:r>
              </a:p>
            </p:txBody>
          </p:sp>
        </mc:Fallback>
      </mc:AlternateContent>
      <p:sp>
        <p:nvSpPr>
          <p:cNvPr id="4" name="左大括弧 3">
            <a:extLst>
              <a:ext uri="{FF2B5EF4-FFF2-40B4-BE49-F238E27FC236}">
                <a16:creationId xmlns:a16="http://schemas.microsoft.com/office/drawing/2014/main" id="{50D09270-5549-4C7E-9C53-5AB8072E9505}"/>
              </a:ext>
            </a:extLst>
          </p:cNvPr>
          <p:cNvSpPr/>
          <p:nvPr/>
        </p:nvSpPr>
        <p:spPr>
          <a:xfrm>
            <a:off x="838200" y="1795509"/>
            <a:ext cx="106532" cy="1498107"/>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dirty="0"/>
          </a:p>
        </p:txBody>
      </p:sp>
    </p:spTree>
    <p:extLst>
      <p:ext uri="{BB962C8B-B14F-4D97-AF65-F5344CB8AC3E}">
        <p14:creationId xmlns:p14="http://schemas.microsoft.com/office/powerpoint/2010/main" val="3240921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典型傳收機架構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b="0" dirty="0"/>
                  <a:t>傳送端進行二路混頻 </a:t>
                </a:r>
                <a14:m>
                  <m:oMath xmlns:m="http://schemas.openxmlformats.org/officeDocument/2006/math">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a:latin typeface="Cambria Math" panose="02040503050406030204" pitchFamily="18" charset="0"/>
                          </a:rPr>
                          <m:t>𝑥</m:t>
                        </m:r>
                      </m:e>
                      <m:sub>
                        <m:r>
                          <a:rPr lang="en-US" altLang="zh-TW" b="0" i="1">
                            <a:latin typeface="Cambria Math" panose="02040503050406030204" pitchFamily="18" charset="0"/>
                          </a:rPr>
                          <m:t>𝐼</m:t>
                        </m:r>
                      </m:sub>
                    </m:sSub>
                    <m:d>
                      <m:dPr>
                        <m:ctrlPr>
                          <a:rPr lang="en-US" altLang="zh-TW" i="1">
                            <a:latin typeface="Cambria Math" panose="02040503050406030204" pitchFamily="18" charset="0"/>
                          </a:rPr>
                        </m:ctrlPr>
                      </m:dPr>
                      <m:e>
                        <m:r>
                          <a:rPr lang="en-US" altLang="zh-TW" b="0" i="1">
                            <a:latin typeface="Cambria Math" panose="02040503050406030204" pitchFamily="18" charset="0"/>
                          </a:rPr>
                          <m:t>𝑡</m:t>
                        </m:r>
                      </m:e>
                    </m:d>
                    <m:func>
                      <m:funcPr>
                        <m:ctrlPr>
                          <a:rPr lang="en-US" altLang="zh-TW" i="1">
                            <a:latin typeface="Cambria Math" panose="02040503050406030204" pitchFamily="18" charset="0"/>
                          </a:rPr>
                        </m:ctrlPr>
                      </m:funcPr>
                      <m:fName>
                        <m:r>
                          <m:rPr>
                            <m:sty m:val="p"/>
                          </m:rPr>
                          <a:rPr lang="en-US" altLang="zh-TW" b="0" i="1">
                            <a:latin typeface="Cambria Math" panose="02040503050406030204" pitchFamily="18" charset="0"/>
                          </a:rPr>
                          <m:t>cos</m:t>
                        </m:r>
                      </m:fName>
                      <m:e>
                        <m:d>
                          <m:dPr>
                            <m:ctrlPr>
                              <a:rPr lang="en-US" altLang="zh-TW" i="1">
                                <a:latin typeface="Cambria Math" panose="02040503050406030204" pitchFamily="18" charset="0"/>
                              </a:rPr>
                            </m:ctrlPr>
                          </m:dPr>
                          <m:e>
                            <m:r>
                              <a:rPr lang="en-US" altLang="zh-TW" b="0" i="1">
                                <a:latin typeface="Cambria Math" panose="02040503050406030204" pitchFamily="18" charset="0"/>
                              </a:rPr>
                              <m:t>2</m:t>
                            </m:r>
                            <m:r>
                              <a:rPr lang="en-US" altLang="zh-TW" b="0"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b="0" i="1">
                                    <a:latin typeface="Cambria Math" panose="02040503050406030204" pitchFamily="18" charset="0"/>
                                  </a:rPr>
                                  <m:t>𝑓</m:t>
                                </m:r>
                              </m:e>
                              <m:sub>
                                <m:r>
                                  <a:rPr lang="en-US" altLang="zh-TW" b="0" i="1">
                                    <a:latin typeface="Cambria Math" panose="02040503050406030204" pitchFamily="18" charset="0"/>
                                  </a:rPr>
                                  <m:t>𝑐</m:t>
                                </m:r>
                              </m:sub>
                            </m:sSub>
                            <m:r>
                              <a:rPr lang="en-US" altLang="zh-TW" b="0" i="1">
                                <a:latin typeface="Cambria Math" panose="02040503050406030204" pitchFamily="18" charset="0"/>
                              </a:rPr>
                              <m:t>𝑡</m:t>
                            </m:r>
                          </m:e>
                        </m:d>
                      </m:e>
                    </m:func>
                    <m:r>
                      <a:rPr lang="en-US" altLang="zh-TW" b="0"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a:latin typeface="Cambria Math" panose="02040503050406030204" pitchFamily="18" charset="0"/>
                          </a:rPr>
                          <m:t>𝑥</m:t>
                        </m:r>
                      </m:e>
                      <m:sub>
                        <m:r>
                          <a:rPr lang="en-US" altLang="zh-TW" b="0" i="1">
                            <a:latin typeface="Cambria Math" panose="02040503050406030204" pitchFamily="18" charset="0"/>
                          </a:rPr>
                          <m:t>𝑄</m:t>
                        </m:r>
                      </m:sub>
                    </m:sSub>
                    <m:d>
                      <m:dPr>
                        <m:ctrlPr>
                          <a:rPr lang="en-US" altLang="zh-TW" i="1">
                            <a:latin typeface="Cambria Math" panose="02040503050406030204" pitchFamily="18" charset="0"/>
                          </a:rPr>
                        </m:ctrlPr>
                      </m:dPr>
                      <m:e>
                        <m:r>
                          <a:rPr lang="en-US" altLang="zh-TW" b="0" i="1">
                            <a:latin typeface="Cambria Math" panose="02040503050406030204" pitchFamily="18" charset="0"/>
                          </a:rPr>
                          <m:t>𝑡</m:t>
                        </m:r>
                      </m:e>
                    </m:d>
                    <m:r>
                      <m:rPr>
                        <m:sty m:val="p"/>
                      </m:rPr>
                      <a:rPr lang="en-US" altLang="zh-TW" b="0" i="1">
                        <a:latin typeface="Cambria Math" panose="02040503050406030204" pitchFamily="18" charset="0"/>
                      </a:rPr>
                      <m:t>sin</m:t>
                    </m:r>
                    <m:r>
                      <a:rPr lang="en-US" altLang="zh-TW" b="0" i="1">
                        <a:latin typeface="Cambria Math" panose="02040503050406030204" pitchFamily="18" charset="0"/>
                      </a:rPr>
                      <m:t>⁡(2</m:t>
                    </m:r>
                    <m:r>
                      <a:rPr lang="en-US" altLang="zh-TW" b="0"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b="0" i="1">
                            <a:latin typeface="Cambria Math" panose="02040503050406030204" pitchFamily="18" charset="0"/>
                          </a:rPr>
                          <m:t>𝑓</m:t>
                        </m:r>
                      </m:e>
                      <m:sub>
                        <m:r>
                          <a:rPr lang="en-US" altLang="zh-TW" b="0" i="1">
                            <a:latin typeface="Cambria Math" panose="02040503050406030204" pitchFamily="18" charset="0"/>
                          </a:rPr>
                          <m:t>𝑐</m:t>
                        </m:r>
                      </m:sub>
                    </m:sSub>
                    <m:r>
                      <a:rPr lang="en-US" altLang="zh-TW" b="0" i="1">
                        <a:latin typeface="Cambria Math" panose="02040503050406030204" pitchFamily="18" charset="0"/>
                      </a:rPr>
                      <m:t>𝑡</m:t>
                    </m:r>
                    <m:r>
                      <a:rPr lang="en-US" altLang="zh-TW" b="0" i="1">
                        <a:latin typeface="Cambria Math" panose="02040503050406030204" pitchFamily="18" charset="0"/>
                      </a:rPr>
                      <m:t>)</m:t>
                    </m:r>
                  </m:oMath>
                </a14:m>
                <a:endParaRPr lang="en-US" altLang="zh-TW" dirty="0"/>
              </a:p>
              <a:p>
                <a:r>
                  <a:rPr lang="zh-TW" altLang="en-US" dirty="0"/>
                  <a:t>接收端進行二路混頻並低通濾波</a:t>
                </a:r>
                <a:br>
                  <a:rPr lang="en-US" altLang="zh-TW" dirty="0"/>
                </a:br>
                <a14:m>
                  <m:oMath xmlns:m="http://schemas.openxmlformats.org/officeDocument/2006/math">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ea typeface="Cambria Math" panose="02040503050406030204" pitchFamily="18" charset="0"/>
                      </a:rPr>
                      <m:t>∙2</m:t>
                    </m:r>
                    <m:func>
                      <m:funcPr>
                        <m:ctrlPr>
                          <a:rPr lang="en-US" altLang="zh-TW" i="1">
                            <a:latin typeface="Cambria Math" panose="02040503050406030204" pitchFamily="18" charset="0"/>
                          </a:rPr>
                        </m:ctrlPr>
                      </m:funcPr>
                      <m:fName>
                        <m:r>
                          <m:rPr>
                            <m:sty m:val="p"/>
                          </m:rPr>
                          <a:rPr lang="en-US" altLang="zh-TW" i="1">
                            <a:latin typeface="Cambria Math" panose="02040503050406030204" pitchFamily="18" charset="0"/>
                          </a:rPr>
                          <m:t>cos</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e>
                        </m:d>
                      </m:e>
                    </m:func>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𝐼</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𝐼</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func>
                      <m:funcPr>
                        <m:ctrlPr>
                          <a:rPr lang="en-US" altLang="zh-TW" i="1">
                            <a:latin typeface="Cambria Math" panose="02040503050406030204" pitchFamily="18" charset="0"/>
                          </a:rPr>
                        </m:ctrlPr>
                      </m:funcPr>
                      <m:fName>
                        <m:r>
                          <m:rPr>
                            <m:sty m:val="p"/>
                          </m:rPr>
                          <a:rPr lang="en-US" altLang="zh-TW" i="1">
                            <a:latin typeface="Cambria Math" panose="02040503050406030204" pitchFamily="18" charset="0"/>
                          </a:rPr>
                          <m:t>cos</m:t>
                        </m:r>
                      </m:fName>
                      <m:e>
                        <m:d>
                          <m:dPr>
                            <m:ctrlPr>
                              <a:rPr lang="en-US" altLang="zh-TW" i="1">
                                <a:latin typeface="Cambria Math" panose="02040503050406030204" pitchFamily="18" charset="0"/>
                              </a:rPr>
                            </m:ctrlPr>
                          </m:dPr>
                          <m:e>
                            <m:r>
                              <a:rPr lang="en-US" altLang="zh-TW" b="0" i="1" smtClean="0">
                                <a:latin typeface="Cambria Math" panose="02040503050406030204" pitchFamily="18" charset="0"/>
                              </a:rPr>
                              <m:t>4</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e>
                        </m:d>
                      </m:e>
                    </m:func>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𝑄</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func>
                      <m:funcPr>
                        <m:ctrlPr>
                          <a:rPr lang="en-US" altLang="zh-TW" i="1">
                            <a:latin typeface="Cambria Math" panose="02040503050406030204" pitchFamily="18" charset="0"/>
                          </a:rPr>
                        </m:ctrlPr>
                      </m:funcPr>
                      <m:fName>
                        <m:r>
                          <m:rPr>
                            <m:sty m:val="p"/>
                          </m:rPr>
                          <a:rPr lang="en-US" altLang="zh-TW" i="0">
                            <a:latin typeface="Cambria Math" panose="02040503050406030204" pitchFamily="18" charset="0"/>
                          </a:rPr>
                          <m:t>sin</m:t>
                        </m:r>
                      </m:fName>
                      <m:e>
                        <m:d>
                          <m:dPr>
                            <m:ctrlPr>
                              <a:rPr lang="en-US" altLang="zh-TW" i="1">
                                <a:latin typeface="Cambria Math" panose="02040503050406030204" pitchFamily="18" charset="0"/>
                              </a:rPr>
                            </m:ctrlPr>
                          </m:dPr>
                          <m:e>
                            <m:r>
                              <a:rPr lang="en-US" altLang="zh-TW" b="0" i="1" smtClean="0">
                                <a:latin typeface="Cambria Math" panose="02040503050406030204" pitchFamily="18" charset="0"/>
                              </a:rPr>
                              <m:t>4</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e>
                        </m:d>
                      </m:e>
                    </m:func>
                  </m:oMath>
                </a14:m>
                <a:br>
                  <a:rPr lang="en-US" altLang="zh-TW" dirty="0"/>
                </a:br>
                <a14:m>
                  <m:oMath xmlns:m="http://schemas.openxmlformats.org/officeDocument/2006/math">
                    <m:r>
                      <a:rPr lang="en-US" altLang="zh-TW" i="1">
                        <a:latin typeface="Cambria Math" panose="02040503050406030204" pitchFamily="18" charset="0"/>
                      </a:rPr>
                      <m:t>𝑥</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2</m:t>
                    </m:r>
                    <m:func>
                      <m:funcPr>
                        <m:ctrlPr>
                          <a:rPr lang="en-US" altLang="zh-TW" i="1">
                            <a:latin typeface="Cambria Math" panose="02040503050406030204" pitchFamily="18" charset="0"/>
                          </a:rPr>
                        </m:ctrlPr>
                      </m:funcPr>
                      <m:fName>
                        <m:r>
                          <a:rPr lang="en-US" altLang="zh-TW" b="0" i="1" smtClean="0">
                            <a:latin typeface="Cambria Math" panose="02040503050406030204" pitchFamily="18" charset="0"/>
                          </a:rPr>
                          <m:t>𝑠𝑖𝑛</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e>
                        </m:d>
                      </m:e>
                    </m:func>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𝑄</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b="0" i="1" smtClean="0">
                        <a:latin typeface="Cambria Math" panose="02040503050406030204" pitchFamily="18" charset="0"/>
                      </a:rPr>
                      <m:t>−</m:t>
                    </m:r>
                    <m:r>
                      <m:rPr>
                        <m:nor/>
                      </m:rPr>
                      <a:rPr lang="en-US" altLang="zh-TW" dirty="0"/>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𝑄</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func>
                      <m:funcPr>
                        <m:ctrlPr>
                          <a:rPr lang="en-US" altLang="zh-TW" i="1">
                            <a:latin typeface="Cambria Math" panose="02040503050406030204" pitchFamily="18" charset="0"/>
                          </a:rPr>
                        </m:ctrlPr>
                      </m:funcPr>
                      <m:fName>
                        <m:r>
                          <m:rPr>
                            <m:sty m:val="p"/>
                          </m:rPr>
                          <a:rPr lang="en-US" altLang="zh-TW" i="1">
                            <a:latin typeface="Cambria Math" panose="02040503050406030204" pitchFamily="18" charset="0"/>
                          </a:rPr>
                          <m:t>cos</m:t>
                        </m:r>
                      </m:fName>
                      <m:e>
                        <m:d>
                          <m:dPr>
                            <m:ctrlPr>
                              <a:rPr lang="en-US" altLang="zh-TW" i="1">
                                <a:latin typeface="Cambria Math" panose="02040503050406030204" pitchFamily="18" charset="0"/>
                              </a:rPr>
                            </m:ctrlPr>
                          </m:dPr>
                          <m:e>
                            <m:r>
                              <a:rPr lang="en-US" altLang="zh-TW" i="1">
                                <a:latin typeface="Cambria Math" panose="02040503050406030204" pitchFamily="18" charset="0"/>
                              </a:rPr>
                              <m:t>4</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e>
                        </m:d>
                      </m:e>
                    </m:func>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𝐼</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sin</m:t>
                        </m:r>
                      </m:fName>
                      <m:e>
                        <m:d>
                          <m:dPr>
                            <m:ctrlPr>
                              <a:rPr lang="en-US" altLang="zh-TW" i="1">
                                <a:latin typeface="Cambria Math" panose="02040503050406030204" pitchFamily="18" charset="0"/>
                              </a:rPr>
                            </m:ctrlPr>
                          </m:dPr>
                          <m:e>
                            <m:r>
                              <a:rPr lang="en-US" altLang="zh-TW" i="1">
                                <a:latin typeface="Cambria Math" panose="02040503050406030204" pitchFamily="18" charset="0"/>
                              </a:rPr>
                              <m:t>4</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e>
                        </m:d>
                      </m:e>
                    </m:func>
                  </m:oMath>
                </a14:m>
                <a:br>
                  <a:rPr lang="en-US" altLang="zh-TW" dirty="0"/>
                </a:br>
                <a:r>
                  <a:rPr lang="zh-TW" altLang="en-US" dirty="0"/>
                  <a:t>低通濾波之後即取出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𝐼</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 及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𝑄</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a:t>
                </a:r>
                <a:br>
                  <a:rPr lang="en-US" altLang="zh-TW" dirty="0"/>
                </a:b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1949"/>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708879F4-214A-4343-AC6D-940B40685A0E}"/>
              </a:ext>
            </a:extLst>
          </p:cNvPr>
          <p:cNvPicPr>
            <a:picLocks noChangeAspect="1"/>
          </p:cNvPicPr>
          <p:nvPr/>
        </p:nvPicPr>
        <p:blipFill rotWithShape="1">
          <a:blip r:embed="rId3"/>
          <a:srcRect t="2141" b="-1"/>
          <a:stretch/>
        </p:blipFill>
        <p:spPr>
          <a:xfrm>
            <a:off x="248574" y="3640728"/>
            <a:ext cx="5876285" cy="2687156"/>
          </a:xfrm>
          <a:prstGeom prst="rect">
            <a:avLst/>
          </a:prstGeom>
        </p:spPr>
      </p:pic>
      <p:pic>
        <p:nvPicPr>
          <p:cNvPr id="9" name="圖片 8">
            <a:extLst>
              <a:ext uri="{FF2B5EF4-FFF2-40B4-BE49-F238E27FC236}">
                <a16:creationId xmlns:a16="http://schemas.microsoft.com/office/drawing/2014/main" id="{767A37C2-C665-477A-9EBB-4E05EB9FBF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459" y="3429000"/>
            <a:ext cx="5055289" cy="2951288"/>
          </a:xfrm>
          <a:prstGeom prst="rect">
            <a:avLst/>
          </a:prstGeom>
        </p:spPr>
      </p:pic>
    </p:spTree>
    <p:extLst>
      <p:ext uri="{BB962C8B-B14F-4D97-AF65-F5344CB8AC3E}">
        <p14:creationId xmlns:p14="http://schemas.microsoft.com/office/powerpoint/2010/main" val="2709953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Content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838200" y="1171852"/>
            <a:ext cx="10515600" cy="5005111"/>
          </a:xfrm>
        </p:spPr>
        <p:txBody>
          <a:bodyPr/>
          <a:lstStyle/>
          <a:p>
            <a:r>
              <a:rPr lang="zh-TW" altLang="en-US" dirty="0"/>
              <a:t>緒論</a:t>
            </a:r>
          </a:p>
          <a:p>
            <a:r>
              <a:rPr lang="zh-TW" altLang="en-US" b="1" dirty="0">
                <a:solidFill>
                  <a:srgbClr val="FF0000"/>
                </a:solidFill>
              </a:rPr>
              <a:t>調變</a:t>
            </a:r>
            <a:endParaRPr lang="en-US" altLang="zh-TW" b="1" dirty="0">
              <a:solidFill>
                <a:srgbClr val="FF0000"/>
              </a:solidFill>
            </a:endParaRPr>
          </a:p>
          <a:p>
            <a:r>
              <a:rPr lang="zh-TW" altLang="en-US" dirty="0"/>
              <a:t>機率、隨機過程、雜訊</a:t>
            </a:r>
            <a:endParaRPr lang="en-US" altLang="zh-TW" dirty="0"/>
          </a:p>
          <a:p>
            <a:r>
              <a:rPr lang="zh-TW" altLang="en-US" dirty="0"/>
              <a:t>無線通訊相關概念</a:t>
            </a:r>
            <a:endParaRPr lang="en-US" altLang="zh-TW" dirty="0"/>
          </a:p>
          <a:p>
            <a:r>
              <a:rPr lang="zh-TW" altLang="en-US" dirty="0"/>
              <a:t>通道容量</a:t>
            </a:r>
            <a:endParaRPr lang="en-US" altLang="zh-TW" dirty="0"/>
          </a:p>
          <a:p>
            <a:r>
              <a:rPr lang="zh-TW" altLang="en-US" dirty="0"/>
              <a:t>正交分頻多工</a:t>
            </a:r>
            <a:r>
              <a:rPr lang="en-US" altLang="zh-TW" dirty="0"/>
              <a:t>(OFDM)</a:t>
            </a:r>
          </a:p>
        </p:txBody>
      </p:sp>
    </p:spTree>
    <p:extLst>
      <p:ext uri="{BB962C8B-B14F-4D97-AF65-F5344CB8AC3E}">
        <p14:creationId xmlns:p14="http://schemas.microsoft.com/office/powerpoint/2010/main" val="2080670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b="1" dirty="0"/>
              <a:t>調變</a:t>
            </a:r>
            <a:r>
              <a:rPr lang="zh-TW" altLang="en-US" dirty="0"/>
              <a:t>將會介紹</a:t>
            </a:r>
            <a:r>
              <a:rPr lang="en-US" altLang="zh-TW" dirty="0"/>
              <a: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類比訊息以類比訊號傳輸</a:t>
            </a:r>
            <a:r>
              <a:rPr lang="en-US" altLang="zh-TW" dirty="0"/>
              <a:t>(</a:t>
            </a:r>
            <a:r>
              <a:rPr lang="zh-TW" altLang="en-US" dirty="0"/>
              <a:t> 傳統類比調變 </a:t>
            </a:r>
            <a:r>
              <a:rPr lang="en-US" altLang="zh-TW" dirty="0"/>
              <a:t>)</a:t>
            </a:r>
          </a:p>
          <a:p>
            <a:r>
              <a:rPr lang="zh-TW" altLang="en-US" dirty="0"/>
              <a:t>類比訊息轉數位訊息</a:t>
            </a:r>
            <a:r>
              <a:rPr lang="en-US" altLang="zh-TW" dirty="0"/>
              <a:t>(</a:t>
            </a:r>
            <a:r>
              <a:rPr lang="zh-TW" altLang="en-US" dirty="0"/>
              <a:t> 取樣與量化 </a:t>
            </a:r>
            <a:r>
              <a:rPr lang="en-US" altLang="zh-TW" dirty="0"/>
              <a:t>)</a:t>
            </a:r>
          </a:p>
          <a:p>
            <a:r>
              <a:rPr lang="zh-TW" altLang="en-US" dirty="0"/>
              <a:t>數位訊息以數位訊號傳輸</a:t>
            </a:r>
            <a:r>
              <a:rPr lang="en-US" altLang="zh-TW" dirty="0"/>
              <a:t>(</a:t>
            </a:r>
            <a:r>
              <a:rPr lang="zh-TW" altLang="en-US" dirty="0"/>
              <a:t> 基頻帶數位傳輸 </a:t>
            </a:r>
            <a:r>
              <a:rPr lang="en-US" altLang="zh-TW" dirty="0"/>
              <a:t>)</a:t>
            </a:r>
          </a:p>
          <a:p>
            <a:r>
              <a:rPr lang="zh-TW" altLang="en-US" dirty="0"/>
              <a:t>數位訊息以類比訊號傳輸</a:t>
            </a:r>
            <a:r>
              <a:rPr lang="en-US" altLang="zh-TW" dirty="0"/>
              <a:t>(</a:t>
            </a:r>
            <a:r>
              <a:rPr lang="zh-TW" altLang="en-US" dirty="0"/>
              <a:t> 帶通數位傳輸 </a:t>
            </a:r>
            <a:r>
              <a:rPr lang="en-US" altLang="zh-TW" dirty="0"/>
              <a:t>)</a:t>
            </a:r>
          </a:p>
        </p:txBody>
      </p:sp>
    </p:spTree>
    <p:extLst>
      <p:ext uri="{BB962C8B-B14F-4D97-AF65-F5344CB8AC3E}">
        <p14:creationId xmlns:p14="http://schemas.microsoft.com/office/powerpoint/2010/main" val="2746851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為何要進行調變而不是基頻傳輸？</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442012"/>
          </a:xfrm>
        </p:spPr>
        <p:txBody>
          <a:bodyPr>
            <a:normAutofit/>
          </a:bodyPr>
          <a:lstStyle/>
          <a:p>
            <a:r>
              <a:rPr lang="zh-TW" altLang="en-US" dirty="0"/>
              <a:t>所謂調變，就是利用載波訊號的特性，也就是</a:t>
            </a:r>
            <a:r>
              <a:rPr lang="zh-TW" altLang="en-US" b="1" dirty="0"/>
              <a:t>振幅</a:t>
            </a:r>
            <a:r>
              <a:rPr lang="en-US" altLang="zh-TW" b="1" dirty="0"/>
              <a:t>(Amplitude)</a:t>
            </a:r>
            <a:r>
              <a:rPr lang="zh-TW" altLang="en-US" b="1" dirty="0"/>
              <a:t>、頻率</a:t>
            </a:r>
            <a:r>
              <a:rPr lang="en-US" altLang="zh-TW" b="1" dirty="0"/>
              <a:t>(Frequency)</a:t>
            </a:r>
            <a:r>
              <a:rPr lang="zh-TW" altLang="en-US" b="1" dirty="0"/>
              <a:t>、相位</a:t>
            </a:r>
            <a:r>
              <a:rPr lang="en-US" altLang="zh-TW" b="1" dirty="0"/>
              <a:t>(Phase)</a:t>
            </a:r>
            <a:r>
              <a:rPr lang="zh-TW" altLang="en-US" dirty="0"/>
              <a:t>，藉由他們的變化來承載我們的訊號。而上一章的 </a:t>
            </a:r>
            <a:r>
              <a:rPr lang="en-US" altLang="zh-TW" dirty="0">
                <a:hlinkClick r:id="rId2" action="ppaction://hlinksldjump"/>
              </a:rPr>
              <a:t>Hilbert Transform</a:t>
            </a:r>
            <a:r>
              <a:rPr lang="en-US" altLang="zh-TW" dirty="0"/>
              <a:t> </a:t>
            </a:r>
            <a:r>
              <a:rPr lang="zh-TW" altLang="en-US" dirty="0"/>
              <a:t>已經有調變的基本概念在內了，很多時候都少不了</a:t>
            </a:r>
            <a:r>
              <a:rPr lang="zh-TW" altLang="en-US" b="1" dirty="0"/>
              <a:t>混頻</a:t>
            </a:r>
            <a:r>
              <a:rPr lang="en-US" altLang="zh-TW" b="1" dirty="0"/>
              <a:t>(Mixing)</a:t>
            </a:r>
            <a:r>
              <a:rPr lang="zh-TW" altLang="en-US" dirty="0"/>
              <a:t>，也就是訊號相乘。</a:t>
            </a:r>
            <a:endParaRPr lang="en-US" altLang="zh-TW" dirty="0"/>
          </a:p>
          <a:p>
            <a:endParaRPr lang="en-US" altLang="zh-TW" dirty="0"/>
          </a:p>
          <a:p>
            <a:r>
              <a:rPr lang="zh-TW" altLang="en-US" dirty="0"/>
              <a:t>原因 </a:t>
            </a:r>
            <a:r>
              <a:rPr lang="en-US" altLang="zh-TW" dirty="0"/>
              <a:t>1</a:t>
            </a:r>
            <a:r>
              <a:rPr lang="zh-TW" altLang="en-US" dirty="0"/>
              <a:t>：考慮到天線尺寸，天線是無線通訊中從傳輸線上的電訊號轉換成空間中的電磁波的媒介。根據天線理論，天線尺寸必須與訊號波長成正比，因此必須將傳送訊號升頻到</a:t>
            </a:r>
            <a:r>
              <a:rPr lang="zh-TW" altLang="en-US" b="1" dirty="0"/>
              <a:t>射頻</a:t>
            </a:r>
            <a:r>
              <a:rPr lang="en-US" altLang="zh-TW" b="1" dirty="0"/>
              <a:t>(radio frequency)</a:t>
            </a:r>
            <a:r>
              <a:rPr lang="zh-TW" altLang="en-US" dirty="0"/>
              <a:t>頻段才可以。</a:t>
            </a:r>
            <a:endParaRPr lang="en-US" altLang="zh-TW" dirty="0"/>
          </a:p>
          <a:p>
            <a:r>
              <a:rPr lang="zh-TW" altLang="en-US" dirty="0"/>
              <a:t>原因 </a:t>
            </a:r>
            <a:r>
              <a:rPr lang="en-US" altLang="zh-TW" dirty="0"/>
              <a:t>2</a:t>
            </a:r>
            <a:r>
              <a:rPr lang="zh-TW" altLang="en-US" dirty="0"/>
              <a:t>：若某頻段的雜訊功率較低，或較能抵抗通道效應，我們可以把訊號調變到那個頻率，以提升</a:t>
            </a:r>
            <a:r>
              <a:rPr lang="zh-TW" altLang="en-US" b="1" dirty="0">
                <a:hlinkClick r:id="rId3" action="ppaction://hlinksldjump"/>
              </a:rPr>
              <a:t>訊號雜訊比</a:t>
            </a:r>
            <a:r>
              <a:rPr lang="en-US" altLang="zh-TW" b="1" dirty="0">
                <a:hlinkClick r:id="rId3" action="ppaction://hlinksldjump"/>
              </a:rPr>
              <a:t>(Signal-to-noise ratio, SNR)</a:t>
            </a:r>
            <a:r>
              <a:rPr lang="zh-TW" altLang="en-US" dirty="0"/>
              <a:t>。</a:t>
            </a:r>
            <a:endParaRPr lang="en-US" altLang="zh-TW" dirty="0"/>
          </a:p>
          <a:p>
            <a:r>
              <a:rPr lang="zh-TW" altLang="en-US" dirty="0"/>
              <a:t>原因 </a:t>
            </a:r>
            <a:r>
              <a:rPr lang="en-US" altLang="zh-TW" dirty="0"/>
              <a:t>3</a:t>
            </a:r>
            <a:r>
              <a:rPr lang="zh-TW" altLang="en-US" dirty="0"/>
              <a:t>：</a:t>
            </a:r>
            <a:r>
              <a:rPr lang="zh-TW" altLang="en-US" b="1" dirty="0"/>
              <a:t>多工</a:t>
            </a:r>
            <a:r>
              <a:rPr lang="en-US" altLang="zh-TW" b="1" dirty="0"/>
              <a:t>(Multiplexing)</a:t>
            </a:r>
            <a:r>
              <a:rPr lang="zh-TW" altLang="en-US" dirty="0"/>
              <a:t>的考量，可以把多用戶的訊號載到不同頻段上以避免互相干擾。</a:t>
            </a:r>
            <a:endParaRPr lang="en-US" altLang="zh-TW" dirty="0"/>
          </a:p>
        </p:txBody>
      </p:sp>
    </p:spTree>
    <p:extLst>
      <p:ext uri="{BB962C8B-B14F-4D97-AF65-F5344CB8AC3E}">
        <p14:creationId xmlns:p14="http://schemas.microsoft.com/office/powerpoint/2010/main" val="1970564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類比資訊以類比訊號傳輸</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將基頻的語音資訊透過類比調變之後，將類比訊號傳輸出去。像是早期的廣播電台、無線電對講機、電視訊號等。</a:t>
                </a:r>
                <a:endParaRPr lang="en-US" altLang="zh-TW" dirty="0"/>
              </a:p>
              <a:p>
                <a:r>
                  <a:rPr lang="zh-TW" altLang="en-US" dirty="0"/>
                  <a:t>類比調變又分線性調變與非線性調變，區分方法為 </a:t>
                </a:r>
                <a14:m>
                  <m:oMath xmlns:m="http://schemas.openxmlformats.org/officeDocument/2006/math">
                    <m:sSub>
                      <m:sSubPr>
                        <m:ctrlPr>
                          <a:rPr lang="en-US" altLang="zh-TW" i="1" smtClean="0">
                            <a:latin typeface="Cambria Math" panose="02040503050406030204" pitchFamily="18" charset="0"/>
                          </a:rPr>
                        </m:ctrlPr>
                      </m:sSubPr>
                      <m:e>
                        <m:r>
                          <a:rPr lang="en-US" altLang="zh-TW" b="0" i="1">
                            <a:latin typeface="Cambria Math" panose="02040503050406030204" pitchFamily="18" charset="0"/>
                          </a:rPr>
                          <m:t>𝑥</m:t>
                        </m:r>
                      </m:e>
                      <m:sub>
                        <m:r>
                          <a:rPr lang="en-US" altLang="zh-TW" b="0" i="1">
                            <a:latin typeface="Cambria Math" panose="02040503050406030204" pitchFamily="18" charset="0"/>
                          </a:rPr>
                          <m:t>𝐼</m:t>
                        </m:r>
                      </m:sub>
                    </m:sSub>
                    <m:d>
                      <m:dPr>
                        <m:ctrlPr>
                          <a:rPr lang="en-US" altLang="zh-TW" i="1">
                            <a:latin typeface="Cambria Math" panose="02040503050406030204" pitchFamily="18" charset="0"/>
                          </a:rPr>
                        </m:ctrlPr>
                      </m:dPr>
                      <m:e>
                        <m:r>
                          <a:rPr lang="en-US" altLang="zh-TW" b="0" i="1">
                            <a:latin typeface="Cambria Math" panose="02040503050406030204" pitchFamily="18" charset="0"/>
                          </a:rPr>
                          <m:t>𝑡</m:t>
                        </m:r>
                      </m:e>
                    </m:d>
                    <m:r>
                      <a:rPr lang="zh-TW" altLang="en-US"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𝑄</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 與 </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是否為線性關係。前者包含</a:t>
                </a:r>
                <a:r>
                  <a:rPr lang="zh-TW" altLang="en-US" b="1" dirty="0"/>
                  <a:t>雙邊帶調變</a:t>
                </a:r>
                <a:r>
                  <a:rPr lang="en-US" altLang="zh-TW" b="1" dirty="0"/>
                  <a:t>(DSB)</a:t>
                </a:r>
                <a:r>
                  <a:rPr lang="zh-TW" altLang="en-US" dirty="0"/>
                  <a:t>、</a:t>
                </a:r>
                <a:r>
                  <a:rPr lang="zh-TW" altLang="en-US" b="1" dirty="0"/>
                  <a:t>振幅調變</a:t>
                </a:r>
                <a:r>
                  <a:rPr lang="en-US" altLang="zh-TW" b="1" dirty="0"/>
                  <a:t>(AM)</a:t>
                </a:r>
                <a:r>
                  <a:rPr lang="zh-TW" altLang="en-US" dirty="0"/>
                  <a:t>、</a:t>
                </a:r>
                <a:r>
                  <a:rPr lang="zh-TW" altLang="en-US" b="1" dirty="0"/>
                  <a:t>單邊帶調變</a:t>
                </a:r>
                <a:r>
                  <a:rPr lang="en-US" altLang="zh-TW" b="1" dirty="0"/>
                  <a:t>(SSB)</a:t>
                </a:r>
                <a:r>
                  <a:rPr lang="zh-TW" altLang="en-US" dirty="0"/>
                  <a:t>、</a:t>
                </a:r>
                <a:r>
                  <a:rPr lang="zh-TW" altLang="en-US" b="1" dirty="0"/>
                  <a:t>殘邊帶調變</a:t>
                </a:r>
                <a:r>
                  <a:rPr lang="en-US" altLang="zh-TW" b="1" dirty="0"/>
                  <a:t>(VSB)</a:t>
                </a:r>
                <a:r>
                  <a:rPr lang="zh-TW" altLang="en-US" dirty="0"/>
                  <a:t>。後者包含</a:t>
                </a:r>
                <a:r>
                  <a:rPr lang="zh-TW" altLang="en-US" b="1" dirty="0"/>
                  <a:t>頻率調變</a:t>
                </a:r>
                <a:r>
                  <a:rPr lang="en-US" altLang="zh-TW" b="1" dirty="0"/>
                  <a:t>(FM)</a:t>
                </a:r>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071"/>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3054AB92-99EC-458F-9DF0-C1E2DFFC0157}"/>
              </a:ext>
            </a:extLst>
          </p:cNvPr>
          <p:cNvPicPr>
            <a:picLocks noChangeAspect="1"/>
          </p:cNvPicPr>
          <p:nvPr/>
        </p:nvPicPr>
        <p:blipFill>
          <a:blip r:embed="rId3"/>
          <a:stretch>
            <a:fillRect/>
          </a:stretch>
        </p:blipFill>
        <p:spPr>
          <a:xfrm>
            <a:off x="2625865" y="3429000"/>
            <a:ext cx="6940269" cy="3223695"/>
          </a:xfrm>
          <a:prstGeom prst="rect">
            <a:avLst/>
          </a:prstGeom>
        </p:spPr>
      </p:pic>
    </p:spTree>
    <p:extLst>
      <p:ext uri="{BB962C8B-B14F-4D97-AF65-F5344CB8AC3E}">
        <p14:creationId xmlns:p14="http://schemas.microsoft.com/office/powerpoint/2010/main" val="3578234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雙邊帶調變</a:t>
            </a:r>
            <a:r>
              <a:rPr lang="en-US" altLang="zh-TW" dirty="0"/>
              <a:t>(Double Sideband Modulation), [2]</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en-US" altLang="zh-TW" dirty="0"/>
                  <a:t>DSB</a:t>
                </a:r>
                <a:r>
                  <a:rPr lang="zh-TW" altLang="en-US" dirty="0"/>
                  <a:t> 調變會傳送調變訊號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𝑐</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𝑚</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𝑐𝑜𝑠</m:t>
                    </m:r>
                    <m:r>
                      <a:rPr lang="en-US" altLang="zh-TW" i="1">
                        <a:latin typeface="Cambria Math" panose="02040503050406030204" pitchFamily="18" charset="0"/>
                      </a:rPr>
                      <m:t>(</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i="1" smtClean="0">
                        <a:latin typeface="Cambria Math" panose="02040503050406030204" pitchFamily="18" charset="0"/>
                      </a:rPr>
                      <m:t>)</m:t>
                    </m:r>
                  </m:oMath>
                </a14:m>
                <a:r>
                  <a:rPr lang="zh-TW" altLang="en-US" dirty="0"/>
                  <a:t>，接收端會乘上 </a:t>
                </a:r>
                <a:r>
                  <a:rPr lang="en-US" altLang="zh-TW" dirty="0"/>
                  <a:t> </a:t>
                </a:r>
                <a14:m>
                  <m:oMath xmlns:m="http://schemas.openxmlformats.org/officeDocument/2006/math">
                    <m:r>
                      <a:rPr lang="en-US" altLang="zh-TW" b="0" i="0" smtClean="0">
                        <a:latin typeface="Cambria Math" panose="02040503050406030204" pitchFamily="18" charset="0"/>
                      </a:rPr>
                      <m:t>2</m:t>
                    </m:r>
                    <m:r>
                      <a:rPr lang="en-US" altLang="zh-TW" i="1">
                        <a:latin typeface="Cambria Math" panose="02040503050406030204" pitchFamily="18" charset="0"/>
                      </a:rPr>
                      <m:t>𝑐𝑜𝑠</m:t>
                    </m:r>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r>
                      <a:rPr lang="en-US" altLang="zh-TW" i="1">
                        <a:latin typeface="Cambria Math" panose="02040503050406030204" pitchFamily="18" charset="0"/>
                      </a:rPr>
                      <m:t>)</m:t>
                    </m:r>
                    <m:r>
                      <a:rPr lang="zh-TW" altLang="en-US" i="1" smtClean="0">
                        <a:latin typeface="Cambria Math" panose="02040503050406030204" pitchFamily="18" charset="0"/>
                      </a:rPr>
                      <m:t>。</m:t>
                    </m:r>
                  </m:oMath>
                </a14:m>
                <a:r>
                  <a:rPr lang="zh-TW" altLang="en-US" dirty="0"/>
                  <a:t>即 </a:t>
                </a:r>
                <a14:m>
                  <m:oMath xmlns:m="http://schemas.openxmlformats.org/officeDocument/2006/math">
                    <m:r>
                      <a:rPr lang="en-US" altLang="zh-TW" i="1" dirty="0">
                        <a:latin typeface="Cambria Math" panose="02040503050406030204" pitchFamily="18" charset="0"/>
                      </a:rPr>
                      <m:t>𝑑</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𝑐</m:t>
                        </m:r>
                      </m:sub>
                    </m:sSub>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)(1+</m:t>
                    </m:r>
                    <m:r>
                      <m:rPr>
                        <m:sty m:val="p"/>
                      </m:rPr>
                      <a:rPr lang="en-US" altLang="zh-TW" b="0" i="0" smtClean="0">
                        <a:latin typeface="Cambria Math" panose="02040503050406030204" pitchFamily="18" charset="0"/>
                      </a:rPr>
                      <m:t>cos</m:t>
                    </m:r>
                    <m:r>
                      <a:rPr lang="en-US" altLang="zh-TW" b="0" i="1" smtClean="0">
                        <a:latin typeface="Cambria Math" panose="02040503050406030204" pitchFamily="18" charset="0"/>
                      </a:rPr>
                      <m:t>⁡(4</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，並經過低通濾波器以完成解調得到</a:t>
                </a:r>
                <a14:m>
                  <m:oMath xmlns:m="http://schemas.openxmlformats.org/officeDocument/2006/math">
                    <m:r>
                      <a:rPr lang="en-US" altLang="zh-TW" i="1">
                        <a:latin typeface="Cambria Math" panose="02040503050406030204" pitchFamily="18" charset="0"/>
                      </a:rPr>
                      <m:t>𝑚</m:t>
                    </m:r>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m:t>
                    </m:r>
                  </m:oMath>
                </a14:m>
                <a:r>
                  <a:rPr lang="zh-TW" altLang="en-US" dirty="0"/>
                  <a:t>。</a:t>
                </a:r>
                <a:endParaRPr lang="en-US" altLang="zh-TW" dirty="0"/>
              </a:p>
              <a:p>
                <a:r>
                  <a:rPr lang="zh-TW" altLang="en-US" dirty="0"/>
                  <a:t>雖說 </a:t>
                </a:r>
                <a:r>
                  <a:rPr lang="en-US" altLang="zh-TW" dirty="0"/>
                  <a:t>DSB</a:t>
                </a:r>
                <a:r>
                  <a:rPr lang="zh-TW" altLang="en-US" dirty="0"/>
                  <a:t> 功率效率 </a:t>
                </a:r>
                <a:r>
                  <a:rPr lang="en-US" altLang="zh-TW" dirty="0"/>
                  <a:t>100</a:t>
                </a:r>
                <a:r>
                  <a:rPr lang="zh-TW" altLang="en-US" dirty="0"/>
                  <a:t> </a:t>
                </a:r>
                <a:r>
                  <a:rPr lang="en-US" altLang="zh-TW" dirty="0"/>
                  <a:t>%</a:t>
                </a:r>
                <a:r>
                  <a:rPr lang="zh-TW" altLang="en-US" dirty="0"/>
                  <a:t>，但傳收兩端的振盪器有相位差的話會使解調失效，也就是說必須相位與頻率</a:t>
                </a:r>
                <a:r>
                  <a:rPr lang="zh-TW" altLang="en-US" b="1" dirty="0"/>
                  <a:t>同調</a:t>
                </a:r>
                <a:r>
                  <a:rPr lang="en-US" altLang="zh-TW" b="1" dirty="0"/>
                  <a:t>(coherent)</a:t>
                </a:r>
                <a:r>
                  <a:rPr lang="zh-TW" altLang="en-US" dirty="0"/>
                  <a:t>，才可以達成同調解調。</a:t>
                </a:r>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2625"/>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F69C89D8-5A4C-40C3-A810-87D4BC7DF5C8}"/>
              </a:ext>
            </a:extLst>
          </p:cNvPr>
          <p:cNvPicPr>
            <a:picLocks noChangeAspect="1"/>
          </p:cNvPicPr>
          <p:nvPr/>
        </p:nvPicPr>
        <p:blipFill>
          <a:blip r:embed="rId3"/>
          <a:stretch>
            <a:fillRect/>
          </a:stretch>
        </p:blipFill>
        <p:spPr>
          <a:xfrm>
            <a:off x="340790" y="3320899"/>
            <a:ext cx="2917315" cy="3209046"/>
          </a:xfrm>
          <a:prstGeom prst="rect">
            <a:avLst/>
          </a:prstGeom>
        </p:spPr>
      </p:pic>
      <p:pic>
        <p:nvPicPr>
          <p:cNvPr id="9" name="圖片 8">
            <a:extLst>
              <a:ext uri="{FF2B5EF4-FFF2-40B4-BE49-F238E27FC236}">
                <a16:creationId xmlns:a16="http://schemas.microsoft.com/office/drawing/2014/main" id="{100E6345-B64E-411C-BE0C-94FF725C9B78}"/>
              </a:ext>
            </a:extLst>
          </p:cNvPr>
          <p:cNvPicPr>
            <a:picLocks noChangeAspect="1"/>
          </p:cNvPicPr>
          <p:nvPr/>
        </p:nvPicPr>
        <p:blipFill>
          <a:blip r:embed="rId4"/>
          <a:stretch>
            <a:fillRect/>
          </a:stretch>
        </p:blipFill>
        <p:spPr>
          <a:xfrm>
            <a:off x="7352504" y="3399176"/>
            <a:ext cx="4590921" cy="3381924"/>
          </a:xfrm>
          <a:prstGeom prst="rect">
            <a:avLst/>
          </a:prstGeom>
        </p:spPr>
      </p:pic>
      <p:pic>
        <p:nvPicPr>
          <p:cNvPr id="11" name="圖片 10">
            <a:extLst>
              <a:ext uri="{FF2B5EF4-FFF2-40B4-BE49-F238E27FC236}">
                <a16:creationId xmlns:a16="http://schemas.microsoft.com/office/drawing/2014/main" id="{0519B4C2-8EE1-46CA-A57C-D4E2229A096D}"/>
              </a:ext>
            </a:extLst>
          </p:cNvPr>
          <p:cNvPicPr>
            <a:picLocks noChangeAspect="1"/>
          </p:cNvPicPr>
          <p:nvPr/>
        </p:nvPicPr>
        <p:blipFill>
          <a:blip r:embed="rId5"/>
          <a:stretch>
            <a:fillRect/>
          </a:stretch>
        </p:blipFill>
        <p:spPr>
          <a:xfrm>
            <a:off x="4720383" y="5273504"/>
            <a:ext cx="2019582" cy="1219370"/>
          </a:xfrm>
          <a:prstGeom prst="rect">
            <a:avLst/>
          </a:prstGeom>
        </p:spPr>
      </p:pic>
      <p:pic>
        <p:nvPicPr>
          <p:cNvPr id="12" name="圖片 11">
            <a:extLst>
              <a:ext uri="{FF2B5EF4-FFF2-40B4-BE49-F238E27FC236}">
                <a16:creationId xmlns:a16="http://schemas.microsoft.com/office/drawing/2014/main" id="{52BCA63D-DBCD-44C0-B580-0E8C0DF07AD2}"/>
              </a:ext>
            </a:extLst>
          </p:cNvPr>
          <p:cNvPicPr>
            <a:picLocks noChangeAspect="1"/>
          </p:cNvPicPr>
          <p:nvPr/>
        </p:nvPicPr>
        <p:blipFill>
          <a:blip r:embed="rId6"/>
          <a:stretch>
            <a:fillRect/>
          </a:stretch>
        </p:blipFill>
        <p:spPr>
          <a:xfrm>
            <a:off x="3358118" y="3481219"/>
            <a:ext cx="4744112" cy="1562318"/>
          </a:xfrm>
          <a:prstGeom prst="rect">
            <a:avLst/>
          </a:prstGeom>
        </p:spPr>
      </p:pic>
    </p:spTree>
    <p:extLst>
      <p:ext uri="{BB962C8B-B14F-4D97-AF65-F5344CB8AC3E}">
        <p14:creationId xmlns:p14="http://schemas.microsoft.com/office/powerpoint/2010/main" val="417117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振幅調變</a:t>
            </a:r>
            <a:r>
              <a:rPr lang="en-US" altLang="zh-TW" dirty="0"/>
              <a:t>(Amplitude Modulation)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321022"/>
              </a:xfrm>
            </p:spPr>
            <p:txBody>
              <a:bodyPr>
                <a:normAutofit/>
              </a:bodyPr>
              <a:lstStyle/>
              <a:p>
                <a:r>
                  <a:rPr lang="en-US" altLang="zh-TW" dirty="0"/>
                  <a:t>AM </a:t>
                </a:r>
                <a:r>
                  <a:rPr lang="zh-TW" altLang="en-US" dirty="0"/>
                  <a:t>調變將載波成分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𝑐</m:t>
                        </m:r>
                      </m:sub>
                    </m:sSub>
                    <m:r>
                      <m:rPr>
                        <m:sty m:val="p"/>
                      </m:rPr>
                      <a:rPr lang="en-US" altLang="zh-TW" b="0" i="0" smtClean="0">
                        <a:latin typeface="Cambria Math" panose="02040503050406030204" pitchFamily="18" charset="0"/>
                      </a:rPr>
                      <m:t>cos</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加進 </a:t>
                </a:r>
                <a:r>
                  <a:rPr lang="en-US" altLang="zh-TW" dirty="0"/>
                  <a:t>DSB</a:t>
                </a:r>
                <a:r>
                  <a:rPr lang="zh-TW" altLang="en-US" dirty="0"/>
                  <a:t> 訊號中，並縮放訊息 </a:t>
                </a:r>
                <a14:m>
                  <m:oMath xmlns:m="http://schemas.openxmlformats.org/officeDocument/2006/math">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，也就是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𝑐</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𝑐</m:t>
                        </m:r>
                      </m:sub>
                    </m:sSub>
                    <m:r>
                      <a:rPr lang="en-US" altLang="zh-TW" b="0" i="1" smtClean="0">
                        <a:latin typeface="Cambria Math" panose="02040503050406030204" pitchFamily="18" charset="0"/>
                      </a:rPr>
                      <m:t>(1+</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𝑘</m:t>
                        </m:r>
                      </m:e>
                      <m:sub>
                        <m:r>
                          <a:rPr lang="en-US" altLang="zh-TW" b="0" i="1" smtClean="0">
                            <a:latin typeface="Cambria Math" panose="02040503050406030204" pitchFamily="18" charset="0"/>
                          </a:rPr>
                          <m:t>𝑎</m:t>
                        </m:r>
                      </m:sub>
                    </m:sSub>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i="1">
                        <a:latin typeface="Cambria Math" panose="02040503050406030204" pitchFamily="18" charset="0"/>
                      </a:rPr>
                      <m:t>𝑐𝑜𝑠</m:t>
                    </m:r>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r>
                      <a:rPr lang="en-US" altLang="zh-TW" i="1">
                        <a:latin typeface="Cambria Math" panose="02040503050406030204" pitchFamily="18" charset="0"/>
                      </a:rPr>
                      <m:t>)</m:t>
                    </m:r>
                  </m:oMath>
                </a14:m>
                <a:r>
                  <a:rPr lang="zh-TW" altLang="en-US" dirty="0"/>
                  <a:t> 。其中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𝑘</m:t>
                        </m:r>
                      </m:e>
                      <m:sub>
                        <m:r>
                          <a:rPr lang="en-US" altLang="zh-TW" i="1">
                            <a:latin typeface="Cambria Math" panose="02040503050406030204" pitchFamily="18" charset="0"/>
                          </a:rPr>
                          <m:t>𝑎</m:t>
                        </m:r>
                      </m:sub>
                    </m:sSub>
                  </m:oMath>
                </a14:m>
                <a:r>
                  <a:rPr lang="zh-TW" altLang="en-US" dirty="0"/>
                  <a:t> 被稱作</a:t>
                </a:r>
                <a:r>
                  <a:rPr lang="zh-TW" altLang="en-US" b="1" dirty="0"/>
                  <a:t>調變指數</a:t>
                </a:r>
                <a:r>
                  <a:rPr lang="en-US" altLang="zh-TW" b="1" dirty="0"/>
                  <a:t>(modulation index)</a:t>
                </a:r>
                <a:r>
                  <a:rPr lang="zh-TW" altLang="en-US" dirty="0"/>
                  <a:t>。</a:t>
                </a:r>
                <a:endParaRPr lang="en-US" altLang="zh-TW" dirty="0"/>
              </a:p>
              <a:p>
                <a:r>
                  <a:rPr lang="en-US" altLang="zh-TW" dirty="0"/>
                  <a:t>AM</a:t>
                </a:r>
                <a:r>
                  <a:rPr lang="zh-TW" altLang="en-US" dirty="0"/>
                  <a:t> 調變有兩個條件。第一，</a:t>
                </a:r>
                <a14:m>
                  <m:oMath xmlns:m="http://schemas.openxmlformats.org/officeDocument/2006/math">
                    <m:r>
                      <a:rPr lang="en-US" altLang="zh-TW" b="0" i="1" smtClean="0">
                        <a:latin typeface="Cambria Math" panose="02040503050406030204" pitchFamily="18" charset="0"/>
                      </a:rPr>
                      <m:t>1+</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𝑘</m:t>
                        </m:r>
                      </m:e>
                      <m:sub>
                        <m:r>
                          <a:rPr lang="en-US" altLang="zh-TW" b="0" i="1" smtClean="0">
                            <a:latin typeface="Cambria Math" panose="02040503050406030204" pitchFamily="18" charset="0"/>
                          </a:rPr>
                          <m:t>𝑎</m:t>
                        </m:r>
                      </m:sub>
                    </m:sSub>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)≥0</m:t>
                    </m:r>
                  </m:oMath>
                </a14:m>
                <a:r>
                  <a:rPr lang="zh-TW" altLang="en-US" dirty="0"/>
                  <a:t>，也就是</a:t>
                </a:r>
                <a14:m>
                  <m:oMath xmlns:m="http://schemas.openxmlformats.org/officeDocument/2006/math">
                    <m:r>
                      <a:rPr lang="zh-TW" altLang="en-US" i="1" dirty="0">
                        <a:latin typeface="Cambria Math" panose="02040503050406030204" pitchFamily="18" charset="0"/>
                      </a:rPr>
                      <m:t> </m:t>
                    </m:r>
                    <m:r>
                      <a:rPr lang="en-US" altLang="zh-TW" b="1" i="1" dirty="0" smtClean="0">
                        <a:latin typeface="Cambria Math" panose="02040503050406030204" pitchFamily="18" charset="0"/>
                      </a:rPr>
                      <m:t>|</m:t>
                    </m:r>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𝒌</m:t>
                        </m:r>
                      </m:e>
                      <m:sub>
                        <m:r>
                          <a:rPr lang="en-US" altLang="zh-TW" b="1" i="1">
                            <a:latin typeface="Cambria Math" panose="02040503050406030204" pitchFamily="18" charset="0"/>
                          </a:rPr>
                          <m:t>𝒂</m:t>
                        </m:r>
                      </m:sub>
                    </m:sSub>
                    <m:r>
                      <a:rPr lang="en-US" altLang="zh-TW" b="1" i="1">
                        <a:latin typeface="Cambria Math" panose="02040503050406030204" pitchFamily="18" charset="0"/>
                      </a:rPr>
                      <m:t>𝒎</m:t>
                    </m:r>
                    <m:d>
                      <m:dPr>
                        <m:ctrlPr>
                          <a:rPr lang="en-US" altLang="zh-TW" b="1" i="1">
                            <a:latin typeface="Cambria Math" panose="02040503050406030204" pitchFamily="18" charset="0"/>
                          </a:rPr>
                        </m:ctrlPr>
                      </m:dPr>
                      <m:e>
                        <m:r>
                          <a:rPr lang="en-US" altLang="zh-TW" b="1" i="1">
                            <a:latin typeface="Cambria Math" panose="02040503050406030204" pitchFamily="18" charset="0"/>
                          </a:rPr>
                          <m:t>𝒕</m:t>
                        </m:r>
                      </m:e>
                    </m:d>
                    <m:r>
                      <a:rPr lang="en-US" altLang="zh-TW" b="1" i="1" smtClean="0">
                        <a:latin typeface="Cambria Math" panose="02040503050406030204" pitchFamily="18" charset="0"/>
                      </a:rPr>
                      <m:t>|</m:t>
                    </m:r>
                    <m:r>
                      <a:rPr lang="en-US" altLang="zh-TW" b="1" i="1" smtClean="0">
                        <a:latin typeface="Cambria Math" panose="02040503050406030204" pitchFamily="18" charset="0"/>
                        <a:ea typeface="Cambria Math" panose="02040503050406030204" pitchFamily="18" charset="0"/>
                      </a:rPr>
                      <m:t>≤</m:t>
                    </m:r>
                    <m:r>
                      <a:rPr lang="en-US" altLang="zh-TW" b="1" i="1" smtClean="0">
                        <a:latin typeface="Cambria Math" panose="02040503050406030204" pitchFamily="18" charset="0"/>
                        <a:ea typeface="Cambria Math" panose="02040503050406030204" pitchFamily="18" charset="0"/>
                      </a:rPr>
                      <m:t>𝟏</m:t>
                    </m:r>
                  </m:oMath>
                </a14:m>
                <a:r>
                  <a:rPr lang="zh-TW" altLang="en-US" dirty="0"/>
                  <a:t>，如果</a:t>
                </a:r>
                <a14:m>
                  <m:oMath xmlns:m="http://schemas.openxmlformats.org/officeDocument/2006/math">
                    <m:r>
                      <a:rPr lang="en-US" altLang="zh-TW" i="1" dirty="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𝑘</m:t>
                        </m:r>
                      </m:e>
                      <m:sub>
                        <m:r>
                          <a:rPr lang="en-US" altLang="zh-TW" i="1">
                            <a:latin typeface="Cambria Math" panose="02040503050406030204" pitchFamily="18" charset="0"/>
                          </a:rPr>
                          <m:t>𝑎</m:t>
                        </m:r>
                      </m:sub>
                    </m:sSub>
                    <m:r>
                      <a:rPr lang="en-US" altLang="zh-TW" i="1">
                        <a:latin typeface="Cambria Math" panose="02040503050406030204" pitchFamily="18" charset="0"/>
                      </a:rPr>
                      <m:t>𝑚</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&gt;</m:t>
                    </m:r>
                    <m:r>
                      <a:rPr lang="en-US" altLang="zh-TW" i="1">
                        <a:latin typeface="Cambria Math" panose="02040503050406030204" pitchFamily="18" charset="0"/>
                        <a:ea typeface="Cambria Math" panose="02040503050406030204" pitchFamily="18" charset="0"/>
                      </a:rPr>
                      <m:t>1</m:t>
                    </m:r>
                  </m:oMath>
                </a14:m>
                <a:r>
                  <a:rPr lang="zh-TW" altLang="en-US" dirty="0"/>
                  <a:t>，則稱作過度調變</a:t>
                </a:r>
                <a:r>
                  <a:rPr lang="en-US" altLang="zh-TW" dirty="0"/>
                  <a:t>(overmodulation)</a:t>
                </a:r>
                <a:r>
                  <a:rPr lang="zh-TW" altLang="en-US" dirty="0"/>
                  <a:t>。第二，</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𝑊</m:t>
                    </m:r>
                  </m:oMath>
                </a14:m>
                <a:r>
                  <a:rPr lang="zh-TW" altLang="en-US" dirty="0"/>
                  <a:t>，其中 </a:t>
                </a:r>
                <a14:m>
                  <m:oMath xmlns:m="http://schemas.openxmlformats.org/officeDocument/2006/math">
                    <m:r>
                      <a:rPr lang="en-US" altLang="zh-TW" i="1">
                        <a:latin typeface="Cambria Math" panose="02040503050406030204" pitchFamily="18" charset="0"/>
                        <a:ea typeface="Cambria Math" panose="02040503050406030204" pitchFamily="18" charset="0"/>
                      </a:rPr>
                      <m:t>𝑊</m:t>
                    </m:r>
                  </m:oMath>
                </a14:m>
                <a:r>
                  <a:rPr lang="zh-TW" altLang="en-US" dirty="0"/>
                  <a:t> 代表訊號頻寬，不管任何調變，都要確保載波頻率遠大於訊號頻寬。</a:t>
                </a:r>
                <a:endParaRPr lang="en-US" altLang="zh-TW" dirty="0"/>
              </a:p>
              <a:p>
                <a:r>
                  <a:rPr lang="zh-TW" altLang="en-US" dirty="0"/>
                  <a:t>計算平均功率，</a:t>
                </a:r>
                <a14:m>
                  <m:oMath xmlns:m="http://schemas.openxmlformats.org/officeDocument/2006/math">
                    <m:d>
                      <m:dPr>
                        <m:begChr m:val="⟨"/>
                        <m:endChr m:val="⟩"/>
                        <m:ctrlPr>
                          <a:rPr lang="en-US" altLang="zh-TW" i="1" smtClean="0">
                            <a:latin typeface="Cambria Math" panose="02040503050406030204" pitchFamily="18" charset="0"/>
                          </a:rPr>
                        </m:ctrlPr>
                      </m:dPr>
                      <m:e>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𝑐</m:t>
                            </m:r>
                          </m:sub>
                          <m:sup>
                            <m:r>
                              <a:rPr lang="en-US" altLang="zh-TW" b="0" i="1" smtClean="0">
                                <a:latin typeface="Cambria Math" panose="02040503050406030204" pitchFamily="18" charset="0"/>
                              </a:rPr>
                              <m:t>2</m:t>
                            </m:r>
                          </m:sup>
                        </m:sSubSup>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sSubSup>
                          <m:sSubSupPr>
                            <m:ctrlPr>
                              <a:rPr lang="en-US" altLang="zh-TW" i="1">
                                <a:latin typeface="Cambria Math" panose="02040503050406030204" pitchFamily="18" charset="0"/>
                              </a:rPr>
                            </m:ctrlPr>
                          </m:sSubSupPr>
                          <m:e>
                            <m:r>
                              <a:rPr lang="en-US" altLang="zh-TW" b="0" i="1" smtClean="0">
                                <a:latin typeface="Cambria Math" panose="02040503050406030204" pitchFamily="18" charset="0"/>
                              </a:rPr>
                              <m:t>𝐴</m:t>
                            </m:r>
                          </m:e>
                          <m:sub>
                            <m:r>
                              <a:rPr lang="en-US" altLang="zh-TW" i="1">
                                <a:latin typeface="Cambria Math" panose="02040503050406030204" pitchFamily="18" charset="0"/>
                              </a:rPr>
                              <m:t>𝑐</m:t>
                            </m:r>
                          </m:sub>
                          <m:sup>
                            <m:r>
                              <a:rPr lang="en-US" altLang="zh-TW" i="1">
                                <a:latin typeface="Cambria Math" panose="02040503050406030204" pitchFamily="18" charset="0"/>
                              </a:rPr>
                              <m:t>2</m:t>
                            </m:r>
                          </m:sup>
                        </m:sSubSup>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𝑘</m:t>
                                    </m:r>
                                  </m:e>
                                  <m:sub>
                                    <m:r>
                                      <a:rPr lang="en-US" altLang="zh-TW" b="0" i="1" smtClean="0">
                                        <a:latin typeface="Cambria Math" panose="02040503050406030204" pitchFamily="18" charset="0"/>
                                      </a:rPr>
                                      <m:t>𝑎</m:t>
                                    </m:r>
                                  </m:sub>
                                </m:sSub>
                                <m:r>
                                  <a:rPr lang="en-US" altLang="zh-TW" b="0" i="1" smtClean="0">
                                    <a:latin typeface="Cambria Math" panose="02040503050406030204" pitchFamily="18" charset="0"/>
                                  </a:rPr>
                                  <m:t>𝑚</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d>
                          </m:e>
                          <m:sup>
                            <m:r>
                              <a:rPr lang="en-US" altLang="zh-TW" b="0" i="1" smtClean="0">
                                <a:latin typeface="Cambria Math" panose="02040503050406030204" pitchFamily="18" charset="0"/>
                              </a:rPr>
                              <m:t>2</m:t>
                            </m:r>
                          </m:sup>
                        </m:sSup>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𝑐𝑜𝑠</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d>
                    <m:r>
                      <a:rPr lang="zh-TW" altLang="en-US" i="1" smtClean="0">
                        <a:latin typeface="Cambria Math" panose="02040503050406030204" pitchFamily="18" charset="0"/>
                      </a:rPr>
                      <m:t>。</m:t>
                    </m:r>
                  </m:oMath>
                </a14:m>
                <a:r>
                  <a:rPr lang="zh-TW" altLang="en-US" dirty="0"/>
                  <a:t>假設 </a:t>
                </a:r>
                <a14:m>
                  <m:oMath xmlns:m="http://schemas.openxmlformats.org/officeDocument/2006/math">
                    <m:r>
                      <a:rPr lang="en-US" altLang="zh-TW" i="1">
                        <a:latin typeface="Cambria Math" panose="02040503050406030204" pitchFamily="18" charset="0"/>
                      </a:rPr>
                      <m:t>𝑚</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 平均值為 </a:t>
                </a:r>
                <a:r>
                  <a:rPr lang="en-US" altLang="zh-TW" dirty="0"/>
                  <a:t>0</a:t>
                </a:r>
                <a:r>
                  <a:rPr lang="zh-TW" altLang="en-US" dirty="0"/>
                  <a:t>，故 </a:t>
                </a:r>
                <a14:m>
                  <m:oMath xmlns:m="http://schemas.openxmlformats.org/officeDocument/2006/math">
                    <m:d>
                      <m:dPr>
                        <m:begChr m:val="⟨"/>
                        <m:endChr m:val="⟩"/>
                        <m:ctrlPr>
                          <a:rPr lang="en-US" altLang="zh-TW" i="1">
                            <a:latin typeface="Cambria Math" panose="02040503050406030204" pitchFamily="18" charset="0"/>
                          </a:rPr>
                        </m:ctrlPr>
                      </m:dPr>
                      <m:e>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𝑥</m:t>
                            </m:r>
                          </m:e>
                          <m:sub>
                            <m:r>
                              <a:rPr lang="en-US" altLang="zh-TW" i="1">
                                <a:latin typeface="Cambria Math" panose="02040503050406030204" pitchFamily="18" charset="0"/>
                              </a:rPr>
                              <m:t>𝑐</m:t>
                            </m:r>
                          </m:sub>
                          <m:sup>
                            <m:r>
                              <a:rPr lang="en-US" altLang="zh-TW" i="1">
                                <a:latin typeface="Cambria Math" panose="02040503050406030204" pitchFamily="18" charset="0"/>
                              </a:rPr>
                              <m:t>2</m:t>
                            </m:r>
                          </m:sup>
                        </m:sSubSup>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m:t>
                        </m:r>
                      </m:e>
                    </m:d>
                    <m:r>
                      <a:rPr lang="en-US" altLang="zh-TW" i="1">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den>
                    </m:f>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𝑐</m:t>
                        </m:r>
                      </m:sub>
                      <m:sup>
                        <m:r>
                          <a:rPr lang="en-US" altLang="zh-TW" b="0" i="1" smtClean="0">
                            <a:latin typeface="Cambria Math" panose="02040503050406030204" pitchFamily="18" charset="0"/>
                          </a:rPr>
                          <m:t>2</m:t>
                        </m:r>
                      </m:sup>
                    </m:sSub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den>
                    </m:f>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𝐴</m:t>
                        </m:r>
                      </m:e>
                      <m:sub>
                        <m:r>
                          <a:rPr lang="en-US" altLang="zh-TW" i="1">
                            <a:latin typeface="Cambria Math" panose="02040503050406030204" pitchFamily="18" charset="0"/>
                          </a:rPr>
                          <m:t>𝑐</m:t>
                        </m:r>
                      </m:sub>
                      <m:sup>
                        <m:r>
                          <a:rPr lang="en-US" altLang="zh-TW" i="1">
                            <a:latin typeface="Cambria Math" panose="02040503050406030204" pitchFamily="18" charset="0"/>
                          </a:rPr>
                          <m:t>2</m:t>
                        </m:r>
                      </m:sup>
                    </m:sSubSup>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𝑘</m:t>
                        </m:r>
                      </m:e>
                      <m:sub>
                        <m:r>
                          <a:rPr lang="en-US" altLang="zh-TW" b="0" i="1" smtClean="0">
                            <a:latin typeface="Cambria Math" panose="02040503050406030204" pitchFamily="18" charset="0"/>
                          </a:rPr>
                          <m:t>𝑎</m:t>
                        </m:r>
                      </m:sub>
                      <m:sup>
                        <m:r>
                          <a:rPr lang="en-US" altLang="zh-TW" b="0" i="1" smtClean="0">
                            <a:latin typeface="Cambria Math" panose="02040503050406030204" pitchFamily="18" charset="0"/>
                          </a:rPr>
                          <m:t>2</m:t>
                        </m:r>
                      </m:sup>
                    </m:sSubSup>
                    <m:d>
                      <m:dPr>
                        <m:begChr m:val="⟨"/>
                        <m:endChr m:val="⟩"/>
                        <m:ctrlPr>
                          <a:rPr lang="en-US" altLang="zh-TW" b="0" i="1" smtClean="0">
                            <a:latin typeface="Cambria Math" panose="02040503050406030204" pitchFamily="18" charset="0"/>
                          </a:rPr>
                        </m:ctrlPr>
                      </m:dPr>
                      <m:e>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𝑚</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d>
                    <m:r>
                      <a:rPr lang="en-US" altLang="zh-TW" b="0" i="1" smtClean="0">
                        <a:latin typeface="Cambria Math" panose="02040503050406030204" pitchFamily="18" charset="0"/>
                      </a:rPr>
                      <m:t> </m:t>
                    </m:r>
                  </m:oMath>
                </a14:m>
                <a:r>
                  <a:rPr lang="zh-TW" altLang="en-US" dirty="0"/>
                  <a:t>，</a:t>
                </a:r>
                <a14:m>
                  <m:oMath xmlns:m="http://schemas.openxmlformats.org/officeDocument/2006/math">
                    <m:sSub>
                      <m:sSubPr>
                        <m:ctrlPr>
                          <a:rPr lang="en-US" altLang="zh-TW" b="0" i="1" dirty="0" smtClean="0">
                            <a:latin typeface="Cambria Math" panose="02040503050406030204" pitchFamily="18" charset="0"/>
                          </a:rPr>
                        </m:ctrlPr>
                      </m:sSubPr>
                      <m:e>
                        <m:r>
                          <m:rPr>
                            <m:sty m:val="p"/>
                          </m:rPr>
                          <a:rPr lang="en-US" altLang="zh-TW" i="1" dirty="0">
                            <a:latin typeface="Cambria Math" panose="02040503050406030204" pitchFamily="18" charset="0"/>
                          </a:rPr>
                          <m:t>E</m:t>
                        </m:r>
                      </m:e>
                      <m:sub>
                        <m:r>
                          <m:rPr>
                            <m:sty m:val="p"/>
                          </m:rPr>
                          <a:rPr lang="en-US" altLang="zh-TW" b="0" i="0" dirty="0" smtClean="0">
                            <a:latin typeface="Cambria Math" panose="02040503050406030204" pitchFamily="18" charset="0"/>
                          </a:rPr>
                          <m:t>eff</m:t>
                        </m:r>
                      </m:sub>
                    </m:sSub>
                    <m:r>
                      <a:rPr lang="en-US" altLang="zh-TW" b="0" i="0" dirty="0" smtClean="0">
                        <a:latin typeface="Cambria Math" panose="02040503050406030204" pitchFamily="18" charset="0"/>
                      </a:rPr>
                      <m:t>=</m:t>
                    </m:r>
                    <m:f>
                      <m:fPr>
                        <m:ctrlPr>
                          <a:rPr lang="en-US" altLang="zh-TW" b="0" i="1" smtClean="0">
                            <a:latin typeface="Cambria Math" panose="02040503050406030204" pitchFamily="18" charset="0"/>
                          </a:rPr>
                        </m:ctrlPr>
                      </m:fPr>
                      <m:num>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𝑘</m:t>
                            </m:r>
                          </m:e>
                          <m:sub>
                            <m:r>
                              <a:rPr lang="en-US" altLang="zh-TW" i="1">
                                <a:latin typeface="Cambria Math" panose="02040503050406030204" pitchFamily="18" charset="0"/>
                              </a:rPr>
                              <m:t>𝑎</m:t>
                            </m:r>
                          </m:sub>
                          <m:sup>
                            <m:r>
                              <a:rPr lang="en-US" altLang="zh-TW" i="1">
                                <a:latin typeface="Cambria Math" panose="02040503050406030204" pitchFamily="18" charset="0"/>
                              </a:rPr>
                              <m:t>2</m:t>
                            </m:r>
                          </m:sup>
                        </m:sSubSup>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𝑚</m:t>
                                </m:r>
                              </m:e>
                              <m:sup>
                                <m:r>
                                  <a:rPr lang="en-US" altLang="zh-TW" i="1">
                                    <a:latin typeface="Cambria Math" panose="02040503050406030204" pitchFamily="18" charset="0"/>
                                  </a:rPr>
                                  <m:t>2</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e>
                        </m:d>
                      </m:num>
                      <m:den>
                        <m:r>
                          <a:rPr lang="en-US" altLang="zh-TW" b="0" i="1" smtClean="0">
                            <a:latin typeface="Cambria Math" panose="02040503050406030204" pitchFamily="18" charset="0"/>
                          </a:rPr>
                          <m:t>1+</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𝑘</m:t>
                            </m:r>
                          </m:e>
                          <m:sub>
                            <m:r>
                              <a:rPr lang="en-US" altLang="zh-TW" i="1">
                                <a:latin typeface="Cambria Math" panose="02040503050406030204" pitchFamily="18" charset="0"/>
                              </a:rPr>
                              <m:t>𝑎</m:t>
                            </m:r>
                          </m:sub>
                          <m:sup>
                            <m:r>
                              <a:rPr lang="en-US" altLang="zh-TW" i="1">
                                <a:latin typeface="Cambria Math" panose="02040503050406030204" pitchFamily="18" charset="0"/>
                              </a:rPr>
                              <m:t>2</m:t>
                            </m:r>
                          </m:sup>
                        </m:sSubSup>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𝑚</m:t>
                                </m:r>
                              </m:e>
                              <m:sup>
                                <m:r>
                                  <a:rPr lang="en-US" altLang="zh-TW" i="1">
                                    <a:latin typeface="Cambria Math" panose="02040503050406030204" pitchFamily="18" charset="0"/>
                                  </a:rPr>
                                  <m:t>2</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e>
                        </m:d>
                      </m:den>
                    </m:f>
                  </m:oMath>
                </a14:m>
                <a:r>
                  <a:rPr lang="zh-TW" altLang="en-US" dirty="0"/>
                  <a:t>。根據上述條件，功率效率最大只有 </a:t>
                </a:r>
                <a:r>
                  <a:rPr lang="en-US" altLang="zh-TW" dirty="0"/>
                  <a:t>50%</a:t>
                </a:r>
                <a:r>
                  <a:rPr lang="zh-TW" altLang="en-US" dirty="0"/>
                  <a:t>，對於弦波也只有 </a:t>
                </a:r>
                <a:r>
                  <a:rPr lang="en-US" altLang="zh-TW" dirty="0"/>
                  <a:t>1/3 </a:t>
                </a:r>
                <a:r>
                  <a:rPr lang="zh-TW" altLang="en-US" dirty="0"/>
                  <a:t>的效率。</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321022"/>
              </a:xfrm>
              <a:blipFill>
                <a:blip r:embed="rId2"/>
                <a:stretch>
                  <a:fillRect l="-964" t="-2062" r="-423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44386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調變方塊圖、頻譜圖與過度調變</a:t>
            </a:r>
            <a:r>
              <a:rPr lang="en-US" altLang="zh-TW" dirty="0"/>
              <a:t>, [2]</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分別展示調變器的方塊圖、頻譜圖以及過度調變示意圖。</a:t>
            </a:r>
            <a:endParaRPr lang="en-US" altLang="zh-TW" dirty="0"/>
          </a:p>
        </p:txBody>
      </p:sp>
      <p:pic>
        <p:nvPicPr>
          <p:cNvPr id="5" name="圖片 4">
            <a:extLst>
              <a:ext uri="{FF2B5EF4-FFF2-40B4-BE49-F238E27FC236}">
                <a16:creationId xmlns:a16="http://schemas.microsoft.com/office/drawing/2014/main" id="{0F80C68F-F30A-473E-9A94-3AE373D02E25}"/>
              </a:ext>
            </a:extLst>
          </p:cNvPr>
          <p:cNvPicPr>
            <a:picLocks noChangeAspect="1"/>
          </p:cNvPicPr>
          <p:nvPr/>
        </p:nvPicPr>
        <p:blipFill>
          <a:blip r:embed="rId2"/>
          <a:stretch>
            <a:fillRect/>
          </a:stretch>
        </p:blipFill>
        <p:spPr>
          <a:xfrm>
            <a:off x="1587873" y="1733059"/>
            <a:ext cx="4399864" cy="3193174"/>
          </a:xfrm>
          <a:prstGeom prst="rect">
            <a:avLst/>
          </a:prstGeom>
        </p:spPr>
      </p:pic>
      <p:pic>
        <p:nvPicPr>
          <p:cNvPr id="7" name="圖片 6">
            <a:extLst>
              <a:ext uri="{FF2B5EF4-FFF2-40B4-BE49-F238E27FC236}">
                <a16:creationId xmlns:a16="http://schemas.microsoft.com/office/drawing/2014/main" id="{136DCE46-589D-493A-B85E-AD7260462F2D}"/>
              </a:ext>
            </a:extLst>
          </p:cNvPr>
          <p:cNvPicPr>
            <a:picLocks noChangeAspect="1"/>
          </p:cNvPicPr>
          <p:nvPr/>
        </p:nvPicPr>
        <p:blipFill>
          <a:blip r:embed="rId3"/>
          <a:stretch>
            <a:fillRect/>
          </a:stretch>
        </p:blipFill>
        <p:spPr>
          <a:xfrm>
            <a:off x="562252" y="4986582"/>
            <a:ext cx="6451107" cy="1751588"/>
          </a:xfrm>
          <a:prstGeom prst="rect">
            <a:avLst/>
          </a:prstGeom>
        </p:spPr>
      </p:pic>
      <p:pic>
        <p:nvPicPr>
          <p:cNvPr id="9" name="圖片 8">
            <a:extLst>
              <a:ext uri="{FF2B5EF4-FFF2-40B4-BE49-F238E27FC236}">
                <a16:creationId xmlns:a16="http://schemas.microsoft.com/office/drawing/2014/main" id="{99FCE837-30FE-4C5B-B1A7-0E5DBC9C8743}"/>
              </a:ext>
            </a:extLst>
          </p:cNvPr>
          <p:cNvPicPr>
            <a:picLocks noChangeAspect="1"/>
          </p:cNvPicPr>
          <p:nvPr/>
        </p:nvPicPr>
        <p:blipFill>
          <a:blip r:embed="rId4"/>
          <a:stretch>
            <a:fillRect/>
          </a:stretch>
        </p:blipFill>
        <p:spPr>
          <a:xfrm>
            <a:off x="7122906" y="1645109"/>
            <a:ext cx="4950725" cy="5032712"/>
          </a:xfrm>
          <a:prstGeom prst="rect">
            <a:avLst/>
          </a:prstGeom>
        </p:spPr>
      </p:pic>
    </p:spTree>
    <p:extLst>
      <p:ext uri="{BB962C8B-B14F-4D97-AF65-F5344CB8AC3E}">
        <p14:creationId xmlns:p14="http://schemas.microsoft.com/office/powerpoint/2010/main" val="2622115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振幅調變如何進行解調</a:t>
            </a:r>
            <a:r>
              <a:rPr lang="en-US" altLang="zh-TW" dirty="0"/>
              <a:t>, [2]</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我們使用</a:t>
                </a:r>
                <a:r>
                  <a:rPr lang="zh-TW" altLang="en-US" b="1" dirty="0"/>
                  <a:t>波包檢測器</a:t>
                </a:r>
                <a:r>
                  <a:rPr lang="en-US" altLang="zh-TW" b="1" dirty="0"/>
                  <a:t>(Envelope Detector)</a:t>
                </a:r>
                <a:r>
                  <a:rPr lang="zh-TW" altLang="en-US" dirty="0"/>
                  <a:t>進行解調，此時我們會需要一個</a:t>
                </a:r>
                <a:r>
                  <a:rPr lang="zh-TW" altLang="en-US" b="1" dirty="0"/>
                  <a:t>二極體</a:t>
                </a:r>
                <a:r>
                  <a:rPr lang="en-US" altLang="zh-TW" b="1" dirty="0"/>
                  <a:t>(diode)</a:t>
                </a:r>
                <a:r>
                  <a:rPr lang="zh-TW" altLang="en-US" dirty="0"/>
                  <a:t>搭配一個 </a:t>
                </a:r>
                <a:r>
                  <a:rPr lang="en-US" altLang="zh-TW" b="1" dirty="0"/>
                  <a:t>RC</a:t>
                </a:r>
                <a:r>
                  <a:rPr lang="zh-TW" altLang="en-US" b="1" dirty="0"/>
                  <a:t> 電路</a:t>
                </a:r>
                <a:r>
                  <a:rPr lang="zh-TW" altLang="en-US" dirty="0"/>
                  <a:t>，如左下圖。該 </a:t>
                </a:r>
                <a:r>
                  <a:rPr lang="en-US" altLang="zh-TW" dirty="0"/>
                  <a:t>RC</a:t>
                </a:r>
                <a:r>
                  <a:rPr lang="zh-TW" altLang="en-US" dirty="0"/>
                  <a:t> 電路的時間常數也很重要，必須在 </a:t>
                </a:r>
                <a14:m>
                  <m:oMath xmlns:m="http://schemas.openxmlformats.org/officeDocument/2006/math">
                    <m:r>
                      <a:rPr lang="en-US" altLang="zh-TW" b="0" i="1" smtClean="0">
                        <a:latin typeface="Cambria Math" panose="02040503050406030204" pitchFamily="18" charset="0"/>
                      </a:rPr>
                      <m:t>𝑊</m:t>
                    </m:r>
                  </m:oMath>
                </a14:m>
                <a:r>
                  <a:rPr lang="zh-TW" altLang="en-US" dirty="0"/>
                  <a:t> 以及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oMath>
                </a14:m>
                <a:r>
                  <a:rPr lang="zh-TW" altLang="en-US" dirty="0"/>
                  <a:t> 之間間隔恰當。如右下圖。</a:t>
                </a:r>
                <a:endParaRPr lang="en-US" altLang="zh-TW" dirty="0"/>
              </a:p>
              <a:p>
                <a:r>
                  <a:rPr lang="zh-TW" altLang="en-US" dirty="0"/>
                  <a:t>由於過度調變會導致波包跨越橫軸，故過度調變會導致解調出來的訊息不正確。</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B91BA743-258A-4BFB-BC96-839B42C02068}"/>
              </a:ext>
            </a:extLst>
          </p:cNvPr>
          <p:cNvPicPr>
            <a:picLocks noChangeAspect="1"/>
          </p:cNvPicPr>
          <p:nvPr/>
        </p:nvPicPr>
        <p:blipFill>
          <a:blip r:embed="rId3"/>
          <a:stretch>
            <a:fillRect/>
          </a:stretch>
        </p:blipFill>
        <p:spPr>
          <a:xfrm>
            <a:off x="448421" y="5042517"/>
            <a:ext cx="5601632" cy="1450357"/>
          </a:xfrm>
          <a:prstGeom prst="rect">
            <a:avLst/>
          </a:prstGeom>
        </p:spPr>
      </p:pic>
      <p:pic>
        <p:nvPicPr>
          <p:cNvPr id="9" name="圖片 8">
            <a:extLst>
              <a:ext uri="{FF2B5EF4-FFF2-40B4-BE49-F238E27FC236}">
                <a16:creationId xmlns:a16="http://schemas.microsoft.com/office/drawing/2014/main" id="{426D587B-E782-4922-BBA2-23D63F778A7F}"/>
              </a:ext>
            </a:extLst>
          </p:cNvPr>
          <p:cNvPicPr>
            <a:picLocks noChangeAspect="1"/>
          </p:cNvPicPr>
          <p:nvPr/>
        </p:nvPicPr>
        <p:blipFill>
          <a:blip r:embed="rId4"/>
          <a:stretch>
            <a:fillRect/>
          </a:stretch>
        </p:blipFill>
        <p:spPr>
          <a:xfrm>
            <a:off x="6450590" y="3271045"/>
            <a:ext cx="4778621" cy="2905918"/>
          </a:xfrm>
          <a:prstGeom prst="rect">
            <a:avLst/>
          </a:prstGeom>
        </p:spPr>
      </p:pic>
    </p:spTree>
    <p:extLst>
      <p:ext uri="{BB962C8B-B14F-4D97-AF65-F5344CB8AC3E}">
        <p14:creationId xmlns:p14="http://schemas.microsoft.com/office/powerpoint/2010/main" val="1016738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b="1" dirty="0"/>
              <a:t>緒論</a:t>
            </a:r>
            <a:r>
              <a:rPr lang="zh-TW" altLang="en-US" dirty="0"/>
              <a:t>將會介紹</a:t>
            </a:r>
            <a:r>
              <a:rPr lang="en-US" altLang="zh-TW" dirty="0"/>
              <a: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通訊系統入門概念</a:t>
            </a:r>
            <a:endParaRPr lang="en-US" altLang="zh-TW" dirty="0"/>
          </a:p>
          <a:p>
            <a:r>
              <a:rPr lang="zh-TW" altLang="en-US" dirty="0"/>
              <a:t>傅立葉轉換</a:t>
            </a:r>
            <a:r>
              <a:rPr lang="en-US" altLang="zh-TW" dirty="0"/>
              <a:t>(Fourier Transform)</a:t>
            </a:r>
          </a:p>
          <a:p>
            <a:r>
              <a:rPr lang="zh-TW" altLang="en-US" dirty="0"/>
              <a:t>希爾伯特轉換</a:t>
            </a:r>
            <a:r>
              <a:rPr lang="en-US" altLang="zh-TW" dirty="0"/>
              <a:t>(Hilbert Transform)</a:t>
            </a:r>
            <a:r>
              <a:rPr lang="zh-TW" altLang="en-US" dirty="0"/>
              <a:t> 與傳收機架構</a:t>
            </a:r>
            <a:endParaRPr lang="en-US" altLang="zh-TW" dirty="0"/>
          </a:p>
        </p:txBody>
      </p:sp>
    </p:spTree>
    <p:extLst>
      <p:ext uri="{BB962C8B-B14F-4D97-AF65-F5344CB8AC3E}">
        <p14:creationId xmlns:p14="http://schemas.microsoft.com/office/powerpoint/2010/main" val="460522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其他線性類比調變</a:t>
            </a:r>
            <a:r>
              <a:rPr lang="en-US" altLang="zh-TW" dirty="0"/>
              <a:t>, [2]</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剩餘的 </a:t>
            </a:r>
            <a:r>
              <a:rPr lang="en-US" altLang="zh-TW" dirty="0"/>
              <a:t>SSB</a:t>
            </a:r>
            <a:r>
              <a:rPr lang="zh-TW" altLang="en-US" dirty="0"/>
              <a:t> 與 </a:t>
            </a:r>
            <a:r>
              <a:rPr lang="en-US" altLang="zh-TW" dirty="0"/>
              <a:t>VSB</a:t>
            </a:r>
            <a:r>
              <a:rPr lang="zh-TW" altLang="en-US" dirty="0"/>
              <a:t>，都是為了提高頻譜利用效率而設計的。對於這兩個調變，這邊就簡單貼一些圖，首先是基於 </a:t>
            </a:r>
            <a:r>
              <a:rPr lang="en-US" altLang="zh-TW" dirty="0"/>
              <a:t>Hilbert Transform</a:t>
            </a:r>
            <a:r>
              <a:rPr lang="zh-TW" altLang="en-US" dirty="0"/>
              <a:t> 的單邊帶調變</a:t>
            </a:r>
            <a:r>
              <a:rPr lang="en-US" altLang="zh-TW" dirty="0"/>
              <a:t>(SSB)</a:t>
            </a:r>
            <a:r>
              <a:rPr lang="zh-TW" altLang="en-US" dirty="0"/>
              <a:t>。左邊是頻譜圖、右邊是調變方塊圖以及調變方式整理。</a:t>
            </a:r>
            <a:endParaRPr lang="en-US" altLang="zh-TW" dirty="0"/>
          </a:p>
        </p:txBody>
      </p:sp>
      <p:pic>
        <p:nvPicPr>
          <p:cNvPr id="7" name="圖片 6">
            <a:extLst>
              <a:ext uri="{FF2B5EF4-FFF2-40B4-BE49-F238E27FC236}">
                <a16:creationId xmlns:a16="http://schemas.microsoft.com/office/drawing/2014/main" id="{75B52AB3-B41B-422B-931D-61B8EA75F1EC}"/>
              </a:ext>
            </a:extLst>
          </p:cNvPr>
          <p:cNvPicPr>
            <a:picLocks noChangeAspect="1"/>
          </p:cNvPicPr>
          <p:nvPr/>
        </p:nvPicPr>
        <p:blipFill>
          <a:blip r:embed="rId2"/>
          <a:stretch>
            <a:fillRect/>
          </a:stretch>
        </p:blipFill>
        <p:spPr>
          <a:xfrm>
            <a:off x="6502732" y="2409773"/>
            <a:ext cx="4962701" cy="2542574"/>
          </a:xfrm>
          <a:prstGeom prst="rect">
            <a:avLst/>
          </a:prstGeom>
        </p:spPr>
      </p:pic>
      <p:pic>
        <p:nvPicPr>
          <p:cNvPr id="9" name="圖片 8">
            <a:extLst>
              <a:ext uri="{FF2B5EF4-FFF2-40B4-BE49-F238E27FC236}">
                <a16:creationId xmlns:a16="http://schemas.microsoft.com/office/drawing/2014/main" id="{DCAB5834-9CA4-4C41-8564-8354E6EDFC0B}"/>
              </a:ext>
            </a:extLst>
          </p:cNvPr>
          <p:cNvPicPr>
            <a:picLocks noChangeAspect="1"/>
          </p:cNvPicPr>
          <p:nvPr/>
        </p:nvPicPr>
        <p:blipFill>
          <a:blip r:embed="rId3"/>
          <a:stretch>
            <a:fillRect/>
          </a:stretch>
        </p:blipFill>
        <p:spPr>
          <a:xfrm>
            <a:off x="329239" y="2790023"/>
            <a:ext cx="2774751" cy="1987322"/>
          </a:xfrm>
          <a:prstGeom prst="rect">
            <a:avLst/>
          </a:prstGeom>
        </p:spPr>
      </p:pic>
      <p:pic>
        <p:nvPicPr>
          <p:cNvPr id="11" name="圖片 10">
            <a:extLst>
              <a:ext uri="{FF2B5EF4-FFF2-40B4-BE49-F238E27FC236}">
                <a16:creationId xmlns:a16="http://schemas.microsoft.com/office/drawing/2014/main" id="{949EB812-BE24-400D-B3FF-72A9B11EA275}"/>
              </a:ext>
            </a:extLst>
          </p:cNvPr>
          <p:cNvPicPr>
            <a:picLocks noChangeAspect="1"/>
          </p:cNvPicPr>
          <p:nvPr/>
        </p:nvPicPr>
        <p:blipFill>
          <a:blip r:embed="rId4"/>
          <a:stretch>
            <a:fillRect/>
          </a:stretch>
        </p:blipFill>
        <p:spPr>
          <a:xfrm>
            <a:off x="6152381" y="5138209"/>
            <a:ext cx="5663401" cy="1600423"/>
          </a:xfrm>
          <a:prstGeom prst="rect">
            <a:avLst/>
          </a:prstGeom>
        </p:spPr>
      </p:pic>
      <p:pic>
        <p:nvPicPr>
          <p:cNvPr id="13" name="圖片 12">
            <a:extLst>
              <a:ext uri="{FF2B5EF4-FFF2-40B4-BE49-F238E27FC236}">
                <a16:creationId xmlns:a16="http://schemas.microsoft.com/office/drawing/2014/main" id="{98A76BD9-B835-4723-96CA-8B405FB05783}"/>
              </a:ext>
            </a:extLst>
          </p:cNvPr>
          <p:cNvPicPr>
            <a:picLocks noChangeAspect="1"/>
          </p:cNvPicPr>
          <p:nvPr/>
        </p:nvPicPr>
        <p:blipFill>
          <a:blip r:embed="rId5"/>
          <a:stretch>
            <a:fillRect/>
          </a:stretch>
        </p:blipFill>
        <p:spPr>
          <a:xfrm>
            <a:off x="3293345" y="2790023"/>
            <a:ext cx="2830678" cy="2162324"/>
          </a:xfrm>
          <a:prstGeom prst="rect">
            <a:avLst/>
          </a:prstGeom>
        </p:spPr>
      </p:pic>
      <p:pic>
        <p:nvPicPr>
          <p:cNvPr id="15" name="圖片 14">
            <a:extLst>
              <a:ext uri="{FF2B5EF4-FFF2-40B4-BE49-F238E27FC236}">
                <a16:creationId xmlns:a16="http://schemas.microsoft.com/office/drawing/2014/main" id="{25F65610-3CA2-4636-AD21-F46E1EBE828C}"/>
              </a:ext>
            </a:extLst>
          </p:cNvPr>
          <p:cNvPicPr>
            <a:picLocks noChangeAspect="1"/>
          </p:cNvPicPr>
          <p:nvPr/>
        </p:nvPicPr>
        <p:blipFill>
          <a:blip r:embed="rId6"/>
          <a:stretch>
            <a:fillRect/>
          </a:stretch>
        </p:blipFill>
        <p:spPr>
          <a:xfrm>
            <a:off x="1751837" y="5190889"/>
            <a:ext cx="2704305" cy="747532"/>
          </a:xfrm>
          <a:prstGeom prst="rect">
            <a:avLst/>
          </a:prstGeom>
        </p:spPr>
      </p:pic>
    </p:spTree>
    <p:extLst>
      <p:ext uri="{BB962C8B-B14F-4D97-AF65-F5344CB8AC3E}">
        <p14:creationId xmlns:p14="http://schemas.microsoft.com/office/powerpoint/2010/main" val="633883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其他線性類比調變</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殘邊帶調變</a:t>
            </a:r>
            <a:r>
              <a:rPr lang="en-US" altLang="zh-TW" dirty="0"/>
              <a:t>(VSB)</a:t>
            </a:r>
            <a:r>
              <a:rPr lang="zh-TW" altLang="en-US" dirty="0"/>
              <a:t>稍微複雜一些。還會需要經過一個濾波器。所以就隨便貼貼圖了。</a:t>
            </a:r>
            <a:endParaRPr lang="en-US" altLang="zh-TW" dirty="0"/>
          </a:p>
        </p:txBody>
      </p:sp>
      <p:pic>
        <p:nvPicPr>
          <p:cNvPr id="5" name="圖片 4">
            <a:extLst>
              <a:ext uri="{FF2B5EF4-FFF2-40B4-BE49-F238E27FC236}">
                <a16:creationId xmlns:a16="http://schemas.microsoft.com/office/drawing/2014/main" id="{E6042A87-3487-4071-B69A-455ACB8D9844}"/>
              </a:ext>
            </a:extLst>
          </p:cNvPr>
          <p:cNvPicPr>
            <a:picLocks noChangeAspect="1"/>
          </p:cNvPicPr>
          <p:nvPr/>
        </p:nvPicPr>
        <p:blipFill>
          <a:blip r:embed="rId2"/>
          <a:stretch>
            <a:fillRect/>
          </a:stretch>
        </p:blipFill>
        <p:spPr>
          <a:xfrm>
            <a:off x="468145" y="2423217"/>
            <a:ext cx="6144904" cy="3753746"/>
          </a:xfrm>
          <a:prstGeom prst="rect">
            <a:avLst/>
          </a:prstGeom>
        </p:spPr>
      </p:pic>
      <p:pic>
        <p:nvPicPr>
          <p:cNvPr id="7" name="圖片 6">
            <a:extLst>
              <a:ext uri="{FF2B5EF4-FFF2-40B4-BE49-F238E27FC236}">
                <a16:creationId xmlns:a16="http://schemas.microsoft.com/office/drawing/2014/main" id="{33B1E434-96E0-4566-BE80-6A3E46454081}"/>
              </a:ext>
            </a:extLst>
          </p:cNvPr>
          <p:cNvPicPr>
            <a:picLocks noChangeAspect="1"/>
          </p:cNvPicPr>
          <p:nvPr/>
        </p:nvPicPr>
        <p:blipFill>
          <a:blip r:embed="rId3"/>
          <a:stretch>
            <a:fillRect/>
          </a:stretch>
        </p:blipFill>
        <p:spPr>
          <a:xfrm>
            <a:off x="6768483" y="1589678"/>
            <a:ext cx="5174942" cy="1217946"/>
          </a:xfrm>
          <a:prstGeom prst="rect">
            <a:avLst/>
          </a:prstGeom>
        </p:spPr>
      </p:pic>
      <p:pic>
        <p:nvPicPr>
          <p:cNvPr id="9" name="圖片 8">
            <a:extLst>
              <a:ext uri="{FF2B5EF4-FFF2-40B4-BE49-F238E27FC236}">
                <a16:creationId xmlns:a16="http://schemas.microsoft.com/office/drawing/2014/main" id="{924842BE-D89A-42B7-8107-D88C2E8B49EB}"/>
              </a:ext>
            </a:extLst>
          </p:cNvPr>
          <p:cNvPicPr>
            <a:picLocks noChangeAspect="1"/>
          </p:cNvPicPr>
          <p:nvPr/>
        </p:nvPicPr>
        <p:blipFill>
          <a:blip r:embed="rId4"/>
          <a:stretch>
            <a:fillRect/>
          </a:stretch>
        </p:blipFill>
        <p:spPr>
          <a:xfrm>
            <a:off x="7246347" y="5404706"/>
            <a:ext cx="4219212" cy="1263458"/>
          </a:xfrm>
          <a:prstGeom prst="rect">
            <a:avLst/>
          </a:prstGeom>
        </p:spPr>
      </p:pic>
      <p:pic>
        <p:nvPicPr>
          <p:cNvPr id="11" name="圖片 10">
            <a:extLst>
              <a:ext uri="{FF2B5EF4-FFF2-40B4-BE49-F238E27FC236}">
                <a16:creationId xmlns:a16="http://schemas.microsoft.com/office/drawing/2014/main" id="{C5A0D45D-B00D-4508-B21B-EB7D02FD823C}"/>
              </a:ext>
            </a:extLst>
          </p:cNvPr>
          <p:cNvPicPr>
            <a:picLocks noChangeAspect="1"/>
          </p:cNvPicPr>
          <p:nvPr/>
        </p:nvPicPr>
        <p:blipFill>
          <a:blip r:embed="rId5"/>
          <a:stretch>
            <a:fillRect/>
          </a:stretch>
        </p:blipFill>
        <p:spPr>
          <a:xfrm>
            <a:off x="6832619" y="2807624"/>
            <a:ext cx="5046669" cy="2386937"/>
          </a:xfrm>
          <a:prstGeom prst="rect">
            <a:avLst/>
          </a:prstGeom>
        </p:spPr>
      </p:pic>
    </p:spTree>
    <p:extLst>
      <p:ext uri="{BB962C8B-B14F-4D97-AF65-F5344CB8AC3E}">
        <p14:creationId xmlns:p14="http://schemas.microsoft.com/office/powerpoint/2010/main" val="1639796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非線性類比調變</a:t>
            </a:r>
            <a:r>
              <a:rPr lang="en-US" altLang="zh-TW" dirty="0"/>
              <a:t>, [2]</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其實又可以稱做角度調變</a:t>
                </a:r>
                <a:r>
                  <a:rPr lang="en-US" altLang="zh-TW" dirty="0"/>
                  <a:t>(Angle modulation)</a:t>
                </a:r>
                <a:r>
                  <a:rPr lang="zh-TW" altLang="en-US" dirty="0"/>
                  <a:t>，主要分成</a:t>
                </a:r>
                <a:r>
                  <a:rPr lang="zh-TW" altLang="en-US" b="1" dirty="0"/>
                  <a:t>相位調變</a:t>
                </a:r>
                <a:r>
                  <a:rPr lang="en-US" altLang="zh-TW" b="1" dirty="0"/>
                  <a:t>(PM)</a:t>
                </a:r>
                <a:r>
                  <a:rPr lang="zh-TW" altLang="en-US" dirty="0"/>
                  <a:t>以及</a:t>
                </a:r>
                <a:r>
                  <a:rPr lang="zh-TW" altLang="en-US" b="1" dirty="0"/>
                  <a:t>頻率調變</a:t>
                </a:r>
                <a:r>
                  <a:rPr lang="en-US" altLang="zh-TW" b="1" dirty="0"/>
                  <a:t>(FM)</a:t>
                </a:r>
                <a:r>
                  <a:rPr lang="zh-TW" altLang="en-US" dirty="0"/>
                  <a:t>。</a:t>
                </a:r>
                <a:endParaRPr lang="en-US" altLang="zh-TW" dirty="0"/>
              </a:p>
              <a:p>
                <a:r>
                  <a:rPr lang="en-US" altLang="zh-TW" dirty="0"/>
                  <a:t>PM </a:t>
                </a:r>
                <a:r>
                  <a:rPr lang="zh-TW" altLang="en-US" dirty="0"/>
                  <a:t>訊號可表示為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𝑐</m:t>
                        </m:r>
                      </m:sub>
                    </m:sSub>
                    <m:r>
                      <a:rPr lang="en-US" altLang="zh-TW" i="1">
                        <a:latin typeface="Cambria Math" panose="02040503050406030204" pitchFamily="18" charset="0"/>
                      </a:rPr>
                      <m:t>(</m:t>
                    </m:r>
                    <m:r>
                      <a:rPr lang="en-US" altLang="zh-TW" b="0" i="1" smtClean="0">
                        <a:latin typeface="Cambria Math" panose="02040503050406030204" pitchFamily="18" charset="0"/>
                      </a:rPr>
                      <m:t>𝑡</m:t>
                    </m:r>
                    <m:r>
                      <a:rPr lang="en-US" altLang="zh-TW" i="1" smtClean="0">
                        <a:latin typeface="Cambria Math" panose="02040503050406030204" pitchFamily="18" charset="0"/>
                      </a:rPr>
                      <m:t>)</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𝑐</m:t>
                        </m:r>
                      </m:sub>
                    </m:sSub>
                    <m:r>
                      <m:rPr>
                        <m:sty m:val="p"/>
                      </m:rPr>
                      <a:rPr lang="en-US" altLang="zh-TW" b="0" i="0" smtClean="0">
                        <a:latin typeface="Cambria Math" panose="02040503050406030204" pitchFamily="18" charset="0"/>
                      </a:rPr>
                      <m:t>cos</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𝑘</m:t>
                        </m:r>
                      </m:e>
                      <m:sub>
                        <m:r>
                          <a:rPr lang="en-US" altLang="zh-TW" b="0" i="1" smtClean="0">
                            <a:latin typeface="Cambria Math" panose="02040503050406030204" pitchFamily="18" charset="0"/>
                          </a:rPr>
                          <m:t>𝑝</m:t>
                        </m:r>
                      </m:sub>
                    </m:sSub>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𝑘</m:t>
                        </m:r>
                      </m:e>
                      <m:sub>
                        <m:r>
                          <a:rPr lang="en-US" altLang="zh-TW" i="1">
                            <a:latin typeface="Cambria Math" panose="02040503050406030204" pitchFamily="18" charset="0"/>
                          </a:rPr>
                          <m:t>𝑝</m:t>
                        </m:r>
                      </m:sub>
                    </m:sSub>
                  </m:oMath>
                </a14:m>
                <a:r>
                  <a:rPr lang="zh-TW" altLang="en-US" dirty="0"/>
                  <a:t> 是敏感度因數。會將訊息的斜率表示在調變訊號的頻率上。</a:t>
                </a:r>
                <a:endParaRPr lang="en-US" altLang="zh-TW" dirty="0"/>
              </a:p>
              <a:p>
                <a:r>
                  <a:rPr lang="en-US" altLang="zh-TW" dirty="0"/>
                  <a:t>FM</a:t>
                </a:r>
                <a:r>
                  <a:rPr lang="zh-TW" altLang="en-US" dirty="0"/>
                  <a:t> 訊號可表示為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𝑐</m:t>
                        </m:r>
                      </m:sub>
                    </m:sSub>
                    <m:r>
                      <a:rPr lang="en-US" altLang="zh-TW" i="1">
                        <a:latin typeface="Cambria Math" panose="02040503050406030204" pitchFamily="18" charset="0"/>
                      </a:rPr>
                      <m:t>(</m:t>
                    </m:r>
                    <m:r>
                      <a:rPr lang="en-US" altLang="zh-TW" b="0" i="1" smtClean="0">
                        <a:latin typeface="Cambria Math" panose="02040503050406030204" pitchFamily="18" charset="0"/>
                      </a:rPr>
                      <m:t>𝑡</m:t>
                    </m:r>
                    <m:r>
                      <a:rPr lang="en-US" altLang="zh-TW" i="1" smtClean="0">
                        <a:latin typeface="Cambria Math" panose="02040503050406030204" pitchFamily="18" charset="0"/>
                      </a:rPr>
                      <m:t>)</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𝑐</m:t>
                        </m:r>
                      </m:sub>
                    </m:sSub>
                    <m:r>
                      <m:rPr>
                        <m:sty m:val="p"/>
                      </m:rPr>
                      <a:rPr lang="en-US" altLang="zh-TW" b="0" i="0" smtClean="0">
                        <a:latin typeface="Cambria Math" panose="02040503050406030204" pitchFamily="18" charset="0"/>
                      </a:rPr>
                      <m:t>cos</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𝑘</m:t>
                        </m:r>
                      </m:e>
                      <m:sub>
                        <m:r>
                          <a:rPr lang="en-US" altLang="zh-TW" b="0" i="1" smtClean="0">
                            <a:latin typeface="Cambria Math" panose="02040503050406030204" pitchFamily="18" charset="0"/>
                          </a:rPr>
                          <m:t>𝑓</m:t>
                        </m:r>
                      </m:sub>
                    </m:sSub>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0</m:t>
                        </m:r>
                      </m:sub>
                      <m:sup>
                        <m:r>
                          <a:rPr lang="en-US" altLang="zh-TW" b="0" i="1" smtClean="0">
                            <a:latin typeface="Cambria Math" panose="02040503050406030204" pitchFamily="18" charset="0"/>
                          </a:rPr>
                          <m:t>𝑡</m:t>
                        </m:r>
                      </m:sup>
                      <m:e>
                        <m:r>
                          <a:rPr lang="en-US" altLang="zh-TW" i="1">
                            <a:latin typeface="Cambria Math" panose="02040503050406030204" pitchFamily="18" charset="0"/>
                          </a:rPr>
                          <m:t>𝑚</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𝜏</m:t>
                            </m:r>
                          </m:e>
                        </m:d>
                        <m:r>
                          <a:rPr lang="en-US" altLang="zh-TW" b="0" i="1" smtClean="0">
                            <a:latin typeface="Cambria Math" panose="02040503050406030204" pitchFamily="18" charset="0"/>
                          </a:rPr>
                          <m:t>𝑑</m:t>
                        </m:r>
                        <m:r>
                          <a:rPr lang="en-US" altLang="zh-TW" b="0" i="1" smtClean="0">
                            <a:latin typeface="Cambria Math" panose="02040503050406030204" pitchFamily="18" charset="0"/>
                          </a:rPr>
                          <m:t>𝜏</m:t>
                        </m:r>
                      </m:e>
                    </m:nary>
                    <m:r>
                      <a:rPr lang="en-US" altLang="zh-TW" b="0" i="1" smtClean="0">
                        <a:latin typeface="Cambria Math" panose="02040503050406030204" pitchFamily="18" charset="0"/>
                      </a:rPr>
                      <m:t>)</m:t>
                    </m:r>
                  </m:oMath>
                </a14:m>
                <a:r>
                  <a:rPr lang="zh-TW" altLang="en-US" dirty="0"/>
                  <a:t>，</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𝑘</m:t>
                        </m:r>
                      </m:e>
                      <m:sub>
                        <m:r>
                          <a:rPr lang="en-US" altLang="zh-TW" b="0" i="1" smtClean="0">
                            <a:latin typeface="Cambria Math" panose="02040503050406030204" pitchFamily="18" charset="0"/>
                          </a:rPr>
                          <m:t>𝑓</m:t>
                        </m:r>
                      </m:sub>
                    </m:sSub>
                  </m:oMath>
                </a14:m>
                <a:r>
                  <a:rPr lang="zh-TW" altLang="en-US" dirty="0"/>
                  <a:t> 是敏感度因數。會將訊息的振幅表示在訊號的頻率上。</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375"/>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C42C1E26-5036-4BA7-805A-CE945C235CF7}"/>
              </a:ext>
            </a:extLst>
          </p:cNvPr>
          <p:cNvPicPr>
            <a:picLocks noChangeAspect="1"/>
          </p:cNvPicPr>
          <p:nvPr/>
        </p:nvPicPr>
        <p:blipFill>
          <a:blip r:embed="rId3"/>
          <a:stretch>
            <a:fillRect/>
          </a:stretch>
        </p:blipFill>
        <p:spPr>
          <a:xfrm>
            <a:off x="722790" y="4069060"/>
            <a:ext cx="3658313" cy="2602459"/>
          </a:xfrm>
          <a:prstGeom prst="rect">
            <a:avLst/>
          </a:prstGeom>
        </p:spPr>
      </p:pic>
      <p:pic>
        <p:nvPicPr>
          <p:cNvPr id="7" name="圖片 6">
            <a:extLst>
              <a:ext uri="{FF2B5EF4-FFF2-40B4-BE49-F238E27FC236}">
                <a16:creationId xmlns:a16="http://schemas.microsoft.com/office/drawing/2014/main" id="{68B7788C-3878-48CE-94DE-4E5806B72994}"/>
              </a:ext>
            </a:extLst>
          </p:cNvPr>
          <p:cNvPicPr>
            <a:picLocks noChangeAspect="1"/>
          </p:cNvPicPr>
          <p:nvPr/>
        </p:nvPicPr>
        <p:blipFill>
          <a:blip r:embed="rId4"/>
          <a:stretch>
            <a:fillRect/>
          </a:stretch>
        </p:blipFill>
        <p:spPr>
          <a:xfrm>
            <a:off x="4496512" y="3992463"/>
            <a:ext cx="3658313" cy="2814661"/>
          </a:xfrm>
          <a:prstGeom prst="rect">
            <a:avLst/>
          </a:prstGeom>
        </p:spPr>
      </p:pic>
      <p:pic>
        <p:nvPicPr>
          <p:cNvPr id="9" name="圖片 8">
            <a:extLst>
              <a:ext uri="{FF2B5EF4-FFF2-40B4-BE49-F238E27FC236}">
                <a16:creationId xmlns:a16="http://schemas.microsoft.com/office/drawing/2014/main" id="{9CE8C33F-84E5-4740-9E40-59D16D3865A1}"/>
              </a:ext>
            </a:extLst>
          </p:cNvPr>
          <p:cNvPicPr>
            <a:picLocks noChangeAspect="1"/>
          </p:cNvPicPr>
          <p:nvPr/>
        </p:nvPicPr>
        <p:blipFill>
          <a:blip r:embed="rId5"/>
          <a:stretch>
            <a:fillRect/>
          </a:stretch>
        </p:blipFill>
        <p:spPr>
          <a:xfrm>
            <a:off x="8401732" y="4489103"/>
            <a:ext cx="3067478" cy="1762371"/>
          </a:xfrm>
          <a:prstGeom prst="rect">
            <a:avLst/>
          </a:prstGeom>
        </p:spPr>
      </p:pic>
    </p:spTree>
    <p:extLst>
      <p:ext uri="{BB962C8B-B14F-4D97-AF65-F5344CB8AC3E}">
        <p14:creationId xmlns:p14="http://schemas.microsoft.com/office/powerpoint/2010/main" val="2791501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為何使用角度調變？如何分析？</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557422"/>
              </a:xfrm>
            </p:spPr>
            <p:txBody>
              <a:bodyPr>
                <a:normAutofit/>
              </a:bodyPr>
              <a:lstStyle/>
              <a:p>
                <a:r>
                  <a:rPr lang="zh-TW" altLang="en-US" dirty="0"/>
                  <a:t>角度調變其實是做通道頻寬以及抗雜訊表現的權衡</a:t>
                </a:r>
                <a:r>
                  <a:rPr lang="en-US" altLang="zh-TW" dirty="0"/>
                  <a:t>(trade-off)</a:t>
                </a:r>
                <a:r>
                  <a:rPr lang="zh-TW" altLang="en-US" dirty="0"/>
                  <a:t>。由於角度調變具有常數波包振幅，故抗雜訊表現較好。</a:t>
                </a:r>
                <a:endParaRPr lang="en-US" altLang="zh-TW" dirty="0"/>
              </a:p>
              <a:p>
                <a:r>
                  <a:rPr lang="zh-TW" altLang="en-US" dirty="0"/>
                  <a:t>由於角度調變是非線性的，故較難分析，先假設訊號是一個單音</a:t>
                </a:r>
                <a:r>
                  <a:rPr lang="en-US" altLang="zh-TW" dirty="0"/>
                  <a:t>(single tone)</a:t>
                </a:r>
                <a:r>
                  <a:rPr lang="zh-TW" altLang="en-US" dirty="0"/>
                  <a:t>，也就是 </a:t>
                </a:r>
                <a14:m>
                  <m:oMath xmlns:m="http://schemas.openxmlformats.org/officeDocument/2006/math">
                    <m:r>
                      <a:rPr lang="en-US" altLang="zh-TW" b="0" i="1" smtClean="0">
                        <a:latin typeface="Cambria Math" panose="02040503050406030204" pitchFamily="18" charset="0"/>
                      </a:rPr>
                      <m:t>𝑚</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𝑚</m:t>
                        </m:r>
                      </m:sub>
                    </m:sSub>
                    <m:r>
                      <m:rPr>
                        <m:sty m:val="p"/>
                      </m:rPr>
                      <a:rPr lang="en-US" altLang="zh-TW" b="0" i="0" smtClean="0">
                        <a:latin typeface="Cambria Math" panose="02040503050406030204" pitchFamily="18" charset="0"/>
                      </a:rPr>
                      <m:t>cos</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𝑚</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。此時</a:t>
                </a:r>
                <a:br>
                  <a:rPr lang="en-US" altLang="zh-TW" dirty="0"/>
                </a:b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𝑐</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𝑐</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cos</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𝑘</m:t>
                                </m:r>
                              </m:e>
                              <m:sub>
                                <m:r>
                                  <a:rPr lang="en-US" altLang="zh-TW" i="1">
                                    <a:latin typeface="Cambria Math" panose="02040503050406030204" pitchFamily="18" charset="0"/>
                                  </a:rPr>
                                  <m:t>𝑓</m:t>
                                </m:r>
                              </m:sub>
                            </m:sSub>
                            <m:nary>
                              <m:naryPr>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0</m:t>
                                </m:r>
                              </m:sub>
                              <m:sup>
                                <m:r>
                                  <a:rPr lang="en-US" altLang="zh-TW" i="1">
                                    <a:latin typeface="Cambria Math" panose="02040503050406030204" pitchFamily="18" charset="0"/>
                                  </a:rPr>
                                  <m:t>𝑡</m:t>
                                </m:r>
                              </m:sup>
                              <m:e>
                                <m:r>
                                  <a:rPr lang="en-US" altLang="zh-TW" i="1">
                                    <a:latin typeface="Cambria Math" panose="02040503050406030204" pitchFamily="18" charset="0"/>
                                  </a:rPr>
                                  <m:t>𝑚</m:t>
                                </m:r>
                                <m:d>
                                  <m:dPr>
                                    <m:ctrlPr>
                                      <a:rPr lang="en-US" altLang="zh-TW" i="1">
                                        <a:latin typeface="Cambria Math" panose="02040503050406030204" pitchFamily="18" charset="0"/>
                                      </a:rPr>
                                    </m:ctrlPr>
                                  </m:dPr>
                                  <m:e>
                                    <m:r>
                                      <a:rPr lang="en-US" altLang="zh-TW" i="1">
                                        <a:latin typeface="Cambria Math" panose="02040503050406030204" pitchFamily="18" charset="0"/>
                                      </a:rPr>
                                      <m:t>𝜏</m:t>
                                    </m:r>
                                  </m:e>
                                </m:d>
                                <m:r>
                                  <a:rPr lang="en-US" altLang="zh-TW" i="1">
                                    <a:latin typeface="Cambria Math" panose="02040503050406030204" pitchFamily="18" charset="0"/>
                                  </a:rPr>
                                  <m:t>𝑑</m:t>
                                </m:r>
                                <m:r>
                                  <a:rPr lang="en-US" altLang="zh-TW" i="1">
                                    <a:latin typeface="Cambria Math" panose="02040503050406030204" pitchFamily="18" charset="0"/>
                                  </a:rPr>
                                  <m:t>𝜏</m:t>
                                </m:r>
                              </m:e>
                            </m:nary>
                          </m:e>
                        </m:d>
                      </m:e>
                    </m:func>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𝑐</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cos</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𝑘</m:t>
                                    </m:r>
                                  </m:e>
                                  <m:sub>
                                    <m:r>
                                      <a:rPr lang="en-US" altLang="zh-TW" b="0" i="1" smtClean="0">
                                        <a:latin typeface="Cambria Math" panose="02040503050406030204" pitchFamily="18" charset="0"/>
                                      </a:rPr>
                                      <m:t>𝑓</m:t>
                                    </m:r>
                                  </m:sub>
                                </m:s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𝑚</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𝑚</m:t>
                                    </m:r>
                                  </m:sub>
                                </m:sSub>
                              </m:den>
                            </m:f>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𝑚</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d>
                      </m:e>
                    </m:func>
                  </m:oMath>
                </a14:m>
                <a:endParaRPr lang="en-US" altLang="zh-TW" dirty="0"/>
              </a:p>
              <a:p>
                <a:r>
                  <a:rPr lang="zh-TW" altLang="en-US" dirty="0"/>
                  <a:t>此時令調變指數 </a:t>
                </a:r>
                <a14:m>
                  <m:oMath xmlns:m="http://schemas.openxmlformats.org/officeDocument/2006/math">
                    <m:r>
                      <a:rPr lang="en-US" altLang="zh-TW" b="1" i="1" dirty="0" smtClean="0">
                        <a:latin typeface="Cambria Math" panose="02040503050406030204" pitchFamily="18" charset="0"/>
                      </a:rPr>
                      <m:t>𝜷</m:t>
                    </m:r>
                    <m:r>
                      <a:rPr lang="en-US" altLang="zh-TW" b="1" i="1" dirty="0">
                        <a:latin typeface="Cambria Math" panose="02040503050406030204" pitchFamily="18" charset="0"/>
                      </a:rPr>
                      <m:t>=</m:t>
                    </m:r>
                    <m:f>
                      <m:fPr>
                        <m:ctrlPr>
                          <a:rPr lang="en-US" altLang="zh-TW" b="1" i="1">
                            <a:latin typeface="Cambria Math" panose="02040503050406030204" pitchFamily="18" charset="0"/>
                          </a:rPr>
                        </m:ctrlPr>
                      </m:fPr>
                      <m:num>
                        <m:r>
                          <a:rPr lang="en-US" altLang="zh-TW" b="1" i="1" smtClean="0">
                            <a:latin typeface="Cambria Math" panose="02040503050406030204" pitchFamily="18" charset="0"/>
                            <a:ea typeface="Cambria Math" panose="02040503050406030204" pitchFamily="18" charset="0"/>
                          </a:rPr>
                          <m:t>∆</m:t>
                        </m:r>
                        <m:r>
                          <a:rPr lang="en-US" altLang="zh-TW" b="1" i="1" smtClean="0">
                            <a:latin typeface="Cambria Math" panose="02040503050406030204" pitchFamily="18" charset="0"/>
                            <a:ea typeface="Cambria Math" panose="02040503050406030204" pitchFamily="18" charset="0"/>
                          </a:rPr>
                          <m:t>𝒇</m:t>
                        </m:r>
                      </m:num>
                      <m:den>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𝒇</m:t>
                            </m:r>
                          </m:e>
                          <m:sub>
                            <m:r>
                              <a:rPr lang="en-US" altLang="zh-TW" b="1" i="1">
                                <a:latin typeface="Cambria Math" panose="02040503050406030204" pitchFamily="18" charset="0"/>
                              </a:rPr>
                              <m:t>𝒎</m:t>
                            </m:r>
                          </m:sub>
                        </m:sSub>
                      </m:den>
                    </m:f>
                    <m:r>
                      <a:rPr lang="en-US" altLang="zh-TW" b="1" i="1" dirty="0" smtClean="0">
                        <a:latin typeface="Cambria Math" panose="02040503050406030204" pitchFamily="18" charset="0"/>
                      </a:rPr>
                      <m:t>=</m:t>
                    </m:r>
                    <m:f>
                      <m:fPr>
                        <m:ctrlPr>
                          <a:rPr lang="en-US" altLang="zh-TW" b="1" i="1">
                            <a:latin typeface="Cambria Math" panose="02040503050406030204" pitchFamily="18" charset="0"/>
                          </a:rPr>
                        </m:ctrlPr>
                      </m:fPr>
                      <m:num>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𝒌</m:t>
                            </m:r>
                          </m:e>
                          <m:sub>
                            <m:r>
                              <a:rPr lang="en-US" altLang="zh-TW" b="1" i="1">
                                <a:latin typeface="Cambria Math" panose="02040503050406030204" pitchFamily="18" charset="0"/>
                              </a:rPr>
                              <m:t>𝒇</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𝑨</m:t>
                            </m:r>
                          </m:e>
                          <m:sub>
                            <m:r>
                              <a:rPr lang="en-US" altLang="zh-TW" b="1" i="1">
                                <a:latin typeface="Cambria Math" panose="02040503050406030204" pitchFamily="18" charset="0"/>
                              </a:rPr>
                              <m:t>𝒎</m:t>
                            </m:r>
                          </m:sub>
                        </m:sSub>
                      </m:num>
                      <m:den>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𝒇</m:t>
                            </m:r>
                          </m:e>
                          <m:sub>
                            <m:r>
                              <a:rPr lang="en-US" altLang="zh-TW" b="1" i="1">
                                <a:latin typeface="Cambria Math" panose="02040503050406030204" pitchFamily="18" charset="0"/>
                              </a:rPr>
                              <m:t>𝒎</m:t>
                            </m:r>
                          </m:sub>
                        </m:sSub>
                      </m:den>
                    </m:f>
                  </m:oMath>
                </a14:m>
                <a:r>
                  <a:rPr lang="zh-TW" altLang="en-US" dirty="0"/>
                  <a:t>。它意味著頻偏程度，根據 </a:t>
                </a:r>
                <a14:m>
                  <m:oMath xmlns:m="http://schemas.openxmlformats.org/officeDocument/2006/math">
                    <m:r>
                      <a:rPr lang="en-US" altLang="zh-TW" i="1" dirty="0">
                        <a:latin typeface="Cambria Math" panose="02040503050406030204" pitchFamily="18" charset="0"/>
                      </a:rPr>
                      <m:t>𝛽</m:t>
                    </m:r>
                  </m:oMath>
                </a14:m>
                <a:r>
                  <a:rPr lang="zh-TW" altLang="en-US" dirty="0"/>
                  <a:t> 可以決定它是窄頻還是寬頻的 </a:t>
                </a:r>
                <a:r>
                  <a:rPr lang="en-US" altLang="zh-TW" dirty="0"/>
                  <a:t>FM</a:t>
                </a:r>
                <a:r>
                  <a:rPr lang="zh-TW" altLang="en-US" dirty="0"/>
                  <a:t>。此外也令偏移率 </a:t>
                </a:r>
                <a14:m>
                  <m:oMath xmlns:m="http://schemas.openxmlformats.org/officeDocument/2006/math">
                    <m:r>
                      <m:rPr>
                        <m:sty m:val="p"/>
                      </m:rPr>
                      <a:rPr lang="en-US" altLang="zh-TW" b="0" i="0" dirty="0" smtClean="0">
                        <a:latin typeface="Cambria Math" panose="02040503050406030204" pitchFamily="18" charset="0"/>
                      </a:rPr>
                      <m:t>D</m:t>
                    </m:r>
                    <m:r>
                      <a:rPr lang="en-US" altLang="zh-TW" i="1" dirty="0">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𝑓</m:t>
                        </m:r>
                      </m:num>
                      <m:den>
                        <m:r>
                          <a:rPr lang="en-US" altLang="zh-TW" b="0" i="1" smtClean="0">
                            <a:latin typeface="Cambria Math" panose="02040503050406030204" pitchFamily="18" charset="0"/>
                            <a:ea typeface="Cambria Math" panose="02040503050406030204" pitchFamily="18" charset="0"/>
                          </a:rPr>
                          <m:t>𝑊</m:t>
                        </m:r>
                      </m:den>
                    </m:f>
                  </m:oMath>
                </a14:m>
                <a:r>
                  <a:rPr lang="zh-TW" altLang="en-US" dirty="0"/>
                  <a:t>，</a:t>
                </a:r>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𝑊</m:t>
                    </m:r>
                  </m:oMath>
                </a14:m>
                <a:r>
                  <a:rPr lang="zh-TW" altLang="en-US" dirty="0"/>
                  <a:t> 為訊號頻寬。</a:t>
                </a:r>
                <a:endParaRPr lang="en-US" altLang="zh-TW" dirty="0"/>
              </a:p>
              <a:p>
                <a:r>
                  <a:rPr lang="en-US" altLang="zh-TW" b="1" dirty="0"/>
                  <a:t>Carson’s rule</a:t>
                </a:r>
                <a:r>
                  <a:rPr lang="zh-TW" altLang="en-US" dirty="0"/>
                  <a:t> 是一個頻寬經驗公式，</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𝐵</m:t>
                        </m:r>
                      </m:e>
                      <m:sub>
                        <m:r>
                          <a:rPr lang="en-US" altLang="zh-TW" b="0" i="1" smtClean="0">
                            <a:latin typeface="Cambria Math" panose="02040503050406030204" pitchFamily="18" charset="0"/>
                          </a:rPr>
                          <m:t>𝑇</m:t>
                        </m:r>
                      </m:sub>
                    </m:sSub>
                    <m:r>
                      <a:rPr lang="en-US" altLang="zh-TW" b="0" i="1" smtClean="0">
                        <a:latin typeface="Cambria Math" panose="02040503050406030204" pitchFamily="18" charset="0"/>
                      </a:rPr>
                      <m:t>=2</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𝛽</m:t>
                        </m:r>
                        <m:r>
                          <a:rPr lang="en-US" altLang="zh-TW" b="0" i="1" smtClean="0">
                            <a:latin typeface="Cambria Math" panose="02040503050406030204" pitchFamily="18" charset="0"/>
                          </a:rPr>
                          <m:t>+1</m:t>
                        </m:r>
                      </m:e>
                    </m:d>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𝑚</m:t>
                        </m:r>
                      </m:sub>
                    </m:sSub>
                    <m:r>
                      <a:rPr lang="en-US" altLang="zh-TW" b="0" i="1" smtClean="0">
                        <a:latin typeface="Cambria Math" panose="02040503050406030204" pitchFamily="18" charset="0"/>
                      </a:rPr>
                      <m:t>=2</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𝐷</m:t>
                        </m:r>
                        <m:r>
                          <a:rPr lang="en-US" altLang="zh-TW" b="0" i="1" smtClean="0">
                            <a:latin typeface="Cambria Math" panose="02040503050406030204" pitchFamily="18" charset="0"/>
                          </a:rPr>
                          <m:t>+1</m:t>
                        </m:r>
                      </m:e>
                    </m:d>
                    <m:r>
                      <a:rPr lang="en-US" altLang="zh-TW" b="0" i="1" smtClean="0">
                        <a:latin typeface="Cambria Math" panose="02040503050406030204" pitchFamily="18" charset="0"/>
                      </a:rPr>
                      <m:t>𝑊</m:t>
                    </m:r>
                  </m:oMath>
                </a14:m>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557422"/>
              </a:xfrm>
              <a:blipFill>
                <a:blip r:embed="rId2"/>
                <a:stretch>
                  <a:fillRect l="-964" t="-1974" r="-117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26400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窄頻帶角度調變</a:t>
            </a:r>
            <a:r>
              <a:rPr lang="en-US" altLang="zh-TW" dirty="0"/>
              <a:t>, [2]</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已知 </a:t>
                </a:r>
                <a14:m>
                  <m:oMath xmlns:m="http://schemas.openxmlformats.org/officeDocument/2006/math">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𝑐</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𝑐</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cos</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b="0" i="1" smtClean="0">
                                <a:latin typeface="Cambria Math" panose="02040503050406030204" pitchFamily="18" charset="0"/>
                              </a:rPr>
                              <m:t>𝛽</m:t>
                            </m:r>
                            <m:r>
                              <m:rPr>
                                <m:sty m:val="p"/>
                              </m:rPr>
                              <a:rPr lang="en-US" altLang="zh-TW">
                                <a:latin typeface="Cambria Math" panose="02040503050406030204" pitchFamily="18" charset="0"/>
                              </a:rPr>
                              <m:t>sin</m:t>
                            </m:r>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𝑚</m:t>
                                </m:r>
                              </m:sub>
                            </m:sSub>
                            <m:r>
                              <a:rPr lang="en-US" altLang="zh-TW" i="1">
                                <a:latin typeface="Cambria Math" panose="02040503050406030204" pitchFamily="18" charset="0"/>
                              </a:rPr>
                              <m:t>𝑡</m:t>
                            </m:r>
                            <m:r>
                              <a:rPr lang="en-US" altLang="zh-TW" i="1">
                                <a:latin typeface="Cambria Math" panose="02040503050406030204" pitchFamily="18" charset="0"/>
                              </a:rPr>
                              <m:t>)</m:t>
                            </m:r>
                          </m:e>
                        </m:d>
                      </m:e>
                    </m:func>
                  </m:oMath>
                </a14:m>
                <a:r>
                  <a:rPr lang="zh-TW" altLang="en-US" dirty="0"/>
                  <a:t>，可以用三角恆等式化簡成</a:t>
                </a:r>
                <a:br>
                  <a:rPr lang="en-US" altLang="zh-TW" dirty="0"/>
                </a:b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𝑐</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𝑐</m:t>
                        </m:r>
                      </m:sub>
                    </m:sSub>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cos</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e>
                        </m:d>
                      </m:e>
                    </m:func>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𝑐</m:t>
                        </m:r>
                      </m:sub>
                    </m:sSub>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sin</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e>
                        </m:d>
                        <m:r>
                          <a:rPr lang="en-US" altLang="zh-TW" b="0" i="1" smtClean="0">
                            <a:latin typeface="Cambria Math" panose="02040503050406030204" pitchFamily="18" charset="0"/>
                          </a:rPr>
                          <m:t>𝛽</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𝑚</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func>
                  </m:oMath>
                </a14:m>
                <a:endParaRPr lang="en-US" altLang="zh-TW" dirty="0"/>
              </a:p>
              <a:p>
                <a:r>
                  <a:rPr lang="zh-TW" altLang="en-US" dirty="0"/>
                  <a:t>此時 </a:t>
                </a:r>
                <a:r>
                  <a:rPr lang="en-US" altLang="zh-TW" dirty="0"/>
                  <a:t>FM</a:t>
                </a:r>
                <a:r>
                  <a:rPr lang="zh-TW" altLang="en-US" dirty="0"/>
                  <a:t> 訊號可以從類似 </a:t>
                </a:r>
                <a:r>
                  <a:rPr lang="en-US" altLang="zh-TW" dirty="0"/>
                  <a:t>AM</a:t>
                </a:r>
                <a:r>
                  <a:rPr lang="zh-TW" altLang="en-US" dirty="0"/>
                  <a:t> 訊號的調變方式來合成。</a:t>
                </a:r>
                <a:endParaRPr lang="en-US" altLang="zh-TW" dirty="0"/>
              </a:p>
              <a:p>
                <a:r>
                  <a:rPr lang="zh-TW" altLang="en-US" dirty="0"/>
                  <a:t>但是寬頻無法這麼做，會涉及 </a:t>
                </a:r>
                <a:r>
                  <a:rPr lang="en-US" altLang="zh-TW" dirty="0"/>
                  <a:t>Bessel function</a:t>
                </a:r>
                <a:r>
                  <a:rPr lang="zh-TW" altLang="en-US" dirty="0"/>
                  <a:t>，但是可以透過窄頻至寬頻的轉換來達成，這裡先跳過。</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3DFA7F93-C72C-475A-90CE-25D8BC183610}"/>
              </a:ext>
            </a:extLst>
          </p:cNvPr>
          <p:cNvPicPr>
            <a:picLocks noChangeAspect="1"/>
          </p:cNvPicPr>
          <p:nvPr/>
        </p:nvPicPr>
        <p:blipFill>
          <a:blip r:embed="rId3"/>
          <a:stretch>
            <a:fillRect/>
          </a:stretch>
        </p:blipFill>
        <p:spPr>
          <a:xfrm>
            <a:off x="460820" y="3856594"/>
            <a:ext cx="5855821" cy="2320369"/>
          </a:xfrm>
          <a:prstGeom prst="rect">
            <a:avLst/>
          </a:prstGeom>
        </p:spPr>
      </p:pic>
      <p:pic>
        <p:nvPicPr>
          <p:cNvPr id="7" name="圖片 6">
            <a:extLst>
              <a:ext uri="{FF2B5EF4-FFF2-40B4-BE49-F238E27FC236}">
                <a16:creationId xmlns:a16="http://schemas.microsoft.com/office/drawing/2014/main" id="{F886F40D-C9DA-41D3-9C4A-C787AF58604A}"/>
              </a:ext>
            </a:extLst>
          </p:cNvPr>
          <p:cNvPicPr>
            <a:picLocks noChangeAspect="1"/>
          </p:cNvPicPr>
          <p:nvPr/>
        </p:nvPicPr>
        <p:blipFill>
          <a:blip r:embed="rId4"/>
          <a:stretch>
            <a:fillRect/>
          </a:stretch>
        </p:blipFill>
        <p:spPr>
          <a:xfrm>
            <a:off x="6528885" y="3027286"/>
            <a:ext cx="5100863" cy="3600974"/>
          </a:xfrm>
          <a:prstGeom prst="rect">
            <a:avLst/>
          </a:prstGeom>
        </p:spPr>
      </p:pic>
    </p:spTree>
    <p:extLst>
      <p:ext uri="{BB962C8B-B14F-4D97-AF65-F5344CB8AC3E}">
        <p14:creationId xmlns:p14="http://schemas.microsoft.com/office/powerpoint/2010/main" val="1146524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FM</a:t>
            </a:r>
            <a:r>
              <a:rPr lang="zh-TW" altLang="en-US" dirty="0"/>
              <a:t> 訊號的解調</a:t>
            </a:r>
            <a:r>
              <a:rPr lang="en-US" altLang="zh-TW" dirty="0"/>
              <a:t>, [2]</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第一個方法是使用鎖相迴路</a:t>
            </a:r>
            <a:r>
              <a:rPr lang="en-US" altLang="zh-TW" dirty="0"/>
              <a:t>(Phase-locked loop)</a:t>
            </a:r>
            <a:r>
              <a:rPr lang="zh-TW" altLang="en-US" dirty="0"/>
              <a:t>。第二個方法是將調變訊號微分後做波包檢測。</a:t>
            </a:r>
            <a:endParaRPr lang="en-US" altLang="zh-TW" dirty="0"/>
          </a:p>
        </p:txBody>
      </p:sp>
      <p:pic>
        <p:nvPicPr>
          <p:cNvPr id="5" name="圖片 4">
            <a:extLst>
              <a:ext uri="{FF2B5EF4-FFF2-40B4-BE49-F238E27FC236}">
                <a16:creationId xmlns:a16="http://schemas.microsoft.com/office/drawing/2014/main" id="{350F1BED-7EBB-409B-9B68-F037A2A03F51}"/>
              </a:ext>
            </a:extLst>
          </p:cNvPr>
          <p:cNvPicPr>
            <a:picLocks noChangeAspect="1"/>
          </p:cNvPicPr>
          <p:nvPr/>
        </p:nvPicPr>
        <p:blipFill>
          <a:blip r:embed="rId2"/>
          <a:stretch>
            <a:fillRect/>
          </a:stretch>
        </p:blipFill>
        <p:spPr>
          <a:xfrm>
            <a:off x="562252" y="1987259"/>
            <a:ext cx="4320466" cy="2190947"/>
          </a:xfrm>
          <a:prstGeom prst="rect">
            <a:avLst/>
          </a:prstGeom>
        </p:spPr>
      </p:pic>
      <p:pic>
        <p:nvPicPr>
          <p:cNvPr id="7" name="圖片 6">
            <a:extLst>
              <a:ext uri="{FF2B5EF4-FFF2-40B4-BE49-F238E27FC236}">
                <a16:creationId xmlns:a16="http://schemas.microsoft.com/office/drawing/2014/main" id="{2CA4FC86-BFD0-4C43-92C2-5898F5D57579}"/>
              </a:ext>
            </a:extLst>
          </p:cNvPr>
          <p:cNvPicPr>
            <a:picLocks noChangeAspect="1"/>
          </p:cNvPicPr>
          <p:nvPr/>
        </p:nvPicPr>
        <p:blipFill>
          <a:blip r:embed="rId3"/>
          <a:stretch>
            <a:fillRect/>
          </a:stretch>
        </p:blipFill>
        <p:spPr>
          <a:xfrm>
            <a:off x="562252" y="4178206"/>
            <a:ext cx="4152925" cy="2462292"/>
          </a:xfrm>
          <a:prstGeom prst="rect">
            <a:avLst/>
          </a:prstGeom>
        </p:spPr>
      </p:pic>
      <p:pic>
        <p:nvPicPr>
          <p:cNvPr id="9" name="圖片 8">
            <a:extLst>
              <a:ext uri="{FF2B5EF4-FFF2-40B4-BE49-F238E27FC236}">
                <a16:creationId xmlns:a16="http://schemas.microsoft.com/office/drawing/2014/main" id="{9E667C48-987B-4D8C-A5C7-E67E399CA3FB}"/>
              </a:ext>
            </a:extLst>
          </p:cNvPr>
          <p:cNvPicPr>
            <a:picLocks noChangeAspect="1"/>
          </p:cNvPicPr>
          <p:nvPr/>
        </p:nvPicPr>
        <p:blipFill>
          <a:blip r:embed="rId4"/>
          <a:stretch>
            <a:fillRect/>
          </a:stretch>
        </p:blipFill>
        <p:spPr>
          <a:xfrm>
            <a:off x="5077282" y="1987259"/>
            <a:ext cx="6525442" cy="2445323"/>
          </a:xfrm>
          <a:prstGeom prst="rect">
            <a:avLst/>
          </a:prstGeom>
        </p:spPr>
      </p:pic>
      <p:pic>
        <p:nvPicPr>
          <p:cNvPr id="11" name="圖片 10">
            <a:extLst>
              <a:ext uri="{FF2B5EF4-FFF2-40B4-BE49-F238E27FC236}">
                <a16:creationId xmlns:a16="http://schemas.microsoft.com/office/drawing/2014/main" id="{33425D86-C656-4586-970D-C509EC3690B1}"/>
              </a:ext>
            </a:extLst>
          </p:cNvPr>
          <p:cNvPicPr>
            <a:picLocks noChangeAspect="1"/>
          </p:cNvPicPr>
          <p:nvPr/>
        </p:nvPicPr>
        <p:blipFill>
          <a:blip r:embed="rId5"/>
          <a:stretch>
            <a:fillRect/>
          </a:stretch>
        </p:blipFill>
        <p:spPr>
          <a:xfrm>
            <a:off x="4951101" y="4680597"/>
            <a:ext cx="3388902" cy="1464006"/>
          </a:xfrm>
          <a:prstGeom prst="rect">
            <a:avLst/>
          </a:prstGeom>
        </p:spPr>
      </p:pic>
      <p:pic>
        <p:nvPicPr>
          <p:cNvPr id="13" name="圖片 12">
            <a:extLst>
              <a:ext uri="{FF2B5EF4-FFF2-40B4-BE49-F238E27FC236}">
                <a16:creationId xmlns:a16="http://schemas.microsoft.com/office/drawing/2014/main" id="{2044D509-16EB-48FC-BF56-FB280D278B7B}"/>
              </a:ext>
            </a:extLst>
          </p:cNvPr>
          <p:cNvPicPr>
            <a:picLocks noChangeAspect="1"/>
          </p:cNvPicPr>
          <p:nvPr/>
        </p:nvPicPr>
        <p:blipFill>
          <a:blip r:embed="rId6"/>
          <a:stretch>
            <a:fillRect/>
          </a:stretch>
        </p:blipFill>
        <p:spPr>
          <a:xfrm>
            <a:off x="8401992" y="4667247"/>
            <a:ext cx="3463680" cy="1477356"/>
          </a:xfrm>
          <a:prstGeom prst="rect">
            <a:avLst/>
          </a:prstGeom>
        </p:spPr>
      </p:pic>
    </p:spTree>
    <p:extLst>
      <p:ext uri="{BB962C8B-B14F-4D97-AF65-F5344CB8AC3E}">
        <p14:creationId xmlns:p14="http://schemas.microsoft.com/office/powerpoint/2010/main" val="2834084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超外差式接收機</a:t>
            </a:r>
            <a:r>
              <a:rPr lang="en-US" altLang="zh-TW" dirty="0"/>
              <a:t>, [2]</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接收機除了解調以外，還需要進行載波頻率調整、濾波與多級放大，</a:t>
            </a:r>
            <a:r>
              <a:rPr lang="zh-TW" altLang="en-US" b="1" dirty="0"/>
              <a:t>超外差式接收機</a:t>
            </a:r>
            <a:r>
              <a:rPr lang="en-US" altLang="zh-TW" b="1" dirty="0"/>
              <a:t>(Superheterodyne receiver)</a:t>
            </a:r>
            <a:r>
              <a:rPr lang="zh-TW" altLang="en-US" b="1" dirty="0"/>
              <a:t> </a:t>
            </a:r>
            <a:r>
              <a:rPr lang="zh-TW" altLang="en-US" dirty="0"/>
              <a:t>會將訊號先降頻到</a:t>
            </a:r>
            <a:r>
              <a:rPr lang="zh-TW" altLang="en-US" b="1" dirty="0"/>
              <a:t>中頻</a:t>
            </a:r>
            <a:r>
              <a:rPr lang="en-US" altLang="zh-TW" b="1" dirty="0"/>
              <a:t>(intermediate-frequency , IF)</a:t>
            </a:r>
            <a:r>
              <a:rPr lang="en-US" altLang="zh-TW" dirty="0"/>
              <a:t> </a:t>
            </a:r>
            <a:r>
              <a:rPr lang="zh-TW" altLang="en-US" dirty="0"/>
              <a:t>再進行解調，可以降低我們設計高選擇性濾波器的難度。但是，這種架構會導致不需要的訊號也被降到中頻，也就是所謂的</a:t>
            </a:r>
            <a:r>
              <a:rPr lang="zh-TW" altLang="en-US" b="1" dirty="0"/>
              <a:t>鏡像干擾</a:t>
            </a:r>
            <a:r>
              <a:rPr lang="en-US" altLang="zh-TW" b="1" dirty="0"/>
              <a:t>(image interference)</a:t>
            </a:r>
            <a:r>
              <a:rPr lang="zh-TW" altLang="en-US" dirty="0"/>
              <a:t>。</a:t>
            </a:r>
            <a:endParaRPr lang="en-US" altLang="zh-TW" dirty="0"/>
          </a:p>
        </p:txBody>
      </p:sp>
      <p:pic>
        <p:nvPicPr>
          <p:cNvPr id="5" name="圖片 4">
            <a:extLst>
              <a:ext uri="{FF2B5EF4-FFF2-40B4-BE49-F238E27FC236}">
                <a16:creationId xmlns:a16="http://schemas.microsoft.com/office/drawing/2014/main" id="{1322AA67-8D25-4E69-92AD-AE6BE52243D0}"/>
              </a:ext>
            </a:extLst>
          </p:cNvPr>
          <p:cNvPicPr>
            <a:picLocks noChangeAspect="1"/>
          </p:cNvPicPr>
          <p:nvPr/>
        </p:nvPicPr>
        <p:blipFill>
          <a:blip r:embed="rId2"/>
          <a:stretch>
            <a:fillRect/>
          </a:stretch>
        </p:blipFill>
        <p:spPr>
          <a:xfrm>
            <a:off x="3419382" y="3207935"/>
            <a:ext cx="5353235" cy="3284939"/>
          </a:xfrm>
          <a:prstGeom prst="rect">
            <a:avLst/>
          </a:prstGeom>
        </p:spPr>
      </p:pic>
    </p:spTree>
    <p:extLst>
      <p:ext uri="{BB962C8B-B14F-4D97-AF65-F5344CB8AC3E}">
        <p14:creationId xmlns:p14="http://schemas.microsoft.com/office/powerpoint/2010/main" val="788591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鏡像干擾</a:t>
            </a:r>
            <a:r>
              <a:rPr lang="en-US" altLang="zh-TW" dirty="0"/>
              <a:t>, [2]</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若載波訊號的頻率為</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oMath>
                </a14:m>
                <a:r>
                  <a:rPr lang="zh-TW" altLang="en-US" dirty="0"/>
                  <a:t>，中頻訊號的頻率為</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b="0" i="1" smtClean="0">
                            <a:latin typeface="Cambria Math" panose="02040503050406030204" pitchFamily="18" charset="0"/>
                          </a:rPr>
                          <m:t>𝐼𝐹</m:t>
                        </m:r>
                      </m:sub>
                    </m:sSub>
                  </m:oMath>
                </a14:m>
                <a:r>
                  <a:rPr lang="zh-TW" altLang="en-US" dirty="0"/>
                  <a:t>，振盪器頻率為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m:rPr>
                            <m:sty m:val="p"/>
                          </m:rPr>
                          <a:rPr lang="en-US" altLang="zh-TW" i="1">
                            <a:latin typeface="Cambria Math" panose="02040503050406030204" pitchFamily="18" charset="0"/>
                          </a:rPr>
                          <m:t>LO</m:t>
                        </m:r>
                      </m:sub>
                    </m:sSub>
                    <m:r>
                      <a:rPr lang="en-US" altLang="zh-TW" i="1">
                        <a:latin typeface="Cambria Math" panose="02040503050406030204" pitchFamily="18" charset="0"/>
                      </a:rPr>
                      <m:t> </m:t>
                    </m:r>
                  </m:oMath>
                </a14:m>
                <a:r>
                  <a:rPr lang="zh-TW" altLang="en-US" dirty="0"/>
                  <a:t>，則鏡像干擾的頻率即為 </a:t>
                </a:r>
                <a14:m>
                  <m:oMath xmlns:m="http://schemas.openxmlformats.org/officeDocument/2006/math">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𝒇</m:t>
                        </m:r>
                      </m:e>
                      <m:sub>
                        <m:r>
                          <a:rPr lang="en-US" altLang="zh-TW" b="1" i="1">
                            <a:latin typeface="Cambria Math" panose="02040503050406030204" pitchFamily="18" charset="0"/>
                          </a:rPr>
                          <m:t>𝒄</m:t>
                        </m:r>
                      </m:sub>
                    </m:sSub>
                    <m:r>
                      <a:rPr lang="en-US" altLang="zh-TW" b="1" i="1" smtClean="0">
                        <a:latin typeface="Cambria Math" panose="02040503050406030204" pitchFamily="18" charset="0"/>
                        <a:ea typeface="Cambria Math" panose="02040503050406030204" pitchFamily="18" charset="0"/>
                      </a:rPr>
                      <m:t>±</m:t>
                    </m:r>
                    <m:r>
                      <a:rPr lang="en-US" altLang="zh-TW" b="1" i="1" smtClean="0">
                        <a:latin typeface="Cambria Math" panose="02040503050406030204" pitchFamily="18" charset="0"/>
                        <a:ea typeface="Cambria Math" panose="02040503050406030204" pitchFamily="18" charset="0"/>
                      </a:rPr>
                      <m:t>𝟐</m:t>
                    </m:r>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𝒇</m:t>
                        </m:r>
                      </m:e>
                      <m:sub>
                        <m:r>
                          <a:rPr lang="en-US" altLang="zh-TW" b="1" i="1">
                            <a:latin typeface="Cambria Math" panose="02040503050406030204" pitchFamily="18" charset="0"/>
                          </a:rPr>
                          <m:t>𝑰𝑭</m:t>
                        </m:r>
                      </m:sub>
                    </m:sSub>
                  </m:oMath>
                </a14:m>
                <a:r>
                  <a:rPr lang="zh-TW" altLang="en-US" dirty="0"/>
                  <a:t>。左下圖是示意圖。</a:t>
                </a:r>
                <a:endParaRPr lang="en-US" altLang="zh-TW" dirty="0"/>
              </a:p>
              <a:p>
                <a:r>
                  <a:rPr lang="zh-TW" altLang="en-US" dirty="0"/>
                  <a:t>根據三角不等式，中頻</a:t>
                </a:r>
                <a14:m>
                  <m:oMath xmlns:m="http://schemas.openxmlformats.org/officeDocument/2006/math">
                    <m:r>
                      <a:rPr lang="zh-TW" altLang="en-US" i="1" dirty="0">
                        <a:latin typeface="Cambria Math" panose="02040503050406030204" pitchFamily="18" charset="0"/>
                      </a:rPr>
                      <m:t> </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𝑓</m:t>
                        </m:r>
                      </m:e>
                      <m:sub>
                        <m:r>
                          <a:rPr lang="en-US" altLang="zh-TW" b="0" i="1" smtClean="0">
                            <a:latin typeface="Cambria Math" panose="02040503050406030204" pitchFamily="18" charset="0"/>
                          </a:rPr>
                          <m:t>𝐼𝐹</m:t>
                        </m:r>
                      </m:sub>
                    </m:sSub>
                    <m:r>
                      <a:rPr lang="en-US" altLang="zh-TW" b="0" i="1" smtClean="0">
                        <a:latin typeface="Cambria Math" panose="02040503050406030204" pitchFamily="18" charset="0"/>
                      </a:rPr>
                      <m:t>=</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b="0" i="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m:rPr>
                            <m:sty m:val="p"/>
                          </m:rPr>
                          <a:rPr lang="en-US" altLang="zh-TW" i="1" smtClean="0">
                            <a:latin typeface="Cambria Math" panose="02040503050406030204" pitchFamily="18" charset="0"/>
                          </a:rPr>
                          <m:t>L</m:t>
                        </m:r>
                        <m:r>
                          <m:rPr>
                            <m:sty m:val="p"/>
                          </m:rPr>
                          <a:rPr lang="en-US" altLang="zh-TW" i="1">
                            <a:latin typeface="Cambria Math" panose="02040503050406030204" pitchFamily="18" charset="0"/>
                          </a:rPr>
                          <m:t>O</m:t>
                        </m:r>
                      </m:sub>
                    </m:sSub>
                    <m:r>
                      <a:rPr lang="en-US" altLang="zh-TW" i="1" smtClean="0">
                        <a:latin typeface="Cambria Math" panose="02040503050406030204" pitchFamily="18" charset="0"/>
                      </a:rPr>
                      <m:t>|</m:t>
                    </m:r>
                  </m:oMath>
                </a14:m>
                <a:r>
                  <a:rPr lang="zh-TW" altLang="en-US" dirty="0"/>
                  <a:t>，故鏡像訊號會與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oMath>
                </a14:m>
                <a:r>
                  <a:rPr lang="zh-TW" altLang="en-US" dirty="0"/>
                  <a:t> 以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m:rPr>
                            <m:sty m:val="p"/>
                          </m:rPr>
                          <a:rPr lang="en-US" altLang="zh-TW" i="1">
                            <a:latin typeface="Cambria Math" panose="02040503050406030204" pitchFamily="18" charset="0"/>
                          </a:rPr>
                          <m:t>LO</m:t>
                        </m:r>
                      </m:sub>
                    </m:sSub>
                  </m:oMath>
                </a14:m>
                <a:r>
                  <a:rPr lang="zh-TW" altLang="en-US" dirty="0"/>
                  <a:t> 為對稱。故可以如右下圖分成 </a:t>
                </a:r>
                <a:r>
                  <a:rPr lang="en-US" altLang="zh-TW" dirty="0"/>
                  <a:t>high-side </a:t>
                </a:r>
                <a:r>
                  <a:rPr lang="zh-TW" altLang="en-US" dirty="0"/>
                  <a:t>及 </a:t>
                </a:r>
                <a:r>
                  <a:rPr lang="en-US" altLang="zh-TW" dirty="0"/>
                  <a:t>low-side tuning</a:t>
                </a:r>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1018"/>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3795B0A0-451D-4A14-AD9B-1087E3484D58}"/>
              </a:ext>
            </a:extLst>
          </p:cNvPr>
          <p:cNvPicPr>
            <a:picLocks noChangeAspect="1"/>
          </p:cNvPicPr>
          <p:nvPr/>
        </p:nvPicPr>
        <p:blipFill>
          <a:blip r:embed="rId3"/>
          <a:stretch>
            <a:fillRect/>
          </a:stretch>
        </p:blipFill>
        <p:spPr>
          <a:xfrm>
            <a:off x="838200" y="2908117"/>
            <a:ext cx="4568301" cy="3584757"/>
          </a:xfrm>
          <a:prstGeom prst="rect">
            <a:avLst/>
          </a:prstGeom>
        </p:spPr>
      </p:pic>
      <p:pic>
        <p:nvPicPr>
          <p:cNvPr id="7" name="圖片 6">
            <a:extLst>
              <a:ext uri="{FF2B5EF4-FFF2-40B4-BE49-F238E27FC236}">
                <a16:creationId xmlns:a16="http://schemas.microsoft.com/office/drawing/2014/main" id="{AFE89F21-7542-40D2-B010-E81D8B18D34B}"/>
              </a:ext>
            </a:extLst>
          </p:cNvPr>
          <p:cNvPicPr>
            <a:picLocks noChangeAspect="1"/>
          </p:cNvPicPr>
          <p:nvPr/>
        </p:nvPicPr>
        <p:blipFill>
          <a:blip r:embed="rId4"/>
          <a:stretch>
            <a:fillRect/>
          </a:stretch>
        </p:blipFill>
        <p:spPr>
          <a:xfrm>
            <a:off x="5810322" y="3144053"/>
            <a:ext cx="5819426" cy="3112884"/>
          </a:xfrm>
          <a:prstGeom prst="rect">
            <a:avLst/>
          </a:prstGeom>
        </p:spPr>
      </p:pic>
    </p:spTree>
    <p:extLst>
      <p:ext uri="{BB962C8B-B14F-4D97-AF65-F5344CB8AC3E}">
        <p14:creationId xmlns:p14="http://schemas.microsoft.com/office/powerpoint/2010/main" val="2597302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類比訊息轉數位訊息</a:t>
            </a:r>
            <a:r>
              <a:rPr lang="en-US" altLang="zh-TW" dirty="0"/>
              <a:t>…,[1]</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介紹完類比調變之後，接著再來看如何將類比資訊轉成數位訊號。必須經過</a:t>
            </a:r>
            <a:r>
              <a:rPr lang="zh-TW" altLang="en-US" b="1" dirty="0"/>
              <a:t>取樣</a:t>
            </a:r>
            <a:r>
              <a:rPr lang="en-US" altLang="zh-TW" b="1" dirty="0"/>
              <a:t>(Sampling)</a:t>
            </a:r>
            <a:r>
              <a:rPr lang="zh-TW" altLang="en-US" dirty="0"/>
              <a:t>與</a:t>
            </a:r>
            <a:r>
              <a:rPr lang="zh-TW" altLang="en-US" b="1" dirty="0"/>
              <a:t>量化</a:t>
            </a:r>
            <a:r>
              <a:rPr lang="en-US" altLang="zh-TW" b="1" dirty="0"/>
              <a:t>(Quantization)</a:t>
            </a:r>
            <a:r>
              <a:rPr lang="zh-TW" altLang="en-US" dirty="0"/>
              <a:t>，前者做時間上離散化、後者做振幅上的離散化。左下圖是整體系統、右下圖是取樣的範例。</a:t>
            </a:r>
            <a:endParaRPr lang="en-US" altLang="zh-TW" dirty="0"/>
          </a:p>
          <a:p>
            <a:r>
              <a:rPr lang="zh-TW" altLang="en-US" dirty="0"/>
              <a:t>若只經過取樣的話，稱作</a:t>
            </a:r>
            <a:r>
              <a:rPr lang="zh-TW" altLang="en-US" b="1" dirty="0"/>
              <a:t>脈波調變</a:t>
            </a:r>
            <a:r>
              <a:rPr lang="en-US" altLang="zh-TW" b="1" dirty="0"/>
              <a:t>(Pulse modulation)</a:t>
            </a:r>
            <a:r>
              <a:rPr lang="zh-TW" altLang="en-US" dirty="0"/>
              <a:t>，時間上是離散的但振幅是連續的，像是</a:t>
            </a:r>
            <a:r>
              <a:rPr lang="en-US" altLang="zh-TW" dirty="0"/>
              <a:t>PAM</a:t>
            </a:r>
            <a:r>
              <a:rPr lang="zh-TW" altLang="en-US" dirty="0"/>
              <a:t>、</a:t>
            </a:r>
            <a:r>
              <a:rPr lang="en-US" altLang="zh-TW" dirty="0"/>
              <a:t>PWM</a:t>
            </a:r>
            <a:r>
              <a:rPr lang="zh-TW" altLang="en-US" dirty="0"/>
              <a:t>、</a:t>
            </a:r>
            <a:r>
              <a:rPr lang="en-US" altLang="zh-TW" dirty="0"/>
              <a:t>PPM</a:t>
            </a:r>
            <a:r>
              <a:rPr lang="zh-TW" altLang="en-US" dirty="0"/>
              <a:t>。若經過取樣與量化的話才可以進行之後的</a:t>
            </a:r>
            <a:r>
              <a:rPr lang="zh-TW" altLang="en-US" b="1" dirty="0"/>
              <a:t>數位調變</a:t>
            </a:r>
            <a:r>
              <a:rPr lang="en-US" altLang="zh-TW" b="1" dirty="0"/>
              <a:t>(Digital modulation)</a:t>
            </a:r>
            <a:r>
              <a:rPr lang="zh-TW" altLang="en-US" dirty="0"/>
              <a:t>。</a:t>
            </a:r>
            <a:endParaRPr lang="en-US" altLang="zh-TW" dirty="0"/>
          </a:p>
          <a:p>
            <a:endParaRPr lang="en-US" altLang="zh-TW" dirty="0"/>
          </a:p>
        </p:txBody>
      </p:sp>
      <p:pic>
        <p:nvPicPr>
          <p:cNvPr id="7" name="圖片 6">
            <a:extLst>
              <a:ext uri="{FF2B5EF4-FFF2-40B4-BE49-F238E27FC236}">
                <a16:creationId xmlns:a16="http://schemas.microsoft.com/office/drawing/2014/main" id="{B3D90ADD-729E-4454-B4DB-C6BEE1FD7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58600"/>
            <a:ext cx="6096000" cy="2834274"/>
          </a:xfrm>
          <a:prstGeom prst="rect">
            <a:avLst/>
          </a:prstGeom>
        </p:spPr>
      </p:pic>
      <p:pic>
        <p:nvPicPr>
          <p:cNvPr id="9" name="圖片 8">
            <a:extLst>
              <a:ext uri="{FF2B5EF4-FFF2-40B4-BE49-F238E27FC236}">
                <a16:creationId xmlns:a16="http://schemas.microsoft.com/office/drawing/2014/main" id="{FA136477-CF92-4CAB-AD74-9B304D513E97}"/>
              </a:ext>
            </a:extLst>
          </p:cNvPr>
          <p:cNvPicPr>
            <a:picLocks noChangeAspect="1"/>
          </p:cNvPicPr>
          <p:nvPr/>
        </p:nvPicPr>
        <p:blipFill>
          <a:blip r:embed="rId3"/>
          <a:stretch>
            <a:fillRect/>
          </a:stretch>
        </p:blipFill>
        <p:spPr>
          <a:xfrm>
            <a:off x="7146524" y="4329485"/>
            <a:ext cx="4012668" cy="1481339"/>
          </a:xfrm>
          <a:prstGeom prst="rect">
            <a:avLst/>
          </a:prstGeom>
        </p:spPr>
      </p:pic>
    </p:spTree>
    <p:extLst>
      <p:ext uri="{BB962C8B-B14F-4D97-AF65-F5344CB8AC3E}">
        <p14:creationId xmlns:p14="http://schemas.microsoft.com/office/powerpoint/2010/main" val="1102592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取樣定理</a:t>
            </a:r>
            <a:r>
              <a:rPr lang="en-US" altLang="zh-TW" dirty="0"/>
              <a:t>(Sampling Theorem) ,[2]</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先下結論，取樣速率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𝑠</m:t>
                        </m:r>
                      </m:sub>
                    </m:sSub>
                  </m:oMath>
                </a14:m>
                <a:r>
                  <a:rPr lang="zh-TW" altLang="en-US" dirty="0"/>
                  <a:t> 必須大於 </a:t>
                </a:r>
                <a:r>
                  <a:rPr lang="en-US" altLang="zh-TW" dirty="0"/>
                  <a:t>2</a:t>
                </a:r>
                <a:r>
                  <a:rPr lang="zh-TW" altLang="en-US" dirty="0"/>
                  <a:t> 倍的訊號頻寬 </a:t>
                </a:r>
                <a14:m>
                  <m:oMath xmlns:m="http://schemas.openxmlformats.org/officeDocument/2006/math">
                    <m:r>
                      <m:rPr>
                        <m:sty m:val="p"/>
                      </m:rPr>
                      <a:rPr lang="en-US" altLang="zh-TW" i="1" dirty="0">
                        <a:latin typeface="Cambria Math" panose="02040503050406030204" pitchFamily="18" charset="0"/>
                      </a:rPr>
                      <m:t>W</m:t>
                    </m:r>
                  </m:oMath>
                </a14:m>
                <a:r>
                  <a:rPr lang="zh-TW" altLang="en-US" dirty="0"/>
                  <a:t>，原訊號才可以無失真的重建回來。也就是</a:t>
                </a:r>
                <a14:m>
                  <m:oMath xmlns:m="http://schemas.openxmlformats.org/officeDocument/2006/math">
                    <m:r>
                      <a:rPr lang="zh-TW" altLang="en-US" i="1" dirty="0">
                        <a:latin typeface="Cambria Math" panose="02040503050406030204" pitchFamily="18" charset="0"/>
                      </a:rPr>
                      <m:t> </m:t>
                    </m:r>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𝒇</m:t>
                        </m:r>
                      </m:e>
                      <m:sub>
                        <m:r>
                          <a:rPr lang="en-US" altLang="zh-TW" b="1" i="1">
                            <a:latin typeface="Cambria Math" panose="02040503050406030204" pitchFamily="18" charset="0"/>
                          </a:rPr>
                          <m:t>𝒔</m:t>
                        </m:r>
                      </m:sub>
                    </m:sSub>
                    <m:r>
                      <a:rPr lang="en-US" altLang="zh-TW" b="1" i="1" smtClean="0">
                        <a:latin typeface="Cambria Math" panose="02040503050406030204" pitchFamily="18" charset="0"/>
                      </a:rPr>
                      <m:t>&gt;</m:t>
                    </m:r>
                    <m:r>
                      <a:rPr lang="en-US" altLang="zh-TW" b="1" i="1" smtClean="0">
                        <a:latin typeface="Cambria Math" panose="02040503050406030204" pitchFamily="18" charset="0"/>
                      </a:rPr>
                      <m:t>𝟐</m:t>
                    </m:r>
                    <m:r>
                      <a:rPr lang="en-US" altLang="zh-TW" b="1" i="1" smtClean="0">
                        <a:latin typeface="Cambria Math" panose="02040503050406030204" pitchFamily="18" charset="0"/>
                      </a:rPr>
                      <m:t>𝑾</m:t>
                    </m:r>
                  </m:oMath>
                </a14:m>
                <a:r>
                  <a:rPr lang="zh-TW" altLang="en-US" dirty="0"/>
                  <a:t>。</a:t>
                </a:r>
                <a:r>
                  <a:rPr lang="en-US" altLang="zh-TW" dirty="0"/>
                  <a:t>2W </a:t>
                </a:r>
                <a:r>
                  <a:rPr lang="zh-TW" altLang="en-US" dirty="0"/>
                  <a:t>也就是 </a:t>
                </a:r>
                <a:r>
                  <a:rPr lang="en-US" altLang="zh-TW" b="1" dirty="0"/>
                  <a:t>Nyquist rate</a:t>
                </a:r>
                <a:r>
                  <a:rPr lang="zh-TW" altLang="en-US" dirty="0"/>
                  <a:t>。</a:t>
                </a:r>
                <a:endParaRPr lang="en-US" altLang="zh-TW" dirty="0"/>
              </a:p>
              <a:p>
                <a:r>
                  <a:rPr lang="zh-TW" altLang="en-US" dirty="0"/>
                  <a:t>取樣可以看做是在時域與脈衝序列</a:t>
                </a:r>
                <a:r>
                  <a:rPr lang="en-US" altLang="zh-TW" dirty="0"/>
                  <a:t>(impulse train)</a:t>
                </a:r>
                <a:r>
                  <a:rPr lang="zh-TW" altLang="en-US" dirty="0"/>
                  <a:t>做相乘，根據</a:t>
                </a:r>
                <a:r>
                  <a:rPr lang="zh-TW" altLang="en-US" dirty="0">
                    <a:hlinkClick r:id="rId2" action="ppaction://hlinksldjump"/>
                  </a:rPr>
                  <a:t>傅立葉轉換對</a:t>
                </a:r>
                <a:r>
                  <a:rPr lang="zh-TW" altLang="en-US" dirty="0"/>
                  <a:t>，也就是在頻域做捲積，於是就如左下角的頻譜圖，原本的基頻訊號會週期性地出現，並彼此相距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𝑠</m:t>
                        </m:r>
                      </m:sub>
                    </m:sSub>
                  </m:oMath>
                </a14:m>
                <a:r>
                  <a:rPr lang="zh-TW" altLang="en-US" dirty="0"/>
                  <a:t>。</a:t>
                </a:r>
                <a:endParaRPr lang="en-US" altLang="zh-TW" dirty="0"/>
              </a:p>
              <a:p>
                <a:r>
                  <a:rPr lang="zh-TW" altLang="en-US" dirty="0"/>
                  <a:t>可以看到，若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&lt;2</m:t>
                    </m:r>
                    <m:r>
                      <a:rPr lang="en-US" altLang="zh-TW" b="0" i="1" smtClean="0">
                        <a:latin typeface="Cambria Math" panose="02040503050406030204" pitchFamily="18" charset="0"/>
                      </a:rPr>
                      <m:t>𝑊</m:t>
                    </m:r>
                  </m:oMath>
                </a14:m>
                <a:r>
                  <a:rPr lang="zh-TW" altLang="en-US" dirty="0"/>
                  <a:t>，就會發生</a:t>
                </a:r>
                <a:r>
                  <a:rPr lang="zh-TW" altLang="en-US" b="1" dirty="0"/>
                  <a:t>混疊</a:t>
                </a:r>
                <a:r>
                  <a:rPr lang="en-US" altLang="zh-TW" b="1" dirty="0"/>
                  <a:t>(Aliasing)</a:t>
                </a:r>
                <a:r>
                  <a:rPr lang="zh-TW" altLang="en-US" dirty="0"/>
                  <a:t>，代表原本訊號無法無失真的重建回來。我們可以使用理想低通濾波器進行重建。</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3"/>
                <a:stretch>
                  <a:fillRect l="-964" t="-2192" r="-428"/>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774CFE30-C28F-43CC-A65E-06050B117919}"/>
              </a:ext>
            </a:extLst>
          </p:cNvPr>
          <p:cNvPicPr>
            <a:picLocks noChangeAspect="1"/>
          </p:cNvPicPr>
          <p:nvPr/>
        </p:nvPicPr>
        <p:blipFill>
          <a:blip r:embed="rId4"/>
          <a:stretch>
            <a:fillRect/>
          </a:stretch>
        </p:blipFill>
        <p:spPr>
          <a:xfrm>
            <a:off x="248575" y="4138476"/>
            <a:ext cx="7561924" cy="2514195"/>
          </a:xfrm>
          <a:prstGeom prst="rect">
            <a:avLst/>
          </a:prstGeom>
        </p:spPr>
      </p:pic>
      <p:pic>
        <p:nvPicPr>
          <p:cNvPr id="6" name="圖片 5">
            <a:extLst>
              <a:ext uri="{FF2B5EF4-FFF2-40B4-BE49-F238E27FC236}">
                <a16:creationId xmlns:a16="http://schemas.microsoft.com/office/drawing/2014/main" id="{3C376D3A-2F86-4DBD-B15C-55E94AD68F42}"/>
              </a:ext>
            </a:extLst>
          </p:cNvPr>
          <p:cNvPicPr>
            <a:picLocks noChangeAspect="1"/>
          </p:cNvPicPr>
          <p:nvPr/>
        </p:nvPicPr>
        <p:blipFill>
          <a:blip r:embed="rId5"/>
          <a:stretch>
            <a:fillRect/>
          </a:stretch>
        </p:blipFill>
        <p:spPr>
          <a:xfrm>
            <a:off x="7810499" y="4999971"/>
            <a:ext cx="4132914" cy="1176992"/>
          </a:xfrm>
          <a:prstGeom prst="rect">
            <a:avLst/>
          </a:prstGeom>
        </p:spPr>
      </p:pic>
      <p:sp>
        <p:nvSpPr>
          <p:cNvPr id="7" name="文字方塊 6">
            <a:extLst>
              <a:ext uri="{FF2B5EF4-FFF2-40B4-BE49-F238E27FC236}">
                <a16:creationId xmlns:a16="http://schemas.microsoft.com/office/drawing/2014/main" id="{B0E3A149-C65C-4B36-A64A-7AE5ABEC5091}"/>
              </a:ext>
            </a:extLst>
          </p:cNvPr>
          <p:cNvSpPr txBox="1"/>
          <p:nvPr/>
        </p:nvSpPr>
        <p:spPr>
          <a:xfrm>
            <a:off x="3047260" y="3246553"/>
            <a:ext cx="6094520" cy="369332"/>
          </a:xfrm>
          <a:prstGeom prst="rect">
            <a:avLst/>
          </a:prstGeom>
          <a:noFill/>
        </p:spPr>
        <p:txBody>
          <a:bodyPr wrap="square">
            <a:spAutoFit/>
          </a:bodyPr>
          <a:lstStyle/>
          <a:p>
            <a:r>
              <a:rPr lang="en-US" altLang="zh-TW" dirty="0"/>
              <a:t>,[1]</a:t>
            </a:r>
            <a:endParaRPr lang="zh-TW" altLang="en-US" dirty="0"/>
          </a:p>
        </p:txBody>
      </p:sp>
    </p:spTree>
    <p:extLst>
      <p:ext uri="{BB962C8B-B14F-4D97-AF65-F5344CB8AC3E}">
        <p14:creationId xmlns:p14="http://schemas.microsoft.com/office/powerpoint/2010/main" val="425645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什麼是通訊？什麼是訊號？</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b="1" dirty="0"/>
              <a:t>通訊</a:t>
            </a:r>
            <a:r>
              <a:rPr lang="en-US" altLang="zh-TW" b="1" dirty="0"/>
              <a:t>(Communication)</a:t>
            </a:r>
            <a:r>
              <a:rPr lang="zh-TW" altLang="en-US" dirty="0"/>
              <a:t>最廣義的概念就是，將一處的資訊源</a:t>
            </a:r>
            <a:r>
              <a:rPr lang="en-US" altLang="zh-TW" dirty="0"/>
              <a:t>(information source)</a:t>
            </a:r>
            <a:r>
              <a:rPr lang="zh-TW" altLang="en-US" dirty="0"/>
              <a:t>所產生的</a:t>
            </a:r>
            <a:r>
              <a:rPr lang="zh-TW" altLang="en-US" b="1" dirty="0"/>
              <a:t>訊息</a:t>
            </a:r>
            <a:r>
              <a:rPr lang="en-US" altLang="zh-TW" b="1" dirty="0"/>
              <a:t>(message)</a:t>
            </a:r>
            <a:r>
              <a:rPr lang="zh-TW" altLang="en-US" dirty="0"/>
              <a:t>，在另一處重現的行為。訊息要先經過換能器</a:t>
            </a:r>
            <a:r>
              <a:rPr lang="en-US" altLang="zh-TW" dirty="0"/>
              <a:t>(transducer)</a:t>
            </a:r>
            <a:r>
              <a:rPr lang="zh-TW" altLang="en-US" dirty="0"/>
              <a:t>轉換成</a:t>
            </a:r>
            <a:r>
              <a:rPr lang="zh-TW" altLang="en-US" b="1" dirty="0"/>
              <a:t>訊號</a:t>
            </a:r>
            <a:r>
              <a:rPr lang="en-US" altLang="zh-TW" b="1" dirty="0"/>
              <a:t>(signal)</a:t>
            </a:r>
            <a:r>
              <a:rPr lang="zh-TW" altLang="en-US" dirty="0"/>
              <a:t>，經由</a:t>
            </a:r>
            <a:r>
              <a:rPr lang="zh-TW" altLang="en-US" b="1" dirty="0"/>
              <a:t>傳送端</a:t>
            </a:r>
            <a:r>
              <a:rPr lang="en-US" altLang="zh-TW" b="1" dirty="0"/>
              <a:t>(transmitter)</a:t>
            </a:r>
            <a:r>
              <a:rPr lang="zh-TW" altLang="en-US" dirty="0"/>
              <a:t>做處理之後，將它送入</a:t>
            </a:r>
            <a:r>
              <a:rPr lang="zh-TW" altLang="en-US" b="1" dirty="0"/>
              <a:t>通道</a:t>
            </a:r>
            <a:r>
              <a:rPr lang="en-US" altLang="zh-TW" b="1" dirty="0"/>
              <a:t>(channel)</a:t>
            </a:r>
            <a:r>
              <a:rPr lang="zh-TW" altLang="en-US" dirty="0"/>
              <a:t>之中，再由</a:t>
            </a:r>
            <a:r>
              <a:rPr lang="zh-TW" altLang="en-US" b="1" dirty="0"/>
              <a:t>接收端</a:t>
            </a:r>
            <a:r>
              <a:rPr lang="en-US" altLang="zh-TW" b="1" dirty="0"/>
              <a:t>(receiver)</a:t>
            </a:r>
            <a:r>
              <a:rPr lang="zh-TW" altLang="en-US" dirty="0"/>
              <a:t>進行接收並處理，最後由換能器轉換回原始訊息。</a:t>
            </a:r>
            <a:endParaRPr lang="en-US" altLang="zh-TW" dirty="0"/>
          </a:p>
          <a:p>
            <a:endParaRPr lang="en-US" altLang="zh-TW" dirty="0"/>
          </a:p>
          <a:p>
            <a:r>
              <a:rPr lang="zh-TW" altLang="en-US" b="1" dirty="0"/>
              <a:t>訊號</a:t>
            </a:r>
            <a:r>
              <a:rPr lang="en-US" altLang="zh-TW" b="1" dirty="0"/>
              <a:t>(Signal)</a:t>
            </a:r>
            <a:r>
              <a:rPr lang="zh-TW" altLang="en-US" dirty="0"/>
              <a:t>是承載訊息的媒介，能帶有訊息的物理現象都是廣義的訊號，例如鐘聲、書信、電壓波動等。由於近兩個世紀以來電學發展迅速，所以現今通訊系統都是以電訊號或光訊號為主。</a:t>
            </a:r>
            <a:endParaRPr lang="en-US" altLang="zh-TW" dirty="0"/>
          </a:p>
        </p:txBody>
      </p:sp>
    </p:spTree>
    <p:extLst>
      <p:ext uri="{BB962C8B-B14F-4D97-AF65-F5344CB8AC3E}">
        <p14:creationId xmlns:p14="http://schemas.microsoft.com/office/powerpoint/2010/main" val="290441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取樣信號的重建</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已知取樣訊號為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𝛿</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𝑛</m:t>
                        </m:r>
                        <m:r>
                          <a:rPr lang="en-US" altLang="zh-TW" b="0" i="1" smtClean="0">
                            <a:latin typeface="Cambria Math" panose="02040503050406030204" pitchFamily="18" charset="0"/>
                          </a:rPr>
                          <m:t>=−∞</m:t>
                        </m:r>
                      </m:sub>
                      <m:sup>
                        <m:r>
                          <a:rPr lang="en-US" altLang="zh-TW" b="0" i="1" smtClean="0">
                            <a:latin typeface="Cambria Math" panose="02040503050406030204" pitchFamily="18" charset="0"/>
                            <a:ea typeface="Cambria Math" panose="02040503050406030204" pitchFamily="18" charset="0"/>
                          </a:rPr>
                          <m:t>∞</m:t>
                        </m:r>
                      </m:sup>
                      <m:e>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𝑠</m:t>
                                </m:r>
                              </m:sub>
                            </m:sSub>
                          </m:e>
                        </m:d>
                        <m:r>
                          <a:rPr lang="en-US" altLang="zh-TW" i="1" smtClean="0">
                            <a:latin typeface="Cambria Math" panose="02040503050406030204" pitchFamily="18" charset="0"/>
                          </a:rPr>
                          <m:t>𝛿</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m:t>
                        </m:r>
                      </m:e>
                    </m:nary>
                  </m:oMath>
                </a14:m>
                <a:r>
                  <a:rPr lang="zh-TW" altLang="en-US" dirty="0"/>
                  <a:t>。轉換到頻域變為</a:t>
                </a:r>
                <a:br>
                  <a:rPr lang="en-US" altLang="zh-TW" dirty="0"/>
                </a:b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𝑋</m:t>
                        </m:r>
                      </m:e>
                      <m:sub>
                        <m:r>
                          <a:rPr lang="en-US" altLang="zh-TW" sz="2400" b="0" i="1" smtClean="0">
                            <a:latin typeface="Cambria Math" panose="02040503050406030204" pitchFamily="18" charset="0"/>
                          </a:rPr>
                          <m:t>𝛿</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e>
                    </m:d>
                    <m:r>
                      <a:rPr lang="en-US" altLang="zh-TW" sz="2400" b="0" i="1" smtClean="0">
                        <a:latin typeface="Cambria Math" panose="02040503050406030204" pitchFamily="18" charset="0"/>
                      </a:rPr>
                      <m:t>=</m:t>
                    </m:r>
                    <m:nary>
                      <m:naryPr>
                        <m:chr m:val="∑"/>
                        <m:limLoc m:val="subSup"/>
                        <m:ctrlPr>
                          <a:rPr lang="en-US" altLang="zh-TW" sz="2400" b="0" i="1" smtClean="0">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m:t>
                        </m:r>
                      </m:sub>
                      <m:sup>
                        <m:r>
                          <a:rPr lang="en-US" altLang="zh-TW" sz="2400" b="0" i="1" smtClean="0">
                            <a:latin typeface="Cambria Math" panose="02040503050406030204" pitchFamily="18" charset="0"/>
                            <a:ea typeface="Cambria Math" panose="02040503050406030204" pitchFamily="18" charset="0"/>
                          </a:rPr>
                          <m:t>∞</m:t>
                        </m:r>
                      </m:sup>
                      <m:e>
                        <m:r>
                          <a:rPr lang="en-US" altLang="zh-TW" sz="2400" b="0" i="1" smtClean="0">
                            <a:latin typeface="Cambria Math" panose="02040503050406030204" pitchFamily="18" charset="0"/>
                          </a:rPr>
                          <m:t>𝑥</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𝑛</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𝑠</m:t>
                                </m:r>
                              </m:sub>
                            </m:sSub>
                          </m:e>
                        </m:d>
                        <m:r>
                          <m:rPr>
                            <m:sty m:val="p"/>
                          </m:rPr>
                          <a:rPr lang="en-US" altLang="zh-TW" sz="2400" b="0" i="0" smtClean="0">
                            <a:latin typeface="Cambria Math" panose="02040503050406030204" pitchFamily="18" charset="0"/>
                          </a:rPr>
                          <m:t>exp</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r>
                          <a:rPr lang="en-US" altLang="zh-TW" sz="2400" b="0" i="1" smtClean="0">
                            <a:latin typeface="Cambria Math" panose="02040503050406030204" pitchFamily="18" charset="0"/>
                          </a:rPr>
                          <m:t>𝑛</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𝑠</m:t>
                            </m:r>
                          </m:sub>
                        </m:sSub>
                        <m:r>
                          <a:rPr lang="en-US" altLang="zh-TW" sz="2400" b="0" i="1" smtClean="0">
                            <a:latin typeface="Cambria Math" panose="02040503050406030204" pitchFamily="18" charset="0"/>
                          </a:rPr>
                          <m:t>𝑓</m:t>
                        </m:r>
                        <m:r>
                          <a:rPr lang="en-US" altLang="zh-TW" sz="2400" b="0" i="1" smtClean="0">
                            <a:latin typeface="Cambria Math" panose="02040503050406030204" pitchFamily="18" charset="0"/>
                          </a:rPr>
                          <m:t>)</m:t>
                        </m:r>
                      </m:e>
                    </m:nary>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𝑠</m:t>
                        </m:r>
                      </m:sub>
                    </m:sSub>
                    <m:nary>
                      <m:naryPr>
                        <m:chr m:val="∑"/>
                        <m:limLoc m:val="subSup"/>
                        <m:ctrlPr>
                          <a:rPr lang="en-US" altLang="zh-TW" sz="2400" i="1">
                            <a:latin typeface="Cambria Math" panose="02040503050406030204" pitchFamily="18" charset="0"/>
                          </a:rPr>
                        </m:ctrlPr>
                      </m:naryPr>
                      <m:sub>
                        <m:r>
                          <m:rPr>
                            <m:brk m:alnAt="1"/>
                          </m:rPr>
                          <a:rPr lang="en-US" altLang="zh-TW" sz="2400" b="0" i="1" smtClean="0">
                            <a:latin typeface="Cambria Math" panose="02040503050406030204" pitchFamily="18" charset="0"/>
                          </a:rPr>
                          <m:t>𝑚</m:t>
                        </m:r>
                        <m:r>
                          <a:rPr lang="en-US" altLang="zh-TW" sz="2400" i="1">
                            <a:latin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r>
                          <a:rPr lang="en-US" altLang="zh-TW" sz="2400" b="0" i="1" smtClean="0">
                            <a:latin typeface="Cambria Math" panose="02040503050406030204" pitchFamily="18" charset="0"/>
                            <a:ea typeface="Cambria Math" panose="02040503050406030204" pitchFamily="18" charset="0"/>
                          </a:rPr>
                          <m:t>𝑋</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𝑓</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𝑚</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𝑓</m:t>
                            </m:r>
                          </m:e>
                          <m:sub>
                            <m:r>
                              <a:rPr lang="en-US" altLang="zh-TW" sz="2400" b="0" i="1" smtClean="0">
                                <a:latin typeface="Cambria Math" panose="02040503050406030204" pitchFamily="18" charset="0"/>
                                <a:ea typeface="Cambria Math" panose="02040503050406030204" pitchFamily="18" charset="0"/>
                              </a:rPr>
                              <m:t>𝑠</m:t>
                            </m:r>
                          </m:sub>
                        </m:sSub>
                        <m:r>
                          <a:rPr lang="en-US" altLang="zh-TW" sz="2400" b="0" i="1" smtClean="0">
                            <a:latin typeface="Cambria Math" panose="02040503050406030204" pitchFamily="18" charset="0"/>
                            <a:ea typeface="Cambria Math" panose="02040503050406030204" pitchFamily="18" charset="0"/>
                          </a:rPr>
                          <m:t>)</m:t>
                        </m:r>
                      </m:e>
                    </m:nary>
                  </m:oMath>
                </a14:m>
                <a:endParaRPr lang="en-US" altLang="zh-TW" dirty="0"/>
              </a:p>
              <a:p>
                <a:r>
                  <a:rPr lang="zh-TW" altLang="en-US" dirty="0"/>
                  <a:t>我們可以用一個低通濾波器將原始訊號取出來。即</a:t>
                </a:r>
                <a:br>
                  <a:rPr lang="en-US" altLang="zh-TW" dirty="0"/>
                </a:br>
                <a14:m>
                  <m:oMath xmlns:m="http://schemas.openxmlformats.org/officeDocument/2006/math">
                    <m:r>
                      <a:rPr lang="en-US" altLang="zh-TW" sz="2400" b="0" i="1" smtClean="0">
                        <a:latin typeface="Cambria Math" panose="02040503050406030204" pitchFamily="18" charset="0"/>
                      </a:rPr>
                      <m:t>𝑥</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nary>
                      <m:naryPr>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𝑊</m:t>
                        </m:r>
                      </m:sub>
                      <m:sup>
                        <m:r>
                          <a:rPr lang="en-US" altLang="zh-TW" sz="2400" b="0" i="1" smtClean="0">
                            <a:latin typeface="Cambria Math" panose="02040503050406030204" pitchFamily="18" charset="0"/>
                          </a:rPr>
                          <m:t>𝑊</m:t>
                        </m:r>
                      </m:sup>
                      <m:e>
                        <m:r>
                          <a:rPr lang="en-US" altLang="zh-TW" sz="2400" b="0" i="1" smtClean="0">
                            <a:latin typeface="Cambria Math" panose="02040503050406030204" pitchFamily="18" charset="0"/>
                          </a:rPr>
                          <m:t>𝑋</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e>
                        </m:d>
                        <m:func>
                          <m:funcPr>
                            <m:ctrlPr>
                              <a:rPr lang="en-US" altLang="zh-TW" sz="2400" b="0" i="1" smtClean="0">
                                <a:latin typeface="Cambria Math" panose="02040503050406030204" pitchFamily="18" charset="0"/>
                              </a:rPr>
                            </m:ctrlPr>
                          </m:funcPr>
                          <m:fName>
                            <m:r>
                              <m:rPr>
                                <m:sty m:val="p"/>
                              </m:rPr>
                              <a:rPr lang="en-US" altLang="zh-TW" sz="2400" b="0" i="0" smtClean="0">
                                <a:latin typeface="Cambria Math" panose="02040503050406030204" pitchFamily="18" charset="0"/>
                              </a:rPr>
                              <m:t>exp</m:t>
                            </m:r>
                          </m:fName>
                          <m:e>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r>
                                  <a:rPr lang="en-US" altLang="zh-TW" sz="2400" b="0" i="1" smtClean="0">
                                    <a:latin typeface="Cambria Math" panose="02040503050406030204" pitchFamily="18" charset="0"/>
                                  </a:rPr>
                                  <m:t>𝑓𝑡</m:t>
                                </m:r>
                              </m:e>
                            </m:d>
                          </m:e>
                        </m:func>
                      </m:e>
                    </m:nary>
                    <m:r>
                      <a:rPr lang="en-US" altLang="zh-TW" sz="2400" b="0" i="1" smtClean="0">
                        <a:latin typeface="Cambria Math" panose="02040503050406030204" pitchFamily="18" charset="0"/>
                      </a:rPr>
                      <m:t>=</m:t>
                    </m:r>
                    <m:nary>
                      <m:naryPr>
                        <m:chr m:val="∑"/>
                        <m:limLoc m:val="subSup"/>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r>
                          <a:rPr lang="en-US" altLang="zh-TW" sz="2400" i="1">
                            <a:latin typeface="Cambria Math" panose="02040503050406030204" pitchFamily="18" charset="0"/>
                          </a:rPr>
                          <m:t>𝑥</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𝑇</m:t>
                                </m:r>
                              </m:e>
                              <m:sub>
                                <m:r>
                                  <a:rPr lang="en-US" altLang="zh-TW" sz="2400" i="1">
                                    <a:latin typeface="Cambria Math" panose="02040503050406030204" pitchFamily="18" charset="0"/>
                                  </a:rPr>
                                  <m:t>𝑠</m:t>
                                </m:r>
                              </m:sub>
                            </m:sSub>
                          </m:e>
                        </m:d>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𝑊𝑇𝑠𝑖𝑛𝑐</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𝑊</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𝑛𝑇𝑠</m:t>
                        </m:r>
                        <m:r>
                          <a:rPr lang="en-US" altLang="zh-TW" sz="2400" b="0" i="1" smtClean="0">
                            <a:latin typeface="Cambria Math" panose="02040503050406030204" pitchFamily="18" charset="0"/>
                          </a:rPr>
                          <m:t>))</m:t>
                        </m:r>
                      </m:e>
                    </m:nary>
                  </m:oMath>
                </a14:m>
                <a:endParaRPr lang="en-US" altLang="zh-TW" dirty="0"/>
              </a:p>
              <a:p>
                <a:r>
                  <a:rPr lang="zh-TW" altLang="en-US" dirty="0"/>
                  <a:t>重建信號含有 </a:t>
                </a:r>
                <a:r>
                  <a:rPr lang="en-US" altLang="zh-TW" b="1" dirty="0" err="1"/>
                  <a:t>sinc</a:t>
                </a:r>
                <a:r>
                  <a:rPr lang="en-US" altLang="zh-TW" b="1" dirty="0"/>
                  <a:t> </a:t>
                </a:r>
                <a:r>
                  <a:rPr lang="zh-TW" altLang="en-US" b="1" dirty="0"/>
                  <a:t>函數</a:t>
                </a:r>
                <a:r>
                  <a:rPr lang="zh-TW" altLang="en-US" dirty="0"/>
                  <a:t>，該函數的特點是橫軸除了原點以外其他整數位置都為 </a:t>
                </a:r>
                <a:r>
                  <a:rPr lang="en-US" altLang="zh-TW" dirty="0"/>
                  <a:t>0</a:t>
                </a:r>
                <a:r>
                  <a:rPr lang="zh-TW" altLang="en-US" dirty="0"/>
                  <a:t>，這代表各個取樣之間互不影響。但是理想低通濾波器物理上並不存在，所以我們也只能將取樣率提高，或是採用如下圖的</a:t>
                </a:r>
                <a:r>
                  <a:rPr lang="zh-TW" altLang="en-US" b="1" dirty="0"/>
                  <a:t>升餘弦濾波器</a:t>
                </a:r>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482"/>
                </a:stretch>
              </a:blipFill>
            </p:spPr>
            <p:txBody>
              <a:bodyPr/>
              <a:lstStyle/>
              <a:p>
                <a:r>
                  <a:rPr lang="zh-TW" altLang="en-US">
                    <a:noFill/>
                  </a:rPr>
                  <a:t> </a:t>
                </a:r>
              </a:p>
            </p:txBody>
          </p:sp>
        </mc:Fallback>
      </mc:AlternateContent>
      <p:pic>
        <p:nvPicPr>
          <p:cNvPr id="1026" name="Picture 2" descr="undefined">
            <a:extLst>
              <a:ext uri="{FF2B5EF4-FFF2-40B4-BE49-F238E27FC236}">
                <a16:creationId xmlns:a16="http://schemas.microsoft.com/office/drawing/2014/main" id="{BC023BC9-EA78-4B4B-812D-A2A4161E8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617" y="4824413"/>
            <a:ext cx="3790765" cy="203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388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量化誤差</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由於我們將訊號的振幅進行離散化，勢必會產生誤差，我們將其誤差視作雜訊。假設量化編碼完之後的碼長度為 </a:t>
                </a:r>
                <a14:m>
                  <m:oMath xmlns:m="http://schemas.openxmlformats.org/officeDocument/2006/math">
                    <m:r>
                      <a:rPr lang="en-US" altLang="zh-TW" b="0" i="1" smtClean="0">
                        <a:latin typeface="Cambria Math" panose="02040503050406030204" pitchFamily="18" charset="0"/>
                      </a:rPr>
                      <m:t>𝑙</m:t>
                    </m:r>
                  </m:oMath>
                </a14:m>
                <a:r>
                  <a:rPr lang="zh-TW" altLang="en-US" dirty="0"/>
                  <a:t>，那麼量化位準數即為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𝑙</m:t>
                        </m:r>
                      </m:sup>
                    </m:sSup>
                  </m:oMath>
                </a14:m>
                <a:r>
                  <a:rPr lang="zh-TW" altLang="en-US" dirty="0"/>
                  <a:t>，每個位準間距為</a:t>
                </a:r>
                <a14:m>
                  <m:oMath xmlns:m="http://schemas.openxmlformats.org/officeDocument/2006/math">
                    <m:r>
                      <a:rPr lang="zh-TW" altLang="en-US" i="1" smtClean="0">
                        <a:latin typeface="Cambria Math" panose="02040503050406030204" pitchFamily="18" charset="0"/>
                      </a:rPr>
                      <m:t>∆</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𝑝</m:t>
                            </m:r>
                          </m:sub>
                        </m:sSub>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𝑙</m:t>
                            </m:r>
                          </m:sup>
                        </m:sSup>
                      </m:den>
                    </m:f>
                  </m:oMath>
                </a14:m>
                <a:r>
                  <a:rPr lang="zh-TW" altLang="en-US" dirty="0"/>
                  <a:t>。</a:t>
                </a:r>
                <a:endParaRPr lang="en-US" altLang="zh-TW" dirty="0"/>
              </a:p>
              <a:p>
                <a:r>
                  <a:rPr lang="zh-TW" altLang="en-US" dirty="0"/>
                  <a:t>令量化雜訊振幅為</a:t>
                </a:r>
                <a14:m>
                  <m:oMath xmlns:m="http://schemas.openxmlformats.org/officeDocument/2006/math">
                    <m:r>
                      <a:rPr lang="en-US" altLang="zh-TW" b="0" i="1" smtClean="0">
                        <a:latin typeface="Cambria Math" panose="02040503050406030204" pitchFamily="18" charset="0"/>
                      </a:rPr>
                      <m:t>𝑞</m:t>
                    </m:r>
                  </m:oMath>
                </a14:m>
                <a:r>
                  <a:rPr lang="zh-TW" altLang="en-US" dirty="0"/>
                  <a:t>，求變異數 </a:t>
                </a:r>
                <a14:m>
                  <m:oMath xmlns:m="http://schemas.openxmlformats.org/officeDocument/2006/math">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𝑄</m:t>
                        </m:r>
                      </m:sub>
                      <m:sup>
                        <m:r>
                          <a:rPr lang="en-US" altLang="zh-TW" b="0" i="1" smtClean="0">
                            <a:latin typeface="Cambria Math" panose="02040503050406030204" pitchFamily="18" charset="0"/>
                          </a:rPr>
                          <m:t>2</m:t>
                        </m:r>
                      </m:sup>
                    </m:sSubSup>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zh-TW" altLang="en-US" i="1">
                            <a:latin typeface="Cambria Math" panose="02040503050406030204" pitchFamily="18" charset="0"/>
                          </a:rPr>
                          <m:t>∆</m:t>
                        </m:r>
                        <m:r>
                          <a:rPr lang="en-US" altLang="zh-TW" b="0" i="1" smtClean="0">
                            <a:latin typeface="Cambria Math" panose="02040503050406030204" pitchFamily="18" charset="0"/>
                          </a:rPr>
                          <m:t>/2</m:t>
                        </m:r>
                      </m:sub>
                      <m:sup>
                        <m:r>
                          <a:rPr lang="zh-TW" altLang="en-US" i="1">
                            <a:latin typeface="Cambria Math" panose="02040503050406030204" pitchFamily="18" charset="0"/>
                          </a:rPr>
                          <m:t>∆</m:t>
                        </m:r>
                        <m:r>
                          <a:rPr lang="en-US" altLang="zh-TW" b="0" i="1" smtClean="0">
                            <a:latin typeface="Cambria Math" panose="02040503050406030204" pitchFamily="18" charset="0"/>
                          </a:rPr>
                          <m:t>/2</m:t>
                        </m:r>
                      </m:sup>
                      <m:e>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𝑞</m:t>
                            </m:r>
                          </m:e>
                          <m:sup>
                            <m:r>
                              <a:rPr lang="en-US" altLang="zh-TW" b="0" i="1" smtClean="0">
                                <a:latin typeface="Cambria Math" panose="02040503050406030204" pitchFamily="18" charset="0"/>
                              </a:rPr>
                              <m:t>2</m:t>
                            </m:r>
                          </m:sup>
                        </m:sSup>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i="1">
                                <a:latin typeface="Cambria Math" panose="02040503050406030204" pitchFamily="18" charset="0"/>
                                <a:ea typeface="Cambria Math" panose="02040503050406030204" pitchFamily="18" charset="0"/>
                              </a:rPr>
                              <m:t>∆</m:t>
                            </m:r>
                          </m:den>
                        </m:f>
                        <m:r>
                          <a:rPr lang="en-US" altLang="zh-TW" b="0" i="1" smtClean="0">
                            <a:latin typeface="Cambria Math" panose="02040503050406030204" pitchFamily="18" charset="0"/>
                          </a:rPr>
                          <m:t>𝑑𝑞</m:t>
                        </m:r>
                      </m:e>
                    </m:nary>
                    <m:r>
                      <a:rPr lang="en-US" altLang="zh-TW" b="0" i="1" smtClean="0">
                        <a:latin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m:t>
                            </m:r>
                          </m:e>
                          <m:sup>
                            <m:r>
                              <a:rPr lang="en-US" altLang="zh-TW" b="0" i="1" smtClean="0">
                                <a:latin typeface="Cambria Math" panose="02040503050406030204" pitchFamily="18" charset="0"/>
                                <a:ea typeface="Cambria Math" panose="02040503050406030204" pitchFamily="18" charset="0"/>
                              </a:rPr>
                              <m:t>2</m:t>
                            </m:r>
                          </m:sup>
                        </m:sSup>
                      </m:num>
                      <m:den>
                        <m:r>
                          <a:rPr lang="en-US" altLang="zh-TW" b="0" i="1" smtClean="0">
                            <a:latin typeface="Cambria Math" panose="02040503050406030204" pitchFamily="18" charset="0"/>
                            <a:ea typeface="Cambria Math" panose="02040503050406030204" pitchFamily="18" charset="0"/>
                          </a:rPr>
                          <m:t>12</m:t>
                        </m:r>
                      </m:den>
                    </m:f>
                  </m:oMath>
                </a14:m>
                <a:r>
                  <a:rPr lang="zh-TW" altLang="en-US" dirty="0"/>
                  <a:t>。</a:t>
                </a:r>
                <a:br>
                  <a:rPr lang="en-US" altLang="zh-TW" dirty="0"/>
                </a:br>
                <a:r>
                  <a:rPr lang="zh-TW" altLang="en-US" dirty="0"/>
                  <a:t>再來算 </a:t>
                </a:r>
                <a14:m>
                  <m:oMath xmlns:m="http://schemas.openxmlformats.org/officeDocument/2006/math">
                    <m:r>
                      <a:rPr lang="en-US" altLang="zh-TW" b="0" i="1" smtClean="0">
                        <a:latin typeface="Cambria Math" panose="02040503050406030204" pitchFamily="18" charset="0"/>
                      </a:rPr>
                      <m:t>𝑆𝑁𝑅</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𝑃</m:t>
                        </m:r>
                      </m:num>
                      <m:den>
                        <m:f>
                          <m:fPr>
                            <m:ctrlPr>
                              <a:rPr lang="en-US" altLang="zh-TW" b="0" i="1" smtClean="0">
                                <a:latin typeface="Cambria Math" panose="02040503050406030204" pitchFamily="18" charset="0"/>
                                <a:ea typeface="Cambria Math" panose="02040503050406030204" pitchFamily="18" charset="0"/>
                              </a:rPr>
                            </m:ctrlPr>
                          </m:fPr>
                          <m:num>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m:t>
                                </m:r>
                              </m:e>
                              <m:sup>
                                <m:r>
                                  <a:rPr lang="en-US" altLang="zh-TW" b="0" i="1" smtClean="0">
                                    <a:latin typeface="Cambria Math" panose="02040503050406030204" pitchFamily="18" charset="0"/>
                                    <a:ea typeface="Cambria Math" panose="02040503050406030204" pitchFamily="18" charset="0"/>
                                  </a:rPr>
                                  <m:t>2</m:t>
                                </m:r>
                              </m:sup>
                            </m:sSup>
                          </m:num>
                          <m:den>
                            <m:r>
                              <a:rPr lang="en-US" altLang="zh-TW" b="0" i="1" smtClean="0">
                                <a:latin typeface="Cambria Math" panose="02040503050406030204" pitchFamily="18" charset="0"/>
                                <a:ea typeface="Cambria Math" panose="02040503050406030204" pitchFamily="18" charset="0"/>
                              </a:rPr>
                              <m:t>12</m:t>
                            </m:r>
                          </m:den>
                        </m:f>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12</m:t>
                        </m:r>
                        <m:r>
                          <a:rPr lang="en-US" altLang="zh-TW" b="0" i="1" smtClean="0">
                            <a:latin typeface="Cambria Math" panose="02040503050406030204" pitchFamily="18" charset="0"/>
                          </a:rPr>
                          <m:t>𝑃</m:t>
                        </m:r>
                      </m:num>
                      <m:den>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𝑝</m:t>
                                        </m:r>
                                      </m:sub>
                                    </m:sSub>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𝑙</m:t>
                                        </m:r>
                                      </m:sup>
                                    </m:sSup>
                                  </m:den>
                                </m:f>
                              </m:e>
                            </m:d>
                          </m:e>
                          <m:sup>
                            <m:r>
                              <a:rPr lang="en-US" altLang="zh-TW" b="0" i="1" smtClean="0">
                                <a:latin typeface="Cambria Math" panose="02040503050406030204" pitchFamily="18" charset="0"/>
                              </a:rPr>
                              <m:t>2</m:t>
                            </m:r>
                          </m:sup>
                        </m:sSup>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3</m:t>
                        </m:r>
                        <m:r>
                          <a:rPr lang="en-US" altLang="zh-TW" b="0" i="1" smtClean="0">
                            <a:latin typeface="Cambria Math" panose="02040503050406030204" pitchFamily="18" charset="0"/>
                          </a:rPr>
                          <m:t>𝑃</m:t>
                        </m:r>
                      </m:num>
                      <m:den>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𝑝</m:t>
                            </m:r>
                          </m:sub>
                          <m:sup>
                            <m:r>
                              <a:rPr lang="en-US" altLang="zh-TW" b="0" i="1" smtClean="0">
                                <a:latin typeface="Cambria Math" panose="02040503050406030204" pitchFamily="18" charset="0"/>
                              </a:rPr>
                              <m:t>2</m:t>
                            </m:r>
                          </m:sup>
                        </m:sSubSup>
                      </m:den>
                    </m:f>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2</m:t>
                        </m:r>
                      </m:e>
                      <m: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𝑙</m:t>
                        </m:r>
                      </m:sup>
                    </m:sSup>
                    <m:groupChr>
                      <m:groupChrPr>
                        <m:chr m:val="⇒"/>
                        <m:vertJc m:val="bot"/>
                        <m:ctrlPr>
                          <a:rPr lang="en-US" altLang="zh-TW" b="0" i="1" smtClean="0">
                            <a:latin typeface="Cambria Math" panose="02040503050406030204" pitchFamily="18" charset="0"/>
                            <a:ea typeface="Cambria Math" panose="02040503050406030204" pitchFamily="18" charset="0"/>
                          </a:rPr>
                        </m:ctrlPr>
                      </m:groupChrPr>
                      <m:e>
                        <m:r>
                          <m:rPr>
                            <m:brk m:alnAt="2"/>
                          </m:rPr>
                          <a:rPr lang="en-US" altLang="zh-TW" b="0" i="1" smtClean="0">
                            <a:latin typeface="Cambria Math" panose="02040503050406030204" pitchFamily="18" charset="0"/>
                            <a:ea typeface="Cambria Math" panose="02040503050406030204" pitchFamily="18" charset="0"/>
                          </a:rPr>
                          <m:t>𝑐</m:t>
                        </m:r>
                        <m:r>
                          <a:rPr lang="en-US" altLang="zh-TW" b="0" i="1" smtClean="0">
                            <a:latin typeface="Cambria Math" panose="02040503050406030204" pitchFamily="18" charset="0"/>
                            <a:ea typeface="Cambria Math" panose="02040503050406030204" pitchFamily="18" charset="0"/>
                          </a:rPr>
                          <m:t>h𝑎𝑛𝑔𝑒</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𝑡𝑜</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𝑙𝑜𝑔</m:t>
                        </m:r>
                      </m:e>
                    </m:groupChr>
                    <m:r>
                      <a:rPr lang="en-US" altLang="zh-TW" b="0" i="1" smtClean="0">
                        <a:latin typeface="Cambria Math" panose="02040503050406030204" pitchFamily="18" charset="0"/>
                        <a:ea typeface="Cambria Math" panose="02040503050406030204" pitchFamily="18" charset="0"/>
                      </a:rPr>
                      <m:t>10</m:t>
                    </m:r>
                    <m:func>
                      <m:funcPr>
                        <m:ctrlPr>
                          <a:rPr lang="en-US" altLang="zh-TW" b="0" i="1" smtClean="0">
                            <a:latin typeface="Cambria Math" panose="02040503050406030204" pitchFamily="18" charset="0"/>
                            <a:ea typeface="Cambria Math" panose="02040503050406030204" pitchFamily="18" charset="0"/>
                          </a:rPr>
                        </m:ctrlPr>
                      </m:funcPr>
                      <m:fName>
                        <m:sSub>
                          <m:sSubPr>
                            <m:ctrlPr>
                              <a:rPr lang="en-US" altLang="zh-TW" b="0" i="1" smtClean="0">
                                <a:latin typeface="Cambria Math" panose="02040503050406030204" pitchFamily="18" charset="0"/>
                                <a:ea typeface="Cambria Math" panose="02040503050406030204" pitchFamily="18" charset="0"/>
                              </a:rPr>
                            </m:ctrlPr>
                          </m:sSubPr>
                          <m:e>
                            <m:r>
                              <m:rPr>
                                <m:sty m:val="p"/>
                              </m:rPr>
                              <a:rPr lang="en-US" altLang="zh-TW" b="0" i="0" smtClean="0">
                                <a:latin typeface="Cambria Math" panose="02040503050406030204" pitchFamily="18" charset="0"/>
                                <a:ea typeface="Cambria Math" panose="02040503050406030204" pitchFamily="18" charset="0"/>
                              </a:rPr>
                              <m:t>log</m:t>
                            </m:r>
                          </m:e>
                          <m:sub>
                            <m:r>
                              <a:rPr lang="en-US" altLang="zh-TW" b="0" i="1" smtClean="0">
                                <a:latin typeface="Cambria Math" panose="02040503050406030204" pitchFamily="18" charset="0"/>
                                <a:ea typeface="Cambria Math" panose="02040503050406030204" pitchFamily="18" charset="0"/>
                              </a:rPr>
                              <m:t>10</m:t>
                            </m:r>
                          </m:sub>
                        </m:sSub>
                      </m:fName>
                      <m:e>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3</m:t>
                            </m:r>
                            <m:r>
                              <a:rPr lang="en-US" altLang="zh-TW" b="0" i="1" smtClean="0">
                                <a:latin typeface="Cambria Math" panose="02040503050406030204" pitchFamily="18" charset="0"/>
                                <a:ea typeface="Cambria Math" panose="02040503050406030204" pitchFamily="18" charset="0"/>
                              </a:rPr>
                              <m:t>𝑃</m:t>
                            </m:r>
                          </m:num>
                          <m:den>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𝑉</m:t>
                                </m:r>
                              </m:e>
                              <m:sub>
                                <m:r>
                                  <a:rPr lang="en-US" altLang="zh-TW" b="0" i="1" smtClean="0">
                                    <a:latin typeface="Cambria Math" panose="02040503050406030204" pitchFamily="18" charset="0"/>
                                    <a:ea typeface="Cambria Math" panose="02040503050406030204" pitchFamily="18" charset="0"/>
                                  </a:rPr>
                                  <m:t>𝑝</m:t>
                                </m:r>
                              </m:sub>
                              <m:sup>
                                <m:r>
                                  <a:rPr lang="en-US" altLang="zh-TW" b="0" i="1" smtClean="0">
                                    <a:latin typeface="Cambria Math" panose="02040503050406030204" pitchFamily="18" charset="0"/>
                                    <a:ea typeface="Cambria Math" panose="02040503050406030204" pitchFamily="18" charset="0"/>
                                  </a:rPr>
                                  <m:t>2</m:t>
                                </m:r>
                              </m:sup>
                            </m:sSubSup>
                          </m:den>
                        </m:f>
                        <m:r>
                          <a:rPr lang="en-US" altLang="zh-TW" b="0" i="1" smtClean="0">
                            <a:latin typeface="Cambria Math" panose="02040503050406030204" pitchFamily="18" charset="0"/>
                            <a:ea typeface="Cambria Math" panose="02040503050406030204" pitchFamily="18" charset="0"/>
                          </a:rPr>
                          <m:t>)</m:t>
                        </m:r>
                      </m:e>
                    </m:func>
                    <m:r>
                      <a:rPr lang="en-US" altLang="zh-TW" b="0" i="1" smtClean="0">
                        <a:latin typeface="Cambria Math" panose="02040503050406030204" pitchFamily="18" charset="0"/>
                        <a:ea typeface="Cambria Math" panose="02040503050406030204" pitchFamily="18" charset="0"/>
                      </a:rPr>
                      <m:t>+6</m:t>
                    </m:r>
                    <m:r>
                      <a:rPr lang="en-US" altLang="zh-TW" b="0" i="1" smtClean="0">
                        <a:latin typeface="Cambria Math" panose="02040503050406030204" pitchFamily="18" charset="0"/>
                        <a:ea typeface="Cambria Math" panose="02040503050406030204" pitchFamily="18" charset="0"/>
                      </a:rPr>
                      <m:t>𝑙</m:t>
                    </m:r>
                  </m:oMath>
                </a14:m>
                <a:r>
                  <a:rPr lang="zh-TW" altLang="en-US" dirty="0"/>
                  <a:t>。</a:t>
                </a:r>
                <a:br>
                  <a:rPr lang="en-US" altLang="zh-TW" dirty="0"/>
                </a:br>
                <a:r>
                  <a:rPr lang="zh-TW" altLang="en-US" dirty="0"/>
                  <a:t>故每增加 </a:t>
                </a:r>
                <a:r>
                  <a:rPr lang="en-US" altLang="zh-TW" dirty="0"/>
                  <a:t>1</a:t>
                </a:r>
                <a:r>
                  <a:rPr lang="zh-TW" altLang="en-US" dirty="0"/>
                  <a:t> 個 </a:t>
                </a:r>
                <a:r>
                  <a:rPr lang="en-US" altLang="zh-TW" dirty="0"/>
                  <a:t>bit</a:t>
                </a:r>
                <a:r>
                  <a:rPr lang="zh-TW" altLang="en-US" dirty="0"/>
                  <a:t>，量化雜訊可以獲得 </a:t>
                </a:r>
                <a:r>
                  <a:rPr lang="en-US" altLang="zh-TW" b="1" dirty="0"/>
                  <a:t>6 dB</a:t>
                </a:r>
                <a:r>
                  <a:rPr lang="en-US" altLang="zh-TW" dirty="0"/>
                  <a:t> </a:t>
                </a:r>
                <a:r>
                  <a:rPr lang="zh-TW" altLang="en-US" dirty="0"/>
                  <a:t>的改善。</a:t>
                </a:r>
                <a:endParaRPr lang="en-US" altLang="zh-TW" dirty="0"/>
              </a:p>
              <a:p>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071" r="-423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26007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量化的範例</a:t>
            </a:r>
            <a:r>
              <a:rPr lang="en-US" altLang="zh-TW" dirty="0"/>
              <a:t>, [1]</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這張圖提供訊號量化的範例。</a:t>
            </a:r>
            <a:endParaRPr lang="en-US" altLang="zh-TW" dirty="0"/>
          </a:p>
        </p:txBody>
      </p:sp>
      <p:pic>
        <p:nvPicPr>
          <p:cNvPr id="5" name="圖片 4">
            <a:extLst>
              <a:ext uri="{FF2B5EF4-FFF2-40B4-BE49-F238E27FC236}">
                <a16:creationId xmlns:a16="http://schemas.microsoft.com/office/drawing/2014/main" id="{C8889703-C4E3-45BB-9529-2DE79C1CBC94}"/>
              </a:ext>
            </a:extLst>
          </p:cNvPr>
          <p:cNvPicPr>
            <a:picLocks noChangeAspect="1"/>
          </p:cNvPicPr>
          <p:nvPr/>
        </p:nvPicPr>
        <p:blipFill>
          <a:blip r:embed="rId2"/>
          <a:stretch>
            <a:fillRect/>
          </a:stretch>
        </p:blipFill>
        <p:spPr>
          <a:xfrm>
            <a:off x="2997201" y="1641157"/>
            <a:ext cx="5889346" cy="4928414"/>
          </a:xfrm>
          <a:prstGeom prst="rect">
            <a:avLst/>
          </a:prstGeom>
        </p:spPr>
      </p:pic>
    </p:spTree>
    <p:extLst>
      <p:ext uri="{BB962C8B-B14F-4D97-AF65-F5344CB8AC3E}">
        <p14:creationId xmlns:p14="http://schemas.microsoft.com/office/powerpoint/2010/main" val="150453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Delta</a:t>
            </a:r>
            <a:r>
              <a:rPr lang="zh-TW" altLang="en-US" dirty="0"/>
              <a:t> 調變以及 </a:t>
            </a:r>
            <a:r>
              <a:rPr lang="en-US" altLang="zh-TW" dirty="0"/>
              <a:t>Delta-Sigma </a:t>
            </a:r>
            <a:r>
              <a:rPr lang="zh-TW" altLang="en-US" dirty="0"/>
              <a:t>調變</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我們可以將原始訊號</a:t>
            </a:r>
            <a:r>
              <a:rPr lang="zh-TW" altLang="en-US" b="1" dirty="0"/>
              <a:t>過取樣</a:t>
            </a:r>
            <a:r>
              <a:rPr lang="en-US" altLang="zh-TW" b="1" dirty="0"/>
              <a:t>(oversampling)</a:t>
            </a:r>
            <a:r>
              <a:rPr lang="zh-TW" altLang="en-US" dirty="0"/>
              <a:t>，也就是取樣率遠高於訊號頻寬以增加取樣間的相關性，再來將相鄰取樣之間的差值做編碼。這就是 </a:t>
            </a:r>
            <a:r>
              <a:rPr lang="en-US" altLang="zh-TW" b="1" dirty="0"/>
              <a:t>Delta</a:t>
            </a:r>
            <a:r>
              <a:rPr lang="zh-TW" altLang="en-US" b="1" dirty="0"/>
              <a:t>調變</a:t>
            </a:r>
            <a:r>
              <a:rPr lang="en-US" altLang="zh-TW" b="1" dirty="0"/>
              <a:t>(DM)</a:t>
            </a:r>
            <a:r>
              <a:rPr lang="zh-TW" altLang="en-US" dirty="0"/>
              <a:t>，這種調變需要注意原始訊號變化率是否太大使得取樣訊號跟不上而失真</a:t>
            </a:r>
            <a:r>
              <a:rPr lang="en-US" altLang="zh-TW" dirty="0"/>
              <a:t>(slope-overload distortion)</a:t>
            </a:r>
            <a:r>
              <a:rPr lang="zh-TW" altLang="en-US" dirty="0"/>
              <a:t>，或是量化步長過大對於平坦訊號產生顆粒雜訊</a:t>
            </a:r>
            <a:r>
              <a:rPr lang="en-US" altLang="zh-TW" dirty="0"/>
              <a:t>(granular noise)</a:t>
            </a:r>
            <a:r>
              <a:rPr lang="zh-TW" altLang="en-US" dirty="0"/>
              <a:t>。</a:t>
            </a:r>
            <a:endParaRPr lang="en-US" altLang="zh-TW" dirty="0"/>
          </a:p>
          <a:p>
            <a:r>
              <a:rPr lang="zh-TW" altLang="en-US" dirty="0"/>
              <a:t>我們可以藉由在</a:t>
            </a:r>
            <a:r>
              <a:rPr lang="en-US" altLang="zh-TW" dirty="0"/>
              <a:t>DM</a:t>
            </a:r>
            <a:r>
              <a:rPr lang="zh-TW" altLang="en-US" dirty="0"/>
              <a:t>之前加上積分操作，也就是累加器</a:t>
            </a:r>
            <a:r>
              <a:rPr lang="en-US" altLang="zh-TW" dirty="0"/>
              <a:t>(accumulator)</a:t>
            </a:r>
            <a:r>
              <a:rPr lang="zh-TW" altLang="en-US" dirty="0"/>
              <a:t>，來增加取樣間的相關性，藉此降低失真。也就是 </a:t>
            </a:r>
            <a:r>
              <a:rPr lang="en-US" altLang="zh-TW" dirty="0"/>
              <a:t>delta-sigma</a:t>
            </a:r>
            <a:r>
              <a:rPr lang="zh-TW" altLang="en-US" dirty="0"/>
              <a:t> 調變。</a:t>
            </a:r>
            <a:endParaRPr lang="en-US" altLang="zh-TW" dirty="0"/>
          </a:p>
        </p:txBody>
      </p:sp>
      <p:pic>
        <p:nvPicPr>
          <p:cNvPr id="5" name="圖片 4">
            <a:extLst>
              <a:ext uri="{FF2B5EF4-FFF2-40B4-BE49-F238E27FC236}">
                <a16:creationId xmlns:a16="http://schemas.microsoft.com/office/drawing/2014/main" id="{E409D6B0-0917-4165-8F55-50E2B6542589}"/>
              </a:ext>
            </a:extLst>
          </p:cNvPr>
          <p:cNvPicPr>
            <a:picLocks noChangeAspect="1"/>
          </p:cNvPicPr>
          <p:nvPr/>
        </p:nvPicPr>
        <p:blipFill>
          <a:blip r:embed="rId2"/>
          <a:stretch>
            <a:fillRect/>
          </a:stretch>
        </p:blipFill>
        <p:spPr>
          <a:xfrm>
            <a:off x="2755243" y="4263513"/>
            <a:ext cx="6681514" cy="2269674"/>
          </a:xfrm>
          <a:prstGeom prst="rect">
            <a:avLst/>
          </a:prstGeom>
        </p:spPr>
      </p:pic>
    </p:spTree>
    <p:extLst>
      <p:ext uri="{BB962C8B-B14F-4D97-AF65-F5344CB8AC3E}">
        <p14:creationId xmlns:p14="http://schemas.microsoft.com/office/powerpoint/2010/main" val="1121011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數位訊息以數位訊號傳輸</a:t>
            </a:r>
            <a:r>
              <a:rPr lang="en-US" altLang="zh-TW" dirty="0"/>
              <a:t>, [2]</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接下來我們來看基頻數位傳輸，前面提到的取樣與量化是類比轉數位</a:t>
            </a:r>
            <a:r>
              <a:rPr lang="en-US" altLang="zh-TW" dirty="0"/>
              <a:t>(Analog-to-Digital</a:t>
            </a:r>
            <a:r>
              <a:rPr lang="zh-TW" altLang="en-US" dirty="0"/>
              <a:t> </a:t>
            </a:r>
            <a:r>
              <a:rPr lang="en-US" altLang="zh-TW" dirty="0"/>
              <a:t>Converter, </a:t>
            </a:r>
            <a:r>
              <a:rPr lang="en-US" altLang="zh-TW" b="1" dirty="0"/>
              <a:t>ADC</a:t>
            </a:r>
            <a:r>
              <a:rPr lang="en-US" altLang="zh-TW" dirty="0"/>
              <a:t>)</a:t>
            </a:r>
            <a:r>
              <a:rPr lang="zh-TW" altLang="en-US" dirty="0"/>
              <a:t> 的過程。</a:t>
            </a:r>
            <a:endParaRPr lang="en-US" altLang="zh-TW" dirty="0"/>
          </a:p>
          <a:p>
            <a:r>
              <a:rPr lang="zh-TW" altLang="en-US" b="1" dirty="0"/>
              <a:t>線路編碼</a:t>
            </a:r>
            <a:r>
              <a:rPr lang="en-US" altLang="zh-TW" b="1" dirty="0"/>
              <a:t>(line coding)</a:t>
            </a:r>
            <a:r>
              <a:rPr lang="zh-TW" altLang="en-US" dirty="0"/>
              <a:t>，它用來將數位訊息轉換成數位訊號。</a:t>
            </a:r>
            <a:endParaRPr lang="en-US" altLang="zh-TW" dirty="0"/>
          </a:p>
          <a:p>
            <a:r>
              <a:rPr lang="zh-TW" altLang="en-US" b="1" dirty="0"/>
              <a:t>脈波塑形</a:t>
            </a:r>
            <a:r>
              <a:rPr lang="en-US" altLang="zh-TW" b="1" dirty="0"/>
              <a:t>(Pulse shaping)</a:t>
            </a:r>
            <a:r>
              <a:rPr lang="zh-TW" altLang="en-US" dirty="0"/>
              <a:t>，為防止通道效應破壞訊號，造成符碼之間彼此影響，也就是</a:t>
            </a:r>
            <a:r>
              <a:rPr lang="zh-TW" altLang="en-US" b="1" dirty="0"/>
              <a:t>符碼間干擾</a:t>
            </a:r>
            <a:r>
              <a:rPr lang="en-US" altLang="zh-TW" b="1" dirty="0"/>
              <a:t>(</a:t>
            </a:r>
            <a:r>
              <a:rPr lang="en-US" altLang="zh-TW" b="1" dirty="0" err="1"/>
              <a:t>Intersymbol</a:t>
            </a:r>
            <a:r>
              <a:rPr lang="en-US" altLang="zh-TW" b="1" dirty="0"/>
              <a:t> Interference , ISI)</a:t>
            </a:r>
            <a:r>
              <a:rPr lang="zh-TW" altLang="en-US" dirty="0"/>
              <a:t>，預先對脈波做塑形以抵抗，常用的有</a:t>
            </a:r>
            <a:r>
              <a:rPr lang="zh-TW" altLang="en-US" b="1" dirty="0"/>
              <a:t>升餘弦濾波器</a:t>
            </a:r>
            <a:r>
              <a:rPr lang="zh-TW" altLang="en-US" dirty="0"/>
              <a:t>。</a:t>
            </a:r>
            <a:endParaRPr lang="en-US" altLang="zh-TW" dirty="0"/>
          </a:p>
          <a:p>
            <a:endParaRPr lang="en-US" altLang="zh-TW" dirty="0"/>
          </a:p>
        </p:txBody>
      </p:sp>
      <p:pic>
        <p:nvPicPr>
          <p:cNvPr id="7" name="圖片 6">
            <a:extLst>
              <a:ext uri="{FF2B5EF4-FFF2-40B4-BE49-F238E27FC236}">
                <a16:creationId xmlns:a16="http://schemas.microsoft.com/office/drawing/2014/main" id="{81F7FAD9-0A2C-49D0-9BE4-C3D590EC8D07}"/>
              </a:ext>
            </a:extLst>
          </p:cNvPr>
          <p:cNvPicPr>
            <a:picLocks noChangeAspect="1"/>
          </p:cNvPicPr>
          <p:nvPr/>
        </p:nvPicPr>
        <p:blipFill rotWithShape="1">
          <a:blip r:embed="rId2"/>
          <a:srcRect t="6236"/>
          <a:stretch/>
        </p:blipFill>
        <p:spPr>
          <a:xfrm>
            <a:off x="742203" y="3920378"/>
            <a:ext cx="10707594" cy="2572496"/>
          </a:xfrm>
          <a:prstGeom prst="rect">
            <a:avLst/>
          </a:prstGeom>
        </p:spPr>
      </p:pic>
    </p:spTree>
    <p:extLst>
      <p:ext uri="{BB962C8B-B14F-4D97-AF65-F5344CB8AC3E}">
        <p14:creationId xmlns:p14="http://schemas.microsoft.com/office/powerpoint/2010/main" val="3591027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數位訊息以數位訊號傳輸</a:t>
            </a:r>
            <a:r>
              <a:rPr lang="en-US" altLang="zh-TW" dirty="0"/>
              <a:t>, [2]</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續上一頁。接收端會進行取樣與</a:t>
            </a:r>
            <a:r>
              <a:rPr lang="zh-TW" altLang="en-US" b="1" dirty="0"/>
              <a:t>同步</a:t>
            </a:r>
            <a:r>
              <a:rPr lang="en-US" altLang="zh-TW" b="1" dirty="0"/>
              <a:t>(synchronization)</a:t>
            </a:r>
            <a:r>
              <a:rPr lang="zh-TW" altLang="en-US" dirty="0"/>
              <a:t>，藉由取樣得知數位訊號上固定時間間隔的位準，但是若傳收兩端有時間上的差異的話這樣取樣會發生錯誤，所以同步用來負責讓接收端知道該以什麼基準來取樣。舉例而言，</a:t>
            </a:r>
            <a:r>
              <a:rPr lang="en-US" altLang="zh-TW" dirty="0"/>
              <a:t>UART</a:t>
            </a:r>
            <a:r>
              <a:rPr lang="zh-TW" altLang="en-US" dirty="0"/>
              <a:t> 在一個</a:t>
            </a:r>
            <a:r>
              <a:rPr lang="zh-TW" altLang="en-US" b="1" dirty="0"/>
              <a:t>訊框</a:t>
            </a:r>
            <a:r>
              <a:rPr lang="en-US" altLang="zh-TW" b="1" dirty="0"/>
              <a:t>(frame)</a:t>
            </a:r>
            <a:r>
              <a:rPr lang="zh-TW" altLang="en-US" dirty="0"/>
              <a:t>的開頭有起始位元。最後再經過 </a:t>
            </a:r>
            <a:r>
              <a:rPr lang="en-US" altLang="zh-TW" dirty="0"/>
              <a:t>Thresholder</a:t>
            </a:r>
            <a:r>
              <a:rPr lang="zh-TW" altLang="en-US" dirty="0"/>
              <a:t> 將取樣的結果換成數位訊息。</a:t>
            </a:r>
            <a:endParaRPr lang="en-US" altLang="zh-TW" dirty="0"/>
          </a:p>
          <a:p>
            <a:r>
              <a:rPr lang="zh-TW" altLang="en-US" dirty="0"/>
              <a:t>此外，接收端通常還會經過</a:t>
            </a:r>
            <a:r>
              <a:rPr lang="zh-TW" altLang="en-US" b="1" dirty="0"/>
              <a:t>等化</a:t>
            </a:r>
            <a:r>
              <a:rPr lang="en-US" altLang="zh-TW" b="1" dirty="0"/>
              <a:t>(Equalization)</a:t>
            </a:r>
            <a:r>
              <a:rPr lang="zh-TW" altLang="en-US" dirty="0"/>
              <a:t>的操作，也就是了解通道效應之後，將通道效應經過類比或數位濾波器進行消除。此操作可由</a:t>
            </a:r>
            <a:r>
              <a:rPr lang="en-US" altLang="zh-TW" dirty="0">
                <a:hlinkClick r:id="rId2" action="ppaction://hlinksldjump"/>
              </a:rPr>
              <a:t>Receiver filter</a:t>
            </a:r>
            <a:r>
              <a:rPr lang="en-US" altLang="zh-TW" dirty="0"/>
              <a:t> </a:t>
            </a:r>
            <a:r>
              <a:rPr lang="zh-TW" altLang="en-US" dirty="0"/>
              <a:t>或多接一個等化器</a:t>
            </a:r>
            <a:r>
              <a:rPr lang="en-US" altLang="zh-TW" dirty="0"/>
              <a:t>(Equalizer)</a:t>
            </a:r>
            <a:r>
              <a:rPr lang="zh-TW" altLang="en-US" dirty="0"/>
              <a:t>來完成。</a:t>
            </a:r>
            <a:endParaRPr lang="en-US" altLang="zh-TW" dirty="0"/>
          </a:p>
          <a:p>
            <a:endParaRPr lang="en-US" altLang="zh-TW" dirty="0"/>
          </a:p>
          <a:p>
            <a:endParaRPr lang="en-US" altLang="zh-TW" dirty="0"/>
          </a:p>
        </p:txBody>
      </p:sp>
      <p:pic>
        <p:nvPicPr>
          <p:cNvPr id="4" name="圖片 3">
            <a:extLst>
              <a:ext uri="{FF2B5EF4-FFF2-40B4-BE49-F238E27FC236}">
                <a16:creationId xmlns:a16="http://schemas.microsoft.com/office/drawing/2014/main" id="{0A0E817D-1BD2-4507-B8D3-AF10DA1D6949}"/>
              </a:ext>
            </a:extLst>
          </p:cNvPr>
          <p:cNvPicPr>
            <a:picLocks noChangeAspect="1"/>
          </p:cNvPicPr>
          <p:nvPr/>
        </p:nvPicPr>
        <p:blipFill rotWithShape="1">
          <a:blip r:embed="rId3"/>
          <a:srcRect t="6236"/>
          <a:stretch/>
        </p:blipFill>
        <p:spPr>
          <a:xfrm>
            <a:off x="1948367" y="4689680"/>
            <a:ext cx="8295265" cy="1992935"/>
          </a:xfrm>
          <a:prstGeom prst="rect">
            <a:avLst/>
          </a:prstGeom>
        </p:spPr>
      </p:pic>
    </p:spTree>
    <p:extLst>
      <p:ext uri="{BB962C8B-B14F-4D97-AF65-F5344CB8AC3E}">
        <p14:creationId xmlns:p14="http://schemas.microsoft.com/office/powerpoint/2010/main" val="666169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釐清一些問題</a:t>
            </a:r>
            <a:r>
              <a:rPr lang="en-US" altLang="zh-TW" dirty="0"/>
              <a: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為什麼我們還是需要基頻數位傳輸？</a:t>
                </a:r>
                <a:br>
                  <a:rPr lang="en-US" altLang="zh-TW" dirty="0"/>
                </a:br>
                <a:r>
                  <a:rPr lang="zh-TW" altLang="en-US" dirty="0"/>
                  <a:t>考慮一些有線、短距離單一訊號的通訊情境，例如電路板、電腦外接裝置、</a:t>
                </a:r>
                <a:r>
                  <a:rPr lang="en-US" altLang="zh-TW" dirty="0"/>
                  <a:t>LAN(Local area network)</a:t>
                </a:r>
                <a:r>
                  <a:rPr lang="zh-TW" altLang="en-US" dirty="0"/>
                  <a:t>等，它們可以用較低成本且有效的傳輸。</a:t>
                </a:r>
                <a:endParaRPr lang="en-US" altLang="zh-TW" dirty="0"/>
              </a:p>
              <a:p>
                <a:r>
                  <a:rPr lang="zh-TW" altLang="en-US" dirty="0"/>
                  <a:t>位元傳輸率</a:t>
                </a:r>
                <a:r>
                  <a:rPr lang="en-US" altLang="zh-TW" dirty="0"/>
                  <a:t>(Bit rate)</a:t>
                </a:r>
                <a:r>
                  <a:rPr lang="zh-TW" altLang="en-US" dirty="0"/>
                  <a:t>跟鮑率</a:t>
                </a:r>
                <a:r>
                  <a:rPr lang="en-US" altLang="zh-TW" dirty="0"/>
                  <a:t>(Baud)</a:t>
                </a:r>
                <a:r>
                  <a:rPr lang="zh-TW" altLang="en-US" dirty="0"/>
                  <a:t>？</a:t>
                </a:r>
                <a:br>
                  <a:rPr lang="en-US" altLang="zh-TW" dirty="0"/>
                </a:br>
                <a:r>
                  <a:rPr lang="zh-TW" altLang="en-US" dirty="0"/>
                  <a:t>前者是</a:t>
                </a:r>
                <a:r>
                  <a:rPr lang="zh-TW" altLang="en-US" b="1" dirty="0"/>
                  <a:t>單位訊息</a:t>
                </a:r>
                <a:r>
                  <a:rPr lang="zh-TW" altLang="en-US" dirty="0"/>
                  <a:t>的傳輸速率、後者是</a:t>
                </a:r>
                <a:r>
                  <a:rPr lang="zh-TW" altLang="en-US" b="1" dirty="0"/>
                  <a:t>單位訊號</a:t>
                </a:r>
                <a:r>
                  <a:rPr lang="zh-TW" altLang="en-US" dirty="0"/>
                  <a:t>的傳輸速率。在良好的通道環境下，單位訊號可能可以搭載多個位元，像是</a:t>
                </a:r>
                <a:r>
                  <a:rPr lang="en-US" altLang="zh-TW" dirty="0"/>
                  <a:t>PAM4</a:t>
                </a:r>
                <a:r>
                  <a:rPr lang="zh-TW" altLang="en-US" dirty="0"/>
                  <a:t>、</a:t>
                </a:r>
                <a:r>
                  <a:rPr lang="en-US" altLang="zh-TW" dirty="0"/>
                  <a:t>16-QAM</a:t>
                </a:r>
                <a:r>
                  <a:rPr lang="zh-TW" altLang="en-US" dirty="0"/>
                  <a:t>等等，一個訊號元有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𝑛</m:t>
                        </m:r>
                      </m:sup>
                    </m:sSup>
                  </m:oMath>
                </a14:m>
                <a:r>
                  <a:rPr lang="zh-TW" altLang="en-US" dirty="0"/>
                  <a:t> 種樣式，搭載了 </a:t>
                </a:r>
                <a14:m>
                  <m:oMath xmlns:m="http://schemas.openxmlformats.org/officeDocument/2006/math">
                    <m:r>
                      <a:rPr lang="en-US" altLang="zh-TW" b="0" i="1" smtClean="0">
                        <a:latin typeface="Cambria Math" panose="02040503050406030204" pitchFamily="18" charset="0"/>
                      </a:rPr>
                      <m:t>𝑛</m:t>
                    </m:r>
                  </m:oMath>
                </a14:m>
                <a:r>
                  <a:rPr lang="en-US" altLang="zh-TW" dirty="0"/>
                  <a:t> </a:t>
                </a:r>
                <a:r>
                  <a:rPr lang="zh-TW" altLang="en-US" dirty="0"/>
                  <a:t>個位元。</a:t>
                </a:r>
                <a:r>
                  <a:rPr lang="en-US" altLang="zh-TW" dirty="0"/>
                  <a:t>Baud </a:t>
                </a:r>
                <a:r>
                  <a:rPr lang="zh-TW" altLang="en-US" dirty="0"/>
                  <a:t>就好像在計算單位時間內公路上的車流量，但是每台車上可以載多位乘客，而 </a:t>
                </a:r>
                <a:r>
                  <a:rPr lang="en-US" altLang="zh-TW" dirty="0"/>
                  <a:t>Bit rate </a:t>
                </a:r>
                <a:r>
                  <a:rPr lang="zh-TW" altLang="en-US" dirty="0"/>
                  <a:t>是計算人流量。</a:t>
                </a:r>
                <a:br>
                  <a:rPr lang="en-US" altLang="zh-TW" dirty="0"/>
                </a:b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144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11307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線路編碼</a:t>
            </a:r>
            <a:r>
              <a:rPr lang="en-US" altLang="zh-TW" dirty="0"/>
              <a:t>(Line coding), [1]</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線路編碼通常要注意幾點：</a:t>
            </a:r>
            <a:endParaRPr lang="en-US" altLang="zh-TW" dirty="0"/>
          </a:p>
          <a:p>
            <a:r>
              <a:rPr lang="zh-TW" altLang="en-US" dirty="0"/>
              <a:t>基線飄移</a:t>
            </a:r>
            <a:r>
              <a:rPr lang="en-US" altLang="zh-TW" dirty="0"/>
              <a:t>(Baseline wandering)</a:t>
            </a:r>
            <a:r>
              <a:rPr lang="zh-TW" altLang="en-US" dirty="0"/>
              <a:t>，接收端會以接收訊號的平均功率作為基線，藉此來決定訊號位準，若訊號之中存在一長串高電位或是低電位，這樣就會影響基線，造成解碼錯誤。</a:t>
            </a:r>
            <a:endParaRPr lang="en-US" altLang="zh-TW" dirty="0"/>
          </a:p>
          <a:p>
            <a:r>
              <a:rPr lang="zh-TW" altLang="en-US" dirty="0"/>
              <a:t>直流成份</a:t>
            </a:r>
            <a:r>
              <a:rPr lang="en-US" altLang="zh-TW" dirty="0"/>
              <a:t>(DC component)</a:t>
            </a:r>
            <a:r>
              <a:rPr lang="zh-TW" altLang="en-US" dirty="0"/>
              <a:t>，直流除了不帶資訊造成功率的浪費以外，也無法通過某些通道，像是變壓器</a:t>
            </a:r>
            <a:r>
              <a:rPr lang="en-US" altLang="zh-TW" dirty="0"/>
              <a:t>(transformer)</a:t>
            </a:r>
            <a:r>
              <a:rPr lang="zh-TW" altLang="en-US" dirty="0"/>
              <a:t>。</a:t>
            </a:r>
            <a:endParaRPr lang="en-US" altLang="zh-TW" dirty="0"/>
          </a:p>
          <a:p>
            <a:r>
              <a:rPr lang="zh-TW" altLang="en-US" dirty="0"/>
              <a:t>自我同步</a:t>
            </a:r>
            <a:r>
              <a:rPr lang="en-US" altLang="zh-TW" dirty="0"/>
              <a:t>(Self-synchronization)</a:t>
            </a:r>
            <a:r>
              <a:rPr lang="zh-TW" altLang="en-US" dirty="0"/>
              <a:t>，接收端取樣過快或過慢都會造成錯誤，若編碼完的訊號有一些可供辨識的特徵，那麼就可以用來同步。</a:t>
            </a:r>
            <a:endParaRPr lang="en-US" altLang="zh-TW" dirty="0"/>
          </a:p>
          <a:p>
            <a:endParaRPr lang="en-US" altLang="zh-TW" dirty="0"/>
          </a:p>
        </p:txBody>
      </p:sp>
      <p:pic>
        <p:nvPicPr>
          <p:cNvPr id="5" name="圖片 4">
            <a:extLst>
              <a:ext uri="{FF2B5EF4-FFF2-40B4-BE49-F238E27FC236}">
                <a16:creationId xmlns:a16="http://schemas.microsoft.com/office/drawing/2014/main" id="{EEBCBBD1-12D7-480D-9356-0F835E430820}"/>
              </a:ext>
            </a:extLst>
          </p:cNvPr>
          <p:cNvPicPr>
            <a:picLocks noChangeAspect="1"/>
          </p:cNvPicPr>
          <p:nvPr/>
        </p:nvPicPr>
        <p:blipFill>
          <a:blip r:embed="rId2"/>
          <a:stretch>
            <a:fillRect/>
          </a:stretch>
        </p:blipFill>
        <p:spPr>
          <a:xfrm>
            <a:off x="3435523" y="4669859"/>
            <a:ext cx="5320953" cy="2032578"/>
          </a:xfrm>
          <a:prstGeom prst="rect">
            <a:avLst/>
          </a:prstGeom>
        </p:spPr>
      </p:pic>
    </p:spTree>
    <p:extLst>
      <p:ext uri="{BB962C8B-B14F-4D97-AF65-F5344CB8AC3E}">
        <p14:creationId xmlns:p14="http://schemas.microsoft.com/office/powerpoint/2010/main" val="633881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線路編碼實例</a:t>
            </a:r>
            <a:r>
              <a:rPr lang="en-US" altLang="zh-TW" dirty="0"/>
              <a:t>, [1]</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可以根據波形分成單極化、極化、雙極化、多位準、多重轉移。</a:t>
            </a:r>
            <a:endParaRPr lang="en-US" altLang="zh-TW" dirty="0"/>
          </a:p>
        </p:txBody>
      </p:sp>
      <p:pic>
        <p:nvPicPr>
          <p:cNvPr id="5" name="圖片 4">
            <a:extLst>
              <a:ext uri="{FF2B5EF4-FFF2-40B4-BE49-F238E27FC236}">
                <a16:creationId xmlns:a16="http://schemas.microsoft.com/office/drawing/2014/main" id="{E5AD5B05-AE1B-4FB6-9331-65CE3D500668}"/>
              </a:ext>
            </a:extLst>
          </p:cNvPr>
          <p:cNvPicPr>
            <a:picLocks noChangeAspect="1"/>
          </p:cNvPicPr>
          <p:nvPr/>
        </p:nvPicPr>
        <p:blipFill>
          <a:blip r:embed="rId2"/>
          <a:stretch>
            <a:fillRect/>
          </a:stretch>
        </p:blipFill>
        <p:spPr>
          <a:xfrm>
            <a:off x="562252" y="1686880"/>
            <a:ext cx="5154098" cy="2186774"/>
          </a:xfrm>
          <a:prstGeom prst="rect">
            <a:avLst/>
          </a:prstGeom>
        </p:spPr>
      </p:pic>
      <p:pic>
        <p:nvPicPr>
          <p:cNvPr id="7" name="圖片 6">
            <a:extLst>
              <a:ext uri="{FF2B5EF4-FFF2-40B4-BE49-F238E27FC236}">
                <a16:creationId xmlns:a16="http://schemas.microsoft.com/office/drawing/2014/main" id="{2D2BD7A3-A97A-4CA5-9F94-B3F42938AC91}"/>
              </a:ext>
            </a:extLst>
          </p:cNvPr>
          <p:cNvPicPr>
            <a:picLocks noChangeAspect="1"/>
          </p:cNvPicPr>
          <p:nvPr/>
        </p:nvPicPr>
        <p:blipFill>
          <a:blip r:embed="rId3"/>
          <a:stretch>
            <a:fillRect/>
          </a:stretch>
        </p:blipFill>
        <p:spPr>
          <a:xfrm>
            <a:off x="5822541" y="1814027"/>
            <a:ext cx="5970943" cy="1821644"/>
          </a:xfrm>
          <a:prstGeom prst="rect">
            <a:avLst/>
          </a:prstGeom>
        </p:spPr>
      </p:pic>
      <p:pic>
        <p:nvPicPr>
          <p:cNvPr id="9" name="圖片 8">
            <a:extLst>
              <a:ext uri="{FF2B5EF4-FFF2-40B4-BE49-F238E27FC236}">
                <a16:creationId xmlns:a16="http://schemas.microsoft.com/office/drawing/2014/main" id="{09B1C5C7-33CB-4AF2-B36C-67DEE5278BCF}"/>
              </a:ext>
            </a:extLst>
          </p:cNvPr>
          <p:cNvPicPr>
            <a:picLocks noChangeAspect="1"/>
          </p:cNvPicPr>
          <p:nvPr/>
        </p:nvPicPr>
        <p:blipFill>
          <a:blip r:embed="rId4"/>
          <a:stretch>
            <a:fillRect/>
          </a:stretch>
        </p:blipFill>
        <p:spPr>
          <a:xfrm>
            <a:off x="647111" y="3873654"/>
            <a:ext cx="4984379" cy="2186774"/>
          </a:xfrm>
          <a:prstGeom prst="rect">
            <a:avLst/>
          </a:prstGeom>
        </p:spPr>
      </p:pic>
      <p:pic>
        <p:nvPicPr>
          <p:cNvPr id="11" name="圖片 10">
            <a:extLst>
              <a:ext uri="{FF2B5EF4-FFF2-40B4-BE49-F238E27FC236}">
                <a16:creationId xmlns:a16="http://schemas.microsoft.com/office/drawing/2014/main" id="{409EB1DD-EC9C-4EEB-882B-F66F6335A610}"/>
              </a:ext>
            </a:extLst>
          </p:cNvPr>
          <p:cNvPicPr>
            <a:picLocks noChangeAspect="1"/>
          </p:cNvPicPr>
          <p:nvPr/>
        </p:nvPicPr>
        <p:blipFill>
          <a:blip r:embed="rId5"/>
          <a:stretch>
            <a:fillRect/>
          </a:stretch>
        </p:blipFill>
        <p:spPr>
          <a:xfrm>
            <a:off x="6127262" y="3786591"/>
            <a:ext cx="5091573" cy="1938478"/>
          </a:xfrm>
          <a:prstGeom prst="rect">
            <a:avLst/>
          </a:prstGeom>
        </p:spPr>
      </p:pic>
    </p:spTree>
    <p:extLst>
      <p:ext uri="{BB962C8B-B14F-4D97-AF65-F5344CB8AC3E}">
        <p14:creationId xmlns:p14="http://schemas.microsoft.com/office/powerpoint/2010/main" val="2621276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線路編碼實例</a:t>
            </a:r>
            <a:r>
              <a:rPr lang="en-US" altLang="zh-TW" dirty="0"/>
              <a:t>, [1]</a:t>
            </a:r>
            <a:endParaRPr lang="zh-TW" altLang="en-US" dirty="0"/>
          </a:p>
        </p:txBody>
      </p:sp>
      <p:pic>
        <p:nvPicPr>
          <p:cNvPr id="5" name="內容版面配置區 4">
            <a:extLst>
              <a:ext uri="{FF2B5EF4-FFF2-40B4-BE49-F238E27FC236}">
                <a16:creationId xmlns:a16="http://schemas.microsoft.com/office/drawing/2014/main" id="{41BACF3F-1F73-4EBD-A90A-17123CEC4464}"/>
              </a:ext>
            </a:extLst>
          </p:cNvPr>
          <p:cNvPicPr>
            <a:picLocks noGrp="1" noChangeAspect="1"/>
          </p:cNvPicPr>
          <p:nvPr>
            <p:ph idx="1"/>
          </p:nvPr>
        </p:nvPicPr>
        <p:blipFill>
          <a:blip r:embed="rId2"/>
          <a:stretch>
            <a:fillRect/>
          </a:stretch>
        </p:blipFill>
        <p:spPr>
          <a:xfrm>
            <a:off x="363488" y="1020932"/>
            <a:ext cx="4782695" cy="2861540"/>
          </a:xfrm>
        </p:spPr>
      </p:pic>
      <p:pic>
        <p:nvPicPr>
          <p:cNvPr id="7" name="圖片 6">
            <a:extLst>
              <a:ext uri="{FF2B5EF4-FFF2-40B4-BE49-F238E27FC236}">
                <a16:creationId xmlns:a16="http://schemas.microsoft.com/office/drawing/2014/main" id="{6B5A3133-AB8D-4994-AD8F-B9B4AA5D30DA}"/>
              </a:ext>
            </a:extLst>
          </p:cNvPr>
          <p:cNvPicPr>
            <a:picLocks noChangeAspect="1"/>
          </p:cNvPicPr>
          <p:nvPr/>
        </p:nvPicPr>
        <p:blipFill>
          <a:blip r:embed="rId3"/>
          <a:stretch>
            <a:fillRect/>
          </a:stretch>
        </p:blipFill>
        <p:spPr>
          <a:xfrm>
            <a:off x="5370580" y="1188853"/>
            <a:ext cx="6253746" cy="2525697"/>
          </a:xfrm>
          <a:prstGeom prst="rect">
            <a:avLst/>
          </a:prstGeom>
        </p:spPr>
      </p:pic>
      <p:pic>
        <p:nvPicPr>
          <p:cNvPr id="9" name="圖片 8">
            <a:extLst>
              <a:ext uri="{FF2B5EF4-FFF2-40B4-BE49-F238E27FC236}">
                <a16:creationId xmlns:a16="http://schemas.microsoft.com/office/drawing/2014/main" id="{3C8FB51E-61AC-4F48-BA74-34A2E40186FD}"/>
              </a:ext>
            </a:extLst>
          </p:cNvPr>
          <p:cNvPicPr>
            <a:picLocks noChangeAspect="1"/>
          </p:cNvPicPr>
          <p:nvPr/>
        </p:nvPicPr>
        <p:blipFill>
          <a:blip r:embed="rId4"/>
          <a:stretch>
            <a:fillRect/>
          </a:stretch>
        </p:blipFill>
        <p:spPr>
          <a:xfrm>
            <a:off x="363488" y="4038198"/>
            <a:ext cx="4886547" cy="2525697"/>
          </a:xfrm>
          <a:prstGeom prst="rect">
            <a:avLst/>
          </a:prstGeom>
        </p:spPr>
      </p:pic>
      <p:pic>
        <p:nvPicPr>
          <p:cNvPr id="11" name="圖片 10">
            <a:extLst>
              <a:ext uri="{FF2B5EF4-FFF2-40B4-BE49-F238E27FC236}">
                <a16:creationId xmlns:a16="http://schemas.microsoft.com/office/drawing/2014/main" id="{34AEFD97-1158-4DB6-8BA2-6CFA3BD5602E}"/>
              </a:ext>
            </a:extLst>
          </p:cNvPr>
          <p:cNvPicPr>
            <a:picLocks noChangeAspect="1"/>
          </p:cNvPicPr>
          <p:nvPr/>
        </p:nvPicPr>
        <p:blipFill>
          <a:blip r:embed="rId5"/>
          <a:stretch>
            <a:fillRect/>
          </a:stretch>
        </p:blipFill>
        <p:spPr>
          <a:xfrm>
            <a:off x="5574765" y="4110361"/>
            <a:ext cx="6158201" cy="2008270"/>
          </a:xfrm>
          <a:prstGeom prst="rect">
            <a:avLst/>
          </a:prstGeom>
        </p:spPr>
      </p:pic>
    </p:spTree>
    <p:extLst>
      <p:ext uri="{BB962C8B-B14F-4D97-AF65-F5344CB8AC3E}">
        <p14:creationId xmlns:p14="http://schemas.microsoft.com/office/powerpoint/2010/main" val="398146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通訊系統方塊圖</a:t>
            </a:r>
            <a:r>
              <a:rPr lang="en-US" altLang="zh-TW" dirty="0"/>
              <a:t>, [2]</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將前一頁的通訊系統整體行為整理成以下的方塊圖。</a:t>
            </a:r>
            <a:endParaRPr lang="en-US" altLang="zh-TW" dirty="0"/>
          </a:p>
        </p:txBody>
      </p:sp>
      <p:pic>
        <p:nvPicPr>
          <p:cNvPr id="5" name="圖片 4">
            <a:extLst>
              <a:ext uri="{FF2B5EF4-FFF2-40B4-BE49-F238E27FC236}">
                <a16:creationId xmlns:a16="http://schemas.microsoft.com/office/drawing/2014/main" id="{9E3F121E-8297-4E65-953A-C7DA9FEFD7D7}"/>
              </a:ext>
            </a:extLst>
          </p:cNvPr>
          <p:cNvPicPr>
            <a:picLocks noChangeAspect="1"/>
          </p:cNvPicPr>
          <p:nvPr/>
        </p:nvPicPr>
        <p:blipFill>
          <a:blip r:embed="rId2"/>
          <a:stretch>
            <a:fillRect/>
          </a:stretch>
        </p:blipFill>
        <p:spPr>
          <a:xfrm>
            <a:off x="775545" y="2345877"/>
            <a:ext cx="10640910" cy="3982006"/>
          </a:xfrm>
          <a:prstGeom prst="rect">
            <a:avLst/>
          </a:prstGeom>
        </p:spPr>
      </p:pic>
    </p:spTree>
    <p:extLst>
      <p:ext uri="{BB962C8B-B14F-4D97-AF65-F5344CB8AC3E}">
        <p14:creationId xmlns:p14="http://schemas.microsoft.com/office/powerpoint/2010/main" val="866451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區塊編碼</a:t>
            </a:r>
            <a:r>
              <a:rPr lang="en-US" altLang="zh-TW" dirty="0"/>
              <a:t>(block coding)</a:t>
            </a:r>
            <a:r>
              <a:rPr lang="zh-TW" altLang="en-US" dirty="0"/>
              <a:t>實例</a:t>
            </a:r>
            <a:r>
              <a:rPr lang="en-US" altLang="zh-TW" dirty="0"/>
              <a:t>, [1]</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區塊編碼藉由加上冗餘</a:t>
                </a:r>
                <a:r>
                  <a:rPr lang="en-US" altLang="zh-TW" dirty="0"/>
                  <a:t>(redundancy)</a:t>
                </a:r>
                <a:r>
                  <a:rPr lang="zh-TW" altLang="en-US" dirty="0"/>
                  <a:t>，以達成同步以及偵錯，原理是將</a:t>
                </a:r>
                <a14:m>
                  <m:oMath xmlns:m="http://schemas.openxmlformats.org/officeDocument/2006/math">
                    <m:r>
                      <a:rPr lang="en-US" altLang="zh-TW" b="0" i="1" smtClean="0">
                        <a:latin typeface="Cambria Math" panose="02040503050406030204" pitchFamily="18" charset="0"/>
                      </a:rPr>
                      <m:t>𝑚</m:t>
                    </m:r>
                  </m:oMath>
                </a14:m>
                <a:r>
                  <a:rPr lang="en-US" altLang="zh-TW" dirty="0"/>
                  <a:t> </a:t>
                </a:r>
                <a:r>
                  <a:rPr lang="zh-TW" altLang="en-US" dirty="0"/>
                  <a:t>位元區塊映射到 </a:t>
                </a:r>
                <a14:m>
                  <m:oMath xmlns:m="http://schemas.openxmlformats.org/officeDocument/2006/math">
                    <m:r>
                      <a:rPr lang="en-US" altLang="zh-TW" b="0" i="1" smtClean="0">
                        <a:latin typeface="Cambria Math" panose="02040503050406030204" pitchFamily="18" charset="0"/>
                      </a:rPr>
                      <m:t>𝑛</m:t>
                    </m:r>
                  </m:oMath>
                </a14:m>
                <a:r>
                  <a:rPr lang="en-US" altLang="zh-TW" dirty="0"/>
                  <a:t> </a:t>
                </a:r>
                <a:r>
                  <a:rPr lang="zh-TW" altLang="en-US" dirty="0"/>
                  <a:t>位元區塊，</a:t>
                </a:r>
                <a:r>
                  <a:rPr lang="en-US" altLang="zh-TW" dirty="0"/>
                  <a:t> </a:t>
                </a:r>
                <a14:m>
                  <m:oMath xmlns:m="http://schemas.openxmlformats.org/officeDocument/2006/math">
                    <m:r>
                      <a:rPr lang="en-US" altLang="zh-TW" i="1">
                        <a:latin typeface="Cambria Math" panose="02040503050406030204" pitchFamily="18" charset="0"/>
                      </a:rPr>
                      <m:t>𝑚</m:t>
                    </m:r>
                    <m:r>
                      <a:rPr lang="en-US" altLang="zh-TW" b="0" i="1" smtClean="0">
                        <a:latin typeface="Cambria Math" panose="02040503050406030204" pitchFamily="18" charset="0"/>
                      </a:rPr>
                      <m:t>&lt;</m:t>
                    </m:r>
                    <m:r>
                      <a:rPr lang="en-US" altLang="zh-TW" b="0" i="1" smtClean="0">
                        <a:latin typeface="Cambria Math" panose="02040503050406030204" pitchFamily="18" charset="0"/>
                      </a:rPr>
                      <m:t>𝑛</m:t>
                    </m:r>
                  </m:oMath>
                </a14:m>
                <a:r>
                  <a:rPr lang="zh-TW" altLang="en-US" dirty="0"/>
                  <a:t>，剩餘沒被映射到的組合可以當作鏈結控制、同步或是不分配以用來偵錯。</a:t>
                </a:r>
                <a:endParaRPr lang="en-US" altLang="zh-TW" dirty="0"/>
              </a:p>
              <a:p>
                <a:r>
                  <a:rPr lang="zh-TW" altLang="en-US" dirty="0"/>
                  <a:t>錯誤更正碼</a:t>
                </a:r>
                <a:r>
                  <a:rPr lang="en-US" altLang="zh-TW" dirty="0"/>
                  <a:t>(Error correcting code)</a:t>
                </a:r>
                <a:r>
                  <a:rPr lang="zh-TW" altLang="en-US" dirty="0"/>
                  <a:t>之中的線性區塊碼</a:t>
                </a:r>
                <a:r>
                  <a:rPr lang="en-US" altLang="zh-TW" dirty="0"/>
                  <a:t>(linear block code)</a:t>
                </a:r>
                <a:r>
                  <a:rPr lang="zh-TW" altLang="en-US" dirty="0"/>
                  <a:t>，也是一種區塊編碼，但是它是屬於 </a:t>
                </a:r>
                <a:r>
                  <a:rPr lang="en-US" altLang="zh-TW" dirty="0"/>
                  <a:t>MAC</a:t>
                </a:r>
                <a:r>
                  <a:rPr lang="zh-TW" altLang="en-US" dirty="0"/>
                  <a:t> 層那邊的操作，主要目的就是讓鏈結之中發生的位元錯誤得以被偵測甚至糾正。</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536"/>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FFCE207E-E695-4979-B94A-2E974248C1FA}"/>
              </a:ext>
            </a:extLst>
          </p:cNvPr>
          <p:cNvPicPr>
            <a:picLocks noChangeAspect="1"/>
          </p:cNvPicPr>
          <p:nvPr/>
        </p:nvPicPr>
        <p:blipFill>
          <a:blip r:embed="rId3"/>
          <a:stretch>
            <a:fillRect/>
          </a:stretch>
        </p:blipFill>
        <p:spPr>
          <a:xfrm>
            <a:off x="594416" y="3930741"/>
            <a:ext cx="5155743" cy="2562133"/>
          </a:xfrm>
          <a:prstGeom prst="rect">
            <a:avLst/>
          </a:prstGeom>
        </p:spPr>
      </p:pic>
      <p:pic>
        <p:nvPicPr>
          <p:cNvPr id="7" name="圖片 6">
            <a:extLst>
              <a:ext uri="{FF2B5EF4-FFF2-40B4-BE49-F238E27FC236}">
                <a16:creationId xmlns:a16="http://schemas.microsoft.com/office/drawing/2014/main" id="{D4D3A4CC-4C68-481C-8382-576817033F9C}"/>
              </a:ext>
            </a:extLst>
          </p:cNvPr>
          <p:cNvPicPr>
            <a:picLocks noChangeAspect="1"/>
          </p:cNvPicPr>
          <p:nvPr/>
        </p:nvPicPr>
        <p:blipFill>
          <a:blip r:embed="rId4"/>
          <a:stretch>
            <a:fillRect/>
          </a:stretch>
        </p:blipFill>
        <p:spPr>
          <a:xfrm>
            <a:off x="6096000" y="3988264"/>
            <a:ext cx="5284935" cy="2447085"/>
          </a:xfrm>
          <a:prstGeom prst="rect">
            <a:avLst/>
          </a:prstGeom>
        </p:spPr>
      </p:pic>
    </p:spTree>
    <p:extLst>
      <p:ext uri="{BB962C8B-B14F-4D97-AF65-F5344CB8AC3E}">
        <p14:creationId xmlns:p14="http://schemas.microsoft.com/office/powerpoint/2010/main" val="2322217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串列</a:t>
            </a:r>
            <a:r>
              <a:rPr lang="en-US" altLang="zh-TW" dirty="0"/>
              <a:t>(Serial)</a:t>
            </a:r>
            <a:r>
              <a:rPr lang="zh-TW" altLang="en-US" dirty="0"/>
              <a:t>傳輸與並列</a:t>
            </a:r>
            <a:r>
              <a:rPr lang="en-US" altLang="zh-TW" dirty="0"/>
              <a:t>(Parallel)</a:t>
            </a:r>
            <a:r>
              <a:rPr lang="zh-TW" altLang="en-US" dirty="0"/>
              <a:t>傳輸</a:t>
            </a:r>
            <a:r>
              <a:rPr lang="en-US" altLang="zh-TW" dirty="0"/>
              <a:t>, [1]</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串列傳輸藉由一條線，透過</a:t>
            </a:r>
            <a:r>
              <a:rPr lang="zh-TW" altLang="en-US" b="1" dirty="0"/>
              <a:t>串行器</a:t>
            </a:r>
            <a:r>
              <a:rPr lang="en-US" altLang="zh-TW" b="1" dirty="0"/>
              <a:t>(Serializer)</a:t>
            </a:r>
            <a:r>
              <a:rPr lang="zh-TW" altLang="en-US" dirty="0"/>
              <a:t>，依序將訊號送入後，在接收端透過</a:t>
            </a:r>
            <a:r>
              <a:rPr lang="zh-TW" altLang="en-US" b="1" dirty="0"/>
              <a:t>解串器</a:t>
            </a:r>
            <a:r>
              <a:rPr lang="en-US" altLang="zh-TW" b="1" dirty="0"/>
              <a:t>(</a:t>
            </a:r>
            <a:r>
              <a:rPr lang="en-US" altLang="zh-TW" b="1" dirty="0" err="1"/>
              <a:t>Deserializer</a:t>
            </a:r>
            <a:r>
              <a:rPr lang="en-US" altLang="zh-TW" b="1" dirty="0"/>
              <a:t>)</a:t>
            </a:r>
            <a:r>
              <a:rPr lang="zh-TW" altLang="en-US" dirty="0"/>
              <a:t>回復，優點是傳輸媒介成本較低，只需要一條專線。缺點是需要</a:t>
            </a:r>
            <a:r>
              <a:rPr lang="en-US" altLang="zh-TW" b="1" dirty="0"/>
              <a:t>SerDes</a:t>
            </a:r>
            <a:r>
              <a:rPr lang="zh-TW" altLang="en-US" dirty="0"/>
              <a:t>，且同步也是個重要的問題。</a:t>
            </a:r>
            <a:endParaRPr lang="en-US" altLang="zh-TW" dirty="0"/>
          </a:p>
          <a:p>
            <a:r>
              <a:rPr lang="zh-TW" altLang="en-US" dirty="0"/>
              <a:t>並列傳輸藉由多條線，同時藉由多條線傳輸多個數據流，優點是速度更快。但是傳輸媒介成本較高，畢竟需要多條線，且線路之間的</a:t>
            </a:r>
            <a:r>
              <a:rPr lang="zh-TW" altLang="en-US" b="1" dirty="0"/>
              <a:t>串擾</a:t>
            </a:r>
            <a:r>
              <a:rPr lang="en-US" altLang="zh-TW" b="1" dirty="0"/>
              <a:t>(crosstalk)</a:t>
            </a:r>
            <a:r>
              <a:rPr lang="zh-TW" altLang="en-US" dirty="0"/>
              <a:t>也是一個問題。</a:t>
            </a:r>
            <a:endParaRPr lang="en-US" altLang="zh-TW" dirty="0"/>
          </a:p>
        </p:txBody>
      </p:sp>
      <p:pic>
        <p:nvPicPr>
          <p:cNvPr id="6" name="圖片 5">
            <a:extLst>
              <a:ext uri="{FF2B5EF4-FFF2-40B4-BE49-F238E27FC236}">
                <a16:creationId xmlns:a16="http://schemas.microsoft.com/office/drawing/2014/main" id="{35BA85C8-87E5-4D2A-970B-EBA91C547208}"/>
              </a:ext>
            </a:extLst>
          </p:cNvPr>
          <p:cNvPicPr>
            <a:picLocks noChangeAspect="1"/>
          </p:cNvPicPr>
          <p:nvPr/>
        </p:nvPicPr>
        <p:blipFill>
          <a:blip r:embed="rId2"/>
          <a:stretch>
            <a:fillRect/>
          </a:stretch>
        </p:blipFill>
        <p:spPr>
          <a:xfrm>
            <a:off x="575340" y="4188561"/>
            <a:ext cx="5363821" cy="2304313"/>
          </a:xfrm>
          <a:prstGeom prst="rect">
            <a:avLst/>
          </a:prstGeom>
        </p:spPr>
      </p:pic>
      <p:pic>
        <p:nvPicPr>
          <p:cNvPr id="9" name="圖片 8">
            <a:extLst>
              <a:ext uri="{FF2B5EF4-FFF2-40B4-BE49-F238E27FC236}">
                <a16:creationId xmlns:a16="http://schemas.microsoft.com/office/drawing/2014/main" id="{CF543B61-BDDE-448D-99AF-C1DCC75FDC36}"/>
              </a:ext>
            </a:extLst>
          </p:cNvPr>
          <p:cNvPicPr>
            <a:picLocks noChangeAspect="1"/>
          </p:cNvPicPr>
          <p:nvPr/>
        </p:nvPicPr>
        <p:blipFill>
          <a:blip r:embed="rId3"/>
          <a:stretch>
            <a:fillRect/>
          </a:stretch>
        </p:blipFill>
        <p:spPr>
          <a:xfrm>
            <a:off x="6549175" y="4188560"/>
            <a:ext cx="4671677" cy="2304312"/>
          </a:xfrm>
          <a:prstGeom prst="rect">
            <a:avLst/>
          </a:prstGeom>
        </p:spPr>
      </p:pic>
    </p:spTree>
    <p:extLst>
      <p:ext uri="{BB962C8B-B14F-4D97-AF65-F5344CB8AC3E}">
        <p14:creationId xmlns:p14="http://schemas.microsoft.com/office/powerpoint/2010/main" val="878435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數位訊息以類比訊號傳輸</a:t>
            </a:r>
            <a:r>
              <a:rPr lang="en-US" altLang="zh-TW" dirty="0"/>
              <a:t>, [1]</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也可以稱做是帶通數位傳輸，因為必須經過升頻的操作。可以分成</a:t>
            </a:r>
            <a:r>
              <a:rPr lang="zh-TW" altLang="en-US" b="1" dirty="0"/>
              <a:t>振幅移鍵</a:t>
            </a:r>
            <a:r>
              <a:rPr lang="en-US" altLang="zh-TW" b="1" dirty="0"/>
              <a:t>(ASK)</a:t>
            </a:r>
            <a:r>
              <a:rPr lang="zh-TW" altLang="en-US" dirty="0"/>
              <a:t>、</a:t>
            </a:r>
            <a:r>
              <a:rPr lang="zh-TW" altLang="en-US" b="1" dirty="0"/>
              <a:t>頻率移鍵</a:t>
            </a:r>
            <a:r>
              <a:rPr lang="en-US" altLang="zh-TW" b="1" dirty="0"/>
              <a:t>(FSK)</a:t>
            </a:r>
            <a:r>
              <a:rPr lang="zh-TW" altLang="en-US" dirty="0"/>
              <a:t>、</a:t>
            </a:r>
            <a:r>
              <a:rPr lang="zh-TW" altLang="en-US" b="1" dirty="0"/>
              <a:t>相位移鍵</a:t>
            </a:r>
            <a:r>
              <a:rPr lang="en-US" altLang="zh-TW" b="1" dirty="0"/>
              <a:t>(PSK)</a:t>
            </a:r>
            <a:r>
              <a:rPr lang="zh-TW" altLang="en-US" dirty="0"/>
              <a:t>，結合 </a:t>
            </a:r>
            <a:r>
              <a:rPr lang="en-US" altLang="zh-TW" dirty="0"/>
              <a:t>ASK</a:t>
            </a:r>
            <a:r>
              <a:rPr lang="zh-TW" altLang="en-US" dirty="0"/>
              <a:t> 與 </a:t>
            </a:r>
            <a:r>
              <a:rPr lang="en-US" altLang="zh-TW" dirty="0"/>
              <a:t>PSK</a:t>
            </a:r>
            <a:r>
              <a:rPr lang="zh-TW" altLang="en-US" dirty="0"/>
              <a:t> 還可以成為</a:t>
            </a:r>
            <a:r>
              <a:rPr lang="zh-TW" altLang="en-US" b="1" dirty="0"/>
              <a:t>正交振幅調變</a:t>
            </a:r>
            <a:r>
              <a:rPr lang="en-US" altLang="zh-TW" b="1" dirty="0"/>
              <a:t>(QAM)</a:t>
            </a:r>
            <a:r>
              <a:rPr lang="zh-TW" altLang="en-US" dirty="0"/>
              <a:t>。</a:t>
            </a:r>
            <a:endParaRPr lang="en-US" altLang="zh-TW" dirty="0"/>
          </a:p>
          <a:p>
            <a:r>
              <a:rPr lang="zh-TW" altLang="en-US" dirty="0"/>
              <a:t>由於一個訊號元載多個位元在此傳輸之下是很平常的，所以要分清楚</a:t>
            </a:r>
            <a:r>
              <a:rPr lang="en-US" altLang="zh-TW" dirty="0"/>
              <a:t>bit rate</a:t>
            </a:r>
            <a:r>
              <a:rPr lang="zh-TW" altLang="en-US" dirty="0"/>
              <a:t> 跟 </a:t>
            </a:r>
            <a:r>
              <a:rPr lang="en-US" altLang="zh-TW" dirty="0">
                <a:hlinkClick r:id="rId2" action="ppaction://hlinksldjump"/>
              </a:rPr>
              <a:t>baud</a:t>
            </a:r>
            <a:r>
              <a:rPr lang="en-US" altLang="zh-TW" dirty="0"/>
              <a:t> </a:t>
            </a:r>
            <a:r>
              <a:rPr lang="zh-TW" altLang="en-US" dirty="0"/>
              <a:t>的區別。</a:t>
            </a:r>
            <a:endParaRPr lang="en-US" altLang="zh-TW" dirty="0"/>
          </a:p>
        </p:txBody>
      </p:sp>
      <p:pic>
        <p:nvPicPr>
          <p:cNvPr id="5" name="圖片 4">
            <a:extLst>
              <a:ext uri="{FF2B5EF4-FFF2-40B4-BE49-F238E27FC236}">
                <a16:creationId xmlns:a16="http://schemas.microsoft.com/office/drawing/2014/main" id="{ACB2F0D1-833E-471F-BB50-C091275486B8}"/>
              </a:ext>
            </a:extLst>
          </p:cNvPr>
          <p:cNvPicPr>
            <a:picLocks noChangeAspect="1"/>
          </p:cNvPicPr>
          <p:nvPr/>
        </p:nvPicPr>
        <p:blipFill>
          <a:blip r:embed="rId3"/>
          <a:stretch>
            <a:fillRect/>
          </a:stretch>
        </p:blipFill>
        <p:spPr>
          <a:xfrm>
            <a:off x="2185442" y="3301417"/>
            <a:ext cx="7821116" cy="3486637"/>
          </a:xfrm>
          <a:prstGeom prst="rect">
            <a:avLst/>
          </a:prstGeom>
        </p:spPr>
      </p:pic>
    </p:spTree>
    <p:extLst>
      <p:ext uri="{BB962C8B-B14F-4D97-AF65-F5344CB8AC3E}">
        <p14:creationId xmlns:p14="http://schemas.microsoft.com/office/powerpoint/2010/main" val="1167717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振幅移鍵</a:t>
            </a:r>
            <a:r>
              <a:rPr lang="en-US" altLang="zh-TW" dirty="0"/>
              <a:t>(Amplitude Shift Keying) , [1]</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en-US" altLang="zh-TW" dirty="0"/>
                  <a:t>ASK</a:t>
                </a:r>
                <a:r>
                  <a:rPr lang="zh-TW" altLang="en-US" dirty="0"/>
                  <a:t> 將數位訊號放到頻率為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oMath>
                </a14:m>
                <a:r>
                  <a:rPr lang="zh-TW" altLang="en-US" dirty="0"/>
                  <a:t> 的載波的振幅上，如果是二位元的 </a:t>
                </a:r>
                <a:r>
                  <a:rPr lang="en-US" altLang="zh-TW" dirty="0"/>
                  <a:t>ASK</a:t>
                </a:r>
                <a:r>
                  <a:rPr lang="zh-TW" altLang="en-US" dirty="0"/>
                  <a:t> 還可以稱做 </a:t>
                </a:r>
                <a:r>
                  <a:rPr lang="en-US" altLang="zh-TW" b="1" dirty="0"/>
                  <a:t>OOK(On-off keying)</a:t>
                </a:r>
                <a:r>
                  <a:rPr lang="zh-TW" altLang="en-US" dirty="0"/>
                  <a:t>。若 </a:t>
                </a:r>
                <a:r>
                  <a:rPr lang="en-US" altLang="zh-TW" dirty="0"/>
                  <a:t>Baud </a:t>
                </a:r>
                <a:r>
                  <a:rPr lang="zh-TW" altLang="en-US" dirty="0"/>
                  <a:t>為 </a:t>
                </a:r>
                <a14:m>
                  <m:oMath xmlns:m="http://schemas.openxmlformats.org/officeDocument/2006/math">
                    <m:r>
                      <a:rPr lang="en-US" altLang="zh-TW" b="0" i="1" smtClean="0">
                        <a:latin typeface="Cambria Math" panose="02040503050406030204" pitchFamily="18" charset="0"/>
                      </a:rPr>
                      <m:t>𝑆</m:t>
                    </m:r>
                  </m:oMath>
                </a14:m>
                <a:r>
                  <a:rPr lang="zh-TW" altLang="en-US" dirty="0"/>
                  <a:t>，則所占頻寬為 </a:t>
                </a:r>
                <a14:m>
                  <m:oMath xmlns:m="http://schemas.openxmlformats.org/officeDocument/2006/math">
                    <m:r>
                      <a:rPr lang="en-US" altLang="zh-TW" b="0" i="1" smtClean="0">
                        <a:latin typeface="Cambria Math" panose="02040503050406030204" pitchFamily="18" charset="0"/>
                      </a:rPr>
                      <m:t>(1+</m:t>
                    </m:r>
                    <m:r>
                      <a:rPr lang="en-US" altLang="zh-TW" b="0" i="1" smtClean="0">
                        <a:latin typeface="Cambria Math" panose="02040503050406030204" pitchFamily="18" charset="0"/>
                      </a:rPr>
                      <m:t>𝑑</m:t>
                    </m:r>
                    <m:r>
                      <a:rPr lang="en-US" altLang="zh-TW" b="0" i="1" smtClean="0">
                        <a:latin typeface="Cambria Math" panose="02040503050406030204" pitchFamily="18" charset="0"/>
                      </a:rPr>
                      <m:t>)</m:t>
                    </m:r>
                    <m:r>
                      <a:rPr lang="en-US" altLang="zh-TW" i="1">
                        <a:latin typeface="Cambria Math" panose="02040503050406030204" pitchFamily="18" charset="0"/>
                      </a:rPr>
                      <m:t>𝑆</m:t>
                    </m:r>
                  </m:oMath>
                </a14:m>
                <a:r>
                  <a:rPr lang="zh-TW" altLang="en-US" dirty="0"/>
                  <a:t>，其中 </a:t>
                </a:r>
                <a14:m>
                  <m:oMath xmlns:m="http://schemas.openxmlformats.org/officeDocument/2006/math">
                    <m:r>
                      <a:rPr lang="en-US" altLang="zh-TW" b="0" i="0" smtClean="0">
                        <a:latin typeface="Cambria Math" panose="02040503050406030204" pitchFamily="18" charset="0"/>
                      </a:rPr>
                      <m:t>0</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𝑑</m:t>
                    </m:r>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oMath>
                </a14:m>
                <a:r>
                  <a:rPr lang="zh-TW" altLang="en-US" dirty="0"/>
                  <a:t>，取決於調變與濾波操作。</a:t>
                </a:r>
                <a:endParaRPr lang="en-US" altLang="zh-TW" dirty="0"/>
              </a:p>
              <a:p>
                <a:r>
                  <a:rPr lang="zh-TW" altLang="en-US" dirty="0"/>
                  <a:t>實現方法可由一個單極化 </a:t>
                </a:r>
                <a:r>
                  <a:rPr lang="en-US" altLang="zh-TW" dirty="0"/>
                  <a:t>NRZ</a:t>
                </a:r>
                <a:r>
                  <a:rPr lang="zh-TW" altLang="en-US" dirty="0"/>
                  <a:t> 訊號與頻率為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oMath>
                </a14:m>
                <a:r>
                  <a:rPr lang="zh-TW" altLang="en-US" dirty="0"/>
                  <a:t> 的載波做混頻而得到。</a:t>
                </a:r>
                <a:endParaRPr lang="en-US" altLang="zh-TW" dirty="0"/>
              </a:p>
              <a:p>
                <a:r>
                  <a:rPr lang="zh-TW" altLang="en-US" dirty="0"/>
                  <a:t>多位準的 </a:t>
                </a:r>
                <a:r>
                  <a:rPr lang="en-US" altLang="zh-TW" dirty="0"/>
                  <a:t>ASK</a:t>
                </a:r>
                <a:r>
                  <a:rPr lang="zh-TW" altLang="en-US" dirty="0"/>
                  <a:t> 也是可以的，像是</a:t>
                </a:r>
                <a:r>
                  <a:rPr lang="en-US" altLang="zh-TW" dirty="0"/>
                  <a:t>4</a:t>
                </a:r>
                <a:r>
                  <a:rPr lang="zh-TW" altLang="en-US" dirty="0"/>
                  <a:t>、</a:t>
                </a:r>
                <a:r>
                  <a:rPr lang="en-US" altLang="zh-TW" dirty="0"/>
                  <a:t>8</a:t>
                </a:r>
                <a:r>
                  <a:rPr lang="zh-TW" altLang="en-US" dirty="0"/>
                  <a:t>、</a:t>
                </a:r>
                <a:r>
                  <a:rPr lang="en-US" altLang="zh-TW" dirty="0"/>
                  <a:t>16</a:t>
                </a:r>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4178"/>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C0A29BF8-6A18-4F38-B016-E5F99434398B}"/>
              </a:ext>
            </a:extLst>
          </p:cNvPr>
          <p:cNvPicPr>
            <a:picLocks noChangeAspect="1"/>
          </p:cNvPicPr>
          <p:nvPr/>
        </p:nvPicPr>
        <p:blipFill>
          <a:blip r:embed="rId3"/>
          <a:stretch>
            <a:fillRect/>
          </a:stretch>
        </p:blipFill>
        <p:spPr>
          <a:xfrm>
            <a:off x="436542" y="4182855"/>
            <a:ext cx="5875482" cy="2390269"/>
          </a:xfrm>
          <a:prstGeom prst="rect">
            <a:avLst/>
          </a:prstGeom>
        </p:spPr>
      </p:pic>
      <p:pic>
        <p:nvPicPr>
          <p:cNvPr id="11" name="圖片 10">
            <a:extLst>
              <a:ext uri="{FF2B5EF4-FFF2-40B4-BE49-F238E27FC236}">
                <a16:creationId xmlns:a16="http://schemas.microsoft.com/office/drawing/2014/main" id="{EA74B6AB-D742-44FF-9993-C27ADD015CB2}"/>
              </a:ext>
            </a:extLst>
          </p:cNvPr>
          <p:cNvPicPr>
            <a:picLocks noChangeAspect="1"/>
          </p:cNvPicPr>
          <p:nvPr/>
        </p:nvPicPr>
        <p:blipFill>
          <a:blip r:embed="rId4"/>
          <a:stretch>
            <a:fillRect/>
          </a:stretch>
        </p:blipFill>
        <p:spPr>
          <a:xfrm>
            <a:off x="6257990" y="4182854"/>
            <a:ext cx="5584046" cy="2390269"/>
          </a:xfrm>
          <a:prstGeom prst="rect">
            <a:avLst/>
          </a:prstGeom>
        </p:spPr>
      </p:pic>
    </p:spTree>
    <p:extLst>
      <p:ext uri="{BB962C8B-B14F-4D97-AF65-F5344CB8AC3E}">
        <p14:creationId xmlns:p14="http://schemas.microsoft.com/office/powerpoint/2010/main" val="1193684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頻率移鍵</a:t>
            </a:r>
            <a:r>
              <a:rPr lang="en-US" altLang="zh-TW" dirty="0"/>
              <a:t>(Frequency Shift Keying) , [1]</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en-US" altLang="zh-TW" dirty="0"/>
                  <a:t>FSK</a:t>
                </a:r>
                <a:r>
                  <a:rPr lang="zh-TW" altLang="en-US" dirty="0"/>
                  <a:t> 以數位訊號位準來調整載波的頻率。以 </a:t>
                </a:r>
                <a:r>
                  <a:rPr lang="en-US" altLang="zh-TW" dirty="0"/>
                  <a:t>BFSK</a:t>
                </a:r>
                <a:r>
                  <a:rPr lang="zh-TW" altLang="en-US" dirty="0"/>
                  <a:t> 為例，控制載波在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1</m:t>
                        </m:r>
                      </m:sub>
                    </m:sSub>
                  </m:oMath>
                </a14:m>
                <a:r>
                  <a:rPr lang="zh-TW" altLang="en-US" dirty="0"/>
                  <a:t> 與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b="0" i="1" smtClean="0">
                            <a:latin typeface="Cambria Math" panose="02040503050406030204" pitchFamily="18" charset="0"/>
                          </a:rPr>
                          <m:t>2</m:t>
                        </m:r>
                      </m:sub>
                    </m:sSub>
                  </m:oMath>
                </a14:m>
                <a:r>
                  <a:rPr lang="zh-TW" altLang="en-US" dirty="0"/>
                  <a:t> 之間做</a:t>
                </a:r>
                <a:r>
                  <a:rPr lang="zh-TW" altLang="en-US" b="1" dirty="0"/>
                  <a:t>跳頻</a:t>
                </a:r>
                <a:r>
                  <a:rPr lang="en-US" altLang="zh-TW" b="1" dirty="0"/>
                  <a:t>(frequency-hopping)</a:t>
                </a:r>
                <a:r>
                  <a:rPr lang="zh-TW" altLang="en-US" dirty="0"/>
                  <a:t>。若 </a:t>
                </a:r>
                <a:r>
                  <a:rPr lang="en-US" altLang="zh-TW" dirty="0"/>
                  <a:t>Baud </a:t>
                </a:r>
                <a:r>
                  <a:rPr lang="zh-TW" altLang="en-US" dirty="0"/>
                  <a:t>為 </a:t>
                </a:r>
                <a14:m>
                  <m:oMath xmlns:m="http://schemas.openxmlformats.org/officeDocument/2006/math">
                    <m:r>
                      <a:rPr lang="en-US" altLang="zh-TW" i="1">
                        <a:latin typeface="Cambria Math" panose="02040503050406030204" pitchFamily="18" charset="0"/>
                      </a:rPr>
                      <m:t>𝑆</m:t>
                    </m:r>
                  </m:oMath>
                </a14:m>
                <a:r>
                  <a:rPr lang="zh-TW" altLang="en-US" dirty="0"/>
                  <a:t>，則所占頻寬為 </a:t>
                </a:r>
                <a14:m>
                  <m:oMath xmlns:m="http://schemas.openxmlformats.org/officeDocument/2006/math">
                    <m:r>
                      <a:rPr lang="en-US" altLang="zh-TW" i="1">
                        <a:latin typeface="Cambria Math" panose="02040503050406030204" pitchFamily="18" charset="0"/>
                      </a:rPr>
                      <m:t>(1+</m:t>
                    </m:r>
                    <m:r>
                      <a:rPr lang="en-US" altLang="zh-TW" i="1">
                        <a:latin typeface="Cambria Math" panose="02040503050406030204" pitchFamily="18" charset="0"/>
                      </a:rPr>
                      <m:t>𝑑</m:t>
                    </m:r>
                    <m:r>
                      <a:rPr lang="en-US" altLang="zh-TW" i="1">
                        <a:latin typeface="Cambria Math" panose="02040503050406030204" pitchFamily="18" charset="0"/>
                      </a:rPr>
                      <m:t>)</m:t>
                    </m:r>
                    <m:r>
                      <a:rPr lang="en-US" altLang="zh-TW" i="1">
                        <a:latin typeface="Cambria Math" panose="02040503050406030204" pitchFamily="18" charset="0"/>
                      </a:rPr>
                      <m:t>𝑆</m:t>
                    </m:r>
                  </m:oMath>
                </a14:m>
                <a:r>
                  <a:rPr lang="zh-TW" altLang="en-US" dirty="0"/>
                  <a:t>，其中 </a:t>
                </a:r>
                <a14:m>
                  <m:oMath xmlns:m="http://schemas.openxmlformats.org/officeDocument/2006/math">
                    <m:r>
                      <a:rPr lang="en-US" altLang="zh-TW">
                        <a:latin typeface="Cambria Math" panose="02040503050406030204" pitchFamily="18" charset="0"/>
                      </a:rPr>
                      <m:t>0</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≤1</m:t>
                    </m:r>
                  </m:oMath>
                </a14:m>
                <a:r>
                  <a:rPr lang="zh-TW" altLang="en-US" dirty="0"/>
                  <a:t>，取決於調變與濾波操作，除此之外還要再加上兩個頻段間的間隔，但考慮到系統實現難度通常間隔不能太小。</a:t>
                </a:r>
                <a:endParaRPr lang="en-US" altLang="zh-TW" dirty="0"/>
              </a:p>
              <a:p>
                <a:r>
                  <a:rPr lang="zh-TW" altLang="en-US" dirty="0"/>
                  <a:t>實現方法需要用到</a:t>
                </a:r>
                <a:r>
                  <a:rPr lang="zh-TW" altLang="en-US" b="1" dirty="0"/>
                  <a:t>壓控振盪器</a:t>
                </a:r>
                <a:r>
                  <a:rPr lang="en-US" altLang="zh-TW" b="1" dirty="0"/>
                  <a:t>(voltage-controlled oscillator ,VCO)</a:t>
                </a:r>
                <a:r>
                  <a:rPr lang="zh-TW" altLang="en-US" dirty="0"/>
                  <a:t>，藉由 單極化 </a:t>
                </a:r>
                <a:r>
                  <a:rPr lang="en-US" altLang="zh-TW" dirty="0"/>
                  <a:t>NRZ</a:t>
                </a:r>
                <a:r>
                  <a:rPr lang="zh-TW" altLang="en-US" dirty="0"/>
                  <a:t> 訊號來控制，輸出就會是 </a:t>
                </a:r>
                <a:r>
                  <a:rPr lang="en-US" altLang="zh-TW" dirty="0"/>
                  <a:t>FSK</a:t>
                </a:r>
                <a:r>
                  <a:rPr lang="zh-TW" altLang="en-US" dirty="0"/>
                  <a:t> 訊號</a:t>
                </a:r>
                <a:endParaRPr lang="en-US" altLang="zh-TW" dirty="0"/>
              </a:p>
              <a:p>
                <a:r>
                  <a:rPr lang="zh-TW" altLang="en-US" dirty="0"/>
                  <a:t>多頻率的 </a:t>
                </a:r>
                <a:r>
                  <a:rPr lang="en-US" altLang="zh-TW" dirty="0"/>
                  <a:t>FSK</a:t>
                </a:r>
                <a:r>
                  <a:rPr lang="zh-TW" altLang="en-US" dirty="0"/>
                  <a:t> 也是可以的。</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0D41849F-7184-4976-8967-5D696CF51A88}"/>
              </a:ext>
            </a:extLst>
          </p:cNvPr>
          <p:cNvPicPr>
            <a:picLocks noChangeAspect="1"/>
          </p:cNvPicPr>
          <p:nvPr/>
        </p:nvPicPr>
        <p:blipFill>
          <a:blip r:embed="rId3"/>
          <a:stretch>
            <a:fillRect/>
          </a:stretch>
        </p:blipFill>
        <p:spPr>
          <a:xfrm>
            <a:off x="562252" y="4191310"/>
            <a:ext cx="5095434" cy="2293886"/>
          </a:xfrm>
          <a:prstGeom prst="rect">
            <a:avLst/>
          </a:prstGeom>
        </p:spPr>
      </p:pic>
      <p:pic>
        <p:nvPicPr>
          <p:cNvPr id="7" name="圖片 6">
            <a:extLst>
              <a:ext uri="{FF2B5EF4-FFF2-40B4-BE49-F238E27FC236}">
                <a16:creationId xmlns:a16="http://schemas.microsoft.com/office/drawing/2014/main" id="{691DE55C-B3C7-4DF3-A7D7-E570E65C823E}"/>
              </a:ext>
            </a:extLst>
          </p:cNvPr>
          <p:cNvPicPr>
            <a:picLocks noChangeAspect="1"/>
          </p:cNvPicPr>
          <p:nvPr/>
        </p:nvPicPr>
        <p:blipFill>
          <a:blip r:embed="rId4"/>
          <a:stretch>
            <a:fillRect/>
          </a:stretch>
        </p:blipFill>
        <p:spPr>
          <a:xfrm>
            <a:off x="6096000" y="4191310"/>
            <a:ext cx="5649506" cy="2298338"/>
          </a:xfrm>
          <a:prstGeom prst="rect">
            <a:avLst/>
          </a:prstGeom>
        </p:spPr>
      </p:pic>
    </p:spTree>
    <p:extLst>
      <p:ext uri="{BB962C8B-B14F-4D97-AF65-F5344CB8AC3E}">
        <p14:creationId xmlns:p14="http://schemas.microsoft.com/office/powerpoint/2010/main" val="1875682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相位移鍵</a:t>
            </a:r>
            <a:r>
              <a:rPr lang="en-US" altLang="zh-TW" dirty="0"/>
              <a:t>(Phase Shift Keying) , [1]</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en-US" altLang="zh-TW" dirty="0"/>
                  <a:t>PSK</a:t>
                </a:r>
                <a:r>
                  <a:rPr lang="zh-TW" altLang="en-US" dirty="0"/>
                  <a:t> 將數位訊號放到頻率為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oMath>
                </a14:m>
                <a:r>
                  <a:rPr lang="zh-TW" altLang="en-US" dirty="0"/>
                  <a:t> 的載波的相位上。有 </a:t>
                </a:r>
                <a:r>
                  <a:rPr lang="en-US" altLang="zh-TW" dirty="0"/>
                  <a:t>BPSK</a:t>
                </a:r>
                <a:r>
                  <a:rPr lang="zh-TW" altLang="en-US" dirty="0"/>
                  <a:t>、</a:t>
                </a:r>
                <a:r>
                  <a:rPr lang="en-US" altLang="zh-TW" dirty="0"/>
                  <a:t>QPSK</a:t>
                </a:r>
                <a:r>
                  <a:rPr lang="zh-TW" altLang="en-US" dirty="0"/>
                  <a:t> 等。頻寬同 </a:t>
                </a:r>
                <a:r>
                  <a:rPr lang="en-US" altLang="zh-TW" dirty="0"/>
                  <a:t>ASK</a:t>
                </a:r>
                <a:r>
                  <a:rPr lang="zh-TW" altLang="en-US" dirty="0"/>
                  <a:t>，</a:t>
                </a:r>
                <a:r>
                  <a:rPr lang="en-US" altLang="zh-TW" dirty="0"/>
                  <a:t>PSK</a:t>
                </a:r>
                <a:r>
                  <a:rPr lang="zh-TW" altLang="en-US" dirty="0"/>
                  <a:t> 的抗雜訊較 </a:t>
                </a:r>
                <a:r>
                  <a:rPr lang="en-US" altLang="zh-TW" dirty="0"/>
                  <a:t>ASK</a:t>
                </a:r>
                <a:r>
                  <a:rPr lang="zh-TW" altLang="en-US" dirty="0"/>
                  <a:t> 好、頻寬使用效率與實現難度也較 </a:t>
                </a:r>
                <a:r>
                  <a:rPr lang="en-US" altLang="zh-TW" dirty="0"/>
                  <a:t>FSK</a:t>
                </a:r>
                <a:r>
                  <a:rPr lang="zh-TW" altLang="en-US" dirty="0"/>
                  <a:t> 好，是現代常用的調變技術。</a:t>
                </a:r>
                <a:endParaRPr lang="en-US" altLang="zh-TW" dirty="0"/>
              </a:p>
              <a:p>
                <a:r>
                  <a:rPr lang="en-US" altLang="zh-TW" dirty="0"/>
                  <a:t>BPSK</a:t>
                </a:r>
                <a:r>
                  <a:rPr lang="zh-TW" altLang="en-US" dirty="0"/>
                  <a:t> 可藉由極化 </a:t>
                </a:r>
                <a:r>
                  <a:rPr lang="en-US" altLang="zh-TW" dirty="0"/>
                  <a:t>NRZ</a:t>
                </a:r>
                <a:r>
                  <a:rPr lang="zh-TW" altLang="en-US" dirty="0"/>
                  <a:t> 與頻率為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oMath>
                </a14:m>
                <a:r>
                  <a:rPr lang="zh-TW" altLang="en-US" dirty="0"/>
                  <a:t> 的載波做混頻而得到；</a:t>
                </a:r>
                <a:r>
                  <a:rPr lang="en-US" altLang="zh-TW" dirty="0"/>
                  <a:t>QPSK</a:t>
                </a:r>
                <a:r>
                  <a:rPr lang="zh-TW" altLang="en-US" dirty="0"/>
                  <a:t> 透過解串器將位元流一分為二後，</a:t>
                </a:r>
                <a:r>
                  <a:rPr lang="zh-TW" altLang="en-US" dirty="0">
                    <a:hlinkClick r:id="rId2" action="ppaction://hlinksldjump"/>
                  </a:rPr>
                  <a:t>分別與</a:t>
                </a:r>
                <a14:m>
                  <m:oMath xmlns:m="http://schemas.openxmlformats.org/officeDocument/2006/math">
                    <m:func>
                      <m:funcPr>
                        <m:ctrlPr>
                          <a:rPr lang="en-US" altLang="zh-TW" b="0" i="1" smtClean="0">
                            <a:latin typeface="Cambria Math" panose="02040503050406030204" pitchFamily="18" charset="0"/>
                            <a:hlinkClick r:id="rId2" action="ppaction://hlinksldjump"/>
                          </a:rPr>
                        </m:ctrlPr>
                      </m:funcPr>
                      <m:fName>
                        <m:r>
                          <m:rPr>
                            <m:sty m:val="p"/>
                          </m:rPr>
                          <a:rPr lang="en-US" altLang="zh-TW" b="0" i="0" smtClean="0">
                            <a:latin typeface="Cambria Math" panose="02040503050406030204" pitchFamily="18" charset="0"/>
                            <a:hlinkClick r:id="rId2" action="ppaction://hlinksldjump"/>
                          </a:rPr>
                          <m:t>cos</m:t>
                        </m:r>
                      </m:fName>
                      <m:e>
                        <m:d>
                          <m:dPr>
                            <m:ctrlPr>
                              <a:rPr lang="en-US" altLang="zh-TW" b="0" i="1" smtClean="0">
                                <a:latin typeface="Cambria Math" panose="02040503050406030204" pitchFamily="18" charset="0"/>
                                <a:hlinkClick r:id="rId2" action="ppaction://hlinksldjump"/>
                              </a:rPr>
                            </m:ctrlPr>
                          </m:dPr>
                          <m:e>
                            <m:r>
                              <a:rPr lang="en-US" altLang="zh-TW" b="0" i="1" smtClean="0">
                                <a:latin typeface="Cambria Math" panose="02040503050406030204" pitchFamily="18" charset="0"/>
                                <a:hlinkClick r:id="rId2" action="ppaction://hlinksldjump"/>
                              </a:rPr>
                              <m:t>2</m:t>
                            </m:r>
                            <m:r>
                              <a:rPr lang="en-US" altLang="zh-TW" b="0" i="1" smtClean="0">
                                <a:latin typeface="Cambria Math" panose="02040503050406030204" pitchFamily="18" charset="0"/>
                                <a:hlinkClick r:id="rId2" action="ppaction://hlinksldjump"/>
                              </a:rPr>
                              <m:t>𝜋</m:t>
                            </m:r>
                            <m:sSub>
                              <m:sSubPr>
                                <m:ctrlPr>
                                  <a:rPr lang="en-US" altLang="zh-TW" b="0" i="1" smtClean="0">
                                    <a:latin typeface="Cambria Math" panose="02040503050406030204" pitchFamily="18" charset="0"/>
                                    <a:hlinkClick r:id="rId2" action="ppaction://hlinksldjump"/>
                                  </a:rPr>
                                </m:ctrlPr>
                              </m:sSubPr>
                              <m:e>
                                <m:r>
                                  <a:rPr lang="en-US" altLang="zh-TW" b="0" i="1" smtClean="0">
                                    <a:latin typeface="Cambria Math" panose="02040503050406030204" pitchFamily="18" charset="0"/>
                                    <a:hlinkClick r:id="rId2" action="ppaction://hlinksldjump"/>
                                  </a:rPr>
                                  <m:t>𝑓</m:t>
                                </m:r>
                              </m:e>
                              <m:sub>
                                <m:r>
                                  <a:rPr lang="en-US" altLang="zh-TW" b="0" i="1" smtClean="0">
                                    <a:latin typeface="Cambria Math" panose="02040503050406030204" pitchFamily="18" charset="0"/>
                                    <a:hlinkClick r:id="rId2" action="ppaction://hlinksldjump"/>
                                  </a:rPr>
                                  <m:t>𝑐</m:t>
                                </m:r>
                              </m:sub>
                            </m:sSub>
                            <m:r>
                              <a:rPr lang="en-US" altLang="zh-TW" b="0" i="1" smtClean="0">
                                <a:latin typeface="Cambria Math" panose="02040503050406030204" pitchFamily="18" charset="0"/>
                                <a:hlinkClick r:id="rId2" action="ppaction://hlinksldjump"/>
                              </a:rPr>
                              <m:t>𝑡</m:t>
                            </m:r>
                          </m:e>
                        </m:d>
                      </m:e>
                    </m:func>
                    <m:r>
                      <a:rPr lang="zh-TW" altLang="en-US" i="1">
                        <a:latin typeface="Cambria Math" panose="02040503050406030204" pitchFamily="18" charset="0"/>
                        <a:hlinkClick r:id="rId2" action="ppaction://hlinksldjump"/>
                      </a:rPr>
                      <m:t>與</m:t>
                    </m:r>
                    <m:func>
                      <m:funcPr>
                        <m:ctrlPr>
                          <a:rPr lang="en-US" altLang="zh-TW" i="1">
                            <a:latin typeface="Cambria Math" panose="02040503050406030204" pitchFamily="18" charset="0"/>
                            <a:hlinkClick r:id="rId2" action="ppaction://hlinksldjump"/>
                          </a:rPr>
                        </m:ctrlPr>
                      </m:funcPr>
                      <m:fName>
                        <m:r>
                          <a:rPr lang="en-US" altLang="zh-TW" b="0" i="0" smtClean="0">
                            <a:latin typeface="Cambria Math" panose="02040503050406030204" pitchFamily="18" charset="0"/>
                            <a:hlinkClick r:id="rId2" action="ppaction://hlinksldjump"/>
                          </a:rPr>
                          <m:t>−</m:t>
                        </m:r>
                        <m:r>
                          <m:rPr>
                            <m:sty m:val="p"/>
                          </m:rPr>
                          <a:rPr lang="en-US" altLang="zh-TW" b="0" i="0" smtClean="0">
                            <a:latin typeface="Cambria Math" panose="02040503050406030204" pitchFamily="18" charset="0"/>
                            <a:hlinkClick r:id="rId2" action="ppaction://hlinksldjump"/>
                          </a:rPr>
                          <m:t>sin</m:t>
                        </m:r>
                      </m:fName>
                      <m:e>
                        <m:d>
                          <m:dPr>
                            <m:ctrlPr>
                              <a:rPr lang="en-US" altLang="zh-TW" i="1">
                                <a:latin typeface="Cambria Math" panose="02040503050406030204" pitchFamily="18" charset="0"/>
                                <a:hlinkClick r:id="rId2" action="ppaction://hlinksldjump"/>
                              </a:rPr>
                            </m:ctrlPr>
                          </m:dPr>
                          <m:e>
                            <m:r>
                              <a:rPr lang="en-US" altLang="zh-TW" i="1">
                                <a:latin typeface="Cambria Math" panose="02040503050406030204" pitchFamily="18" charset="0"/>
                                <a:hlinkClick r:id="rId2" action="ppaction://hlinksldjump"/>
                              </a:rPr>
                              <m:t>2</m:t>
                            </m:r>
                            <m:r>
                              <a:rPr lang="en-US" altLang="zh-TW" i="1">
                                <a:latin typeface="Cambria Math" panose="02040503050406030204" pitchFamily="18" charset="0"/>
                                <a:hlinkClick r:id="rId2" action="ppaction://hlinksldjump"/>
                              </a:rPr>
                              <m:t>𝜋</m:t>
                            </m:r>
                            <m:sSub>
                              <m:sSubPr>
                                <m:ctrlPr>
                                  <a:rPr lang="en-US" altLang="zh-TW" i="1">
                                    <a:latin typeface="Cambria Math" panose="02040503050406030204" pitchFamily="18" charset="0"/>
                                    <a:hlinkClick r:id="rId2" action="ppaction://hlinksldjump"/>
                                  </a:rPr>
                                </m:ctrlPr>
                              </m:sSubPr>
                              <m:e>
                                <m:r>
                                  <a:rPr lang="en-US" altLang="zh-TW" i="1">
                                    <a:latin typeface="Cambria Math" panose="02040503050406030204" pitchFamily="18" charset="0"/>
                                    <a:hlinkClick r:id="rId2" action="ppaction://hlinksldjump"/>
                                  </a:rPr>
                                  <m:t>𝑓</m:t>
                                </m:r>
                              </m:e>
                              <m:sub>
                                <m:r>
                                  <a:rPr lang="en-US" altLang="zh-TW" i="1">
                                    <a:latin typeface="Cambria Math" panose="02040503050406030204" pitchFamily="18" charset="0"/>
                                    <a:hlinkClick r:id="rId2" action="ppaction://hlinksldjump"/>
                                  </a:rPr>
                                  <m:t>𝑐</m:t>
                                </m:r>
                              </m:sub>
                            </m:sSub>
                            <m:r>
                              <a:rPr lang="en-US" altLang="zh-TW" i="1">
                                <a:latin typeface="Cambria Math" panose="02040503050406030204" pitchFamily="18" charset="0"/>
                                <a:hlinkClick r:id="rId2" action="ppaction://hlinksldjump"/>
                              </a:rPr>
                              <m:t>𝑡</m:t>
                            </m:r>
                          </m:e>
                        </m:d>
                      </m:e>
                    </m:func>
                  </m:oMath>
                </a14:m>
                <a:r>
                  <a:rPr lang="en-US" altLang="zh-TW" b="0" dirty="0">
                    <a:hlinkClick r:id="rId2" action="ppaction://hlinksldjump"/>
                  </a:rPr>
                  <a:t> </a:t>
                </a:r>
                <a:r>
                  <a:rPr lang="zh-TW" altLang="en-US" b="0" dirty="0">
                    <a:hlinkClick r:id="rId2" action="ppaction://hlinksldjump"/>
                  </a:rPr>
                  <a:t>載波相乘之後再</a:t>
                </a:r>
                <a:r>
                  <a:rPr lang="zh-TW" altLang="en-US" dirty="0">
                    <a:hlinkClick r:id="rId2" action="ppaction://hlinksldjump"/>
                  </a:rPr>
                  <a:t>相加</a:t>
                </a:r>
                <a:r>
                  <a:rPr lang="zh-TW" altLang="en-US" dirty="0"/>
                  <a:t>，就可以產生 </a:t>
                </a:r>
                <a:r>
                  <a:rPr lang="en-US" altLang="zh-TW" dirty="0"/>
                  <a:t>QPSK</a:t>
                </a:r>
                <a:r>
                  <a:rPr lang="zh-TW" altLang="en-US" dirty="0"/>
                  <a:t> 訊號了。</a:t>
                </a:r>
                <a:endParaRPr lang="en-US" altLang="zh-TW" dirty="0"/>
              </a:p>
              <a:p>
                <a:r>
                  <a:rPr lang="zh-TW" altLang="en-US" b="0" dirty="0"/>
                  <a:t>其他的還有 </a:t>
                </a:r>
                <a:r>
                  <a:rPr lang="en-US" altLang="zh-TW" b="0" dirty="0"/>
                  <a:t>OQPSK</a:t>
                </a:r>
                <a:r>
                  <a:rPr lang="zh-TW" altLang="en-US" b="0" dirty="0"/>
                  <a:t>、</a:t>
                </a:r>
                <a14:m>
                  <m:oMath xmlns:m="http://schemas.openxmlformats.org/officeDocument/2006/math">
                    <m:r>
                      <a:rPr lang="en-US" altLang="zh-TW" b="0" i="1" smtClean="0">
                        <a:latin typeface="Cambria Math" panose="02040503050406030204" pitchFamily="18" charset="0"/>
                      </a:rPr>
                      <m:t>𝜋</m:t>
                    </m:r>
                    <m:r>
                      <a:rPr lang="en-US" altLang="zh-TW" b="0" i="1" smtClean="0">
                        <a:latin typeface="Cambria Math" panose="02040503050406030204" pitchFamily="18" charset="0"/>
                      </a:rPr>
                      <m:t>/4</m:t>
                    </m:r>
                  </m:oMath>
                </a14:m>
                <a:r>
                  <a:rPr lang="en-US" altLang="zh-TW" b="0" dirty="0"/>
                  <a:t> QPSK </a:t>
                </a:r>
                <a:r>
                  <a:rPr lang="zh-TW" altLang="en-US" b="0" dirty="0"/>
                  <a:t>等。</a:t>
                </a:r>
                <a:endParaRPr lang="en-US" altLang="zh-TW" b="0"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3"/>
                <a:stretch>
                  <a:fillRect l="-964" t="-2192" r="-375"/>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B9C2B48F-BC08-4240-98C7-41E73B2E5AFA}"/>
              </a:ext>
            </a:extLst>
          </p:cNvPr>
          <p:cNvPicPr>
            <a:picLocks noChangeAspect="1"/>
          </p:cNvPicPr>
          <p:nvPr/>
        </p:nvPicPr>
        <p:blipFill>
          <a:blip r:embed="rId4"/>
          <a:stretch>
            <a:fillRect/>
          </a:stretch>
        </p:blipFill>
        <p:spPr>
          <a:xfrm>
            <a:off x="1126503" y="4497669"/>
            <a:ext cx="5221948" cy="2199392"/>
          </a:xfrm>
          <a:prstGeom prst="rect">
            <a:avLst/>
          </a:prstGeom>
        </p:spPr>
      </p:pic>
      <p:pic>
        <p:nvPicPr>
          <p:cNvPr id="7" name="圖片 6">
            <a:extLst>
              <a:ext uri="{FF2B5EF4-FFF2-40B4-BE49-F238E27FC236}">
                <a16:creationId xmlns:a16="http://schemas.microsoft.com/office/drawing/2014/main" id="{0D2B45FF-B51A-41F9-8A72-C85AD5ABC73F}"/>
              </a:ext>
            </a:extLst>
          </p:cNvPr>
          <p:cNvPicPr>
            <a:picLocks noChangeAspect="1"/>
          </p:cNvPicPr>
          <p:nvPr/>
        </p:nvPicPr>
        <p:blipFill>
          <a:blip r:embed="rId5"/>
          <a:stretch>
            <a:fillRect/>
          </a:stretch>
        </p:blipFill>
        <p:spPr>
          <a:xfrm>
            <a:off x="6950430" y="3300929"/>
            <a:ext cx="4403370" cy="3396132"/>
          </a:xfrm>
          <a:prstGeom prst="rect">
            <a:avLst/>
          </a:prstGeom>
        </p:spPr>
      </p:pic>
    </p:spTree>
    <p:extLst>
      <p:ext uri="{BB962C8B-B14F-4D97-AF65-F5344CB8AC3E}">
        <p14:creationId xmlns:p14="http://schemas.microsoft.com/office/powerpoint/2010/main" val="3326669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161277" y="392901"/>
            <a:ext cx="11869445" cy="655806"/>
          </a:xfrm>
        </p:spPr>
        <p:txBody>
          <a:bodyPr>
            <a:normAutofit fontScale="90000"/>
          </a:bodyPr>
          <a:lstStyle/>
          <a:p>
            <a:r>
              <a:rPr lang="zh-TW" altLang="en-US" dirty="0"/>
              <a:t>正交振幅調變</a:t>
            </a:r>
            <a:r>
              <a:rPr lang="en-US" altLang="zh-TW" dirty="0"/>
              <a:t>(Quadrature Amplitude Modulation) , [1]</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當我們同時將 </a:t>
                </a:r>
                <a:r>
                  <a:rPr lang="en-US" altLang="zh-TW" dirty="0"/>
                  <a:t>ASK </a:t>
                </a:r>
                <a:r>
                  <a:rPr lang="zh-TW" altLang="en-US" dirty="0"/>
                  <a:t>與 </a:t>
                </a:r>
                <a:r>
                  <a:rPr lang="en-US" altLang="zh-TW" dirty="0"/>
                  <a:t>PSK</a:t>
                </a:r>
                <a:r>
                  <a:rPr lang="zh-TW" altLang="en-US" dirty="0"/>
                  <a:t> 的調變混合時，就成了 </a:t>
                </a:r>
                <a:r>
                  <a:rPr lang="en-US" altLang="zh-TW" dirty="0"/>
                  <a:t>QAM</a:t>
                </a:r>
                <a:r>
                  <a:rPr lang="zh-TW" altLang="en-US" dirty="0"/>
                  <a:t>。</a:t>
                </a:r>
                <a:r>
                  <a:rPr lang="en-US" altLang="zh-TW" dirty="0"/>
                  <a:t>QAM</a:t>
                </a:r>
                <a:r>
                  <a:rPr lang="zh-TW" altLang="en-US" dirty="0"/>
                  <a:t> 中很重要的概念就是用來將訊號視覺化的</a:t>
                </a:r>
                <a:r>
                  <a:rPr lang="zh-TW" altLang="en-US" b="1" dirty="0"/>
                  <a:t>星座圖</a:t>
                </a:r>
                <a:r>
                  <a:rPr lang="en-US" altLang="zh-TW" b="1" dirty="0"/>
                  <a:t>(constellation diagram)</a:t>
                </a:r>
                <a:r>
                  <a:rPr lang="zh-TW" altLang="en-US" dirty="0"/>
                  <a:t>。它是一個二維座標，類似於電路學中教過的</a:t>
                </a:r>
                <a:r>
                  <a:rPr lang="zh-TW" altLang="en-US" b="1" dirty="0"/>
                  <a:t>相量</a:t>
                </a:r>
                <a:r>
                  <a:rPr lang="en-US" altLang="zh-TW" b="1" dirty="0"/>
                  <a:t>(phasor)</a:t>
                </a:r>
                <a:r>
                  <a:rPr lang="zh-TW" altLang="en-US" dirty="0"/>
                  <a:t>的概念，橫軸是 </a:t>
                </a:r>
                <a:r>
                  <a:rPr lang="en-US" altLang="zh-TW" dirty="0"/>
                  <a:t>in-phase </a:t>
                </a:r>
                <a:r>
                  <a:rPr lang="zh-TW" altLang="en-US" dirty="0"/>
                  <a:t>載波分量、縱軸是 </a:t>
                </a:r>
                <a:r>
                  <a:rPr lang="en-US" altLang="zh-TW" dirty="0"/>
                  <a:t>quadrature </a:t>
                </a:r>
                <a:r>
                  <a:rPr lang="zh-TW" altLang="en-US" dirty="0"/>
                  <a:t>載波分量，點到原點的距離是該訊號元的振幅，與</a:t>
                </a:r>
                <a14:m>
                  <m:oMath xmlns:m="http://schemas.openxmlformats.org/officeDocument/2006/math">
                    <m:r>
                      <a:rPr lang="en-US" altLang="zh-TW" b="0" i="1" smtClean="0">
                        <a:latin typeface="Cambria Math" panose="02040503050406030204" pitchFamily="18" charset="0"/>
                      </a:rPr>
                      <m:t>𝑥</m:t>
                    </m:r>
                  </m:oMath>
                </a14:m>
                <a:r>
                  <a:rPr lang="zh-TW" altLang="en-US" dirty="0"/>
                  <a:t>軸的夾角是該訊號元的相位。</a:t>
                </a:r>
                <a:endParaRPr lang="en-US" altLang="zh-TW" dirty="0"/>
              </a:p>
              <a:p>
                <a:r>
                  <a:rPr lang="zh-TW" altLang="en-US" dirty="0"/>
                  <a:t>右下圖是 </a:t>
                </a:r>
                <a:r>
                  <a:rPr lang="en-US" altLang="zh-TW" dirty="0"/>
                  <a:t>BPSK</a:t>
                </a:r>
                <a:r>
                  <a:rPr lang="zh-TW" altLang="en-US" dirty="0"/>
                  <a:t>、</a:t>
                </a:r>
                <a:r>
                  <a:rPr lang="en-US" altLang="zh-TW" dirty="0"/>
                  <a:t>QPSK</a:t>
                </a:r>
                <a:r>
                  <a:rPr lang="zh-TW" altLang="en-US" dirty="0"/>
                  <a:t>、</a:t>
                </a:r>
                <a:r>
                  <a:rPr lang="en-US" altLang="zh-TW" dirty="0"/>
                  <a:t>16-QAM</a:t>
                </a:r>
                <a:r>
                  <a:rPr lang="zh-TW" altLang="en-US" dirty="0"/>
                  <a:t> 的</a:t>
                </a:r>
                <a:r>
                  <a:rPr lang="zh-TW" altLang="en-US" dirty="0">
                    <a:hlinkClick r:id="rId2" action="ppaction://hlinksldjump"/>
                  </a:rPr>
                  <a:t>星座圖</a:t>
                </a:r>
                <a:r>
                  <a:rPr lang="zh-TW" altLang="en-US" dirty="0"/>
                  <a:t>範例。</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3"/>
                <a:stretch>
                  <a:fillRect l="-964" t="-2192" r="-375"/>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8A53AF26-443D-4847-9001-836CEF421240}"/>
              </a:ext>
            </a:extLst>
          </p:cNvPr>
          <p:cNvPicPr>
            <a:picLocks noChangeAspect="1"/>
          </p:cNvPicPr>
          <p:nvPr/>
        </p:nvPicPr>
        <p:blipFill>
          <a:blip r:embed="rId4"/>
          <a:stretch>
            <a:fillRect/>
          </a:stretch>
        </p:blipFill>
        <p:spPr>
          <a:xfrm>
            <a:off x="838200" y="4166496"/>
            <a:ext cx="4669654" cy="2326378"/>
          </a:xfrm>
          <a:prstGeom prst="rect">
            <a:avLst/>
          </a:prstGeom>
        </p:spPr>
      </p:pic>
      <p:pic>
        <p:nvPicPr>
          <p:cNvPr id="1026" name="Picture 2" descr="BPSK, 4-QAM, and 16-QAM constellation diagrams [10]. | Download ...">
            <a:extLst>
              <a:ext uri="{FF2B5EF4-FFF2-40B4-BE49-F238E27FC236}">
                <a16:creationId xmlns:a16="http://schemas.microsoft.com/office/drawing/2014/main" id="{DBC8712E-B27C-41DF-BCAF-DEA3E008C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6167" y="3657600"/>
            <a:ext cx="4325267" cy="283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834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Content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838200" y="1171852"/>
            <a:ext cx="10515600" cy="5005111"/>
          </a:xfrm>
        </p:spPr>
        <p:txBody>
          <a:bodyPr/>
          <a:lstStyle/>
          <a:p>
            <a:r>
              <a:rPr lang="zh-TW" altLang="en-US" dirty="0"/>
              <a:t>緒論</a:t>
            </a:r>
          </a:p>
          <a:p>
            <a:r>
              <a:rPr lang="zh-TW" altLang="en-US" dirty="0"/>
              <a:t>調變</a:t>
            </a:r>
            <a:endParaRPr lang="en-US" altLang="zh-TW" dirty="0"/>
          </a:p>
          <a:p>
            <a:r>
              <a:rPr lang="zh-TW" altLang="en-US" b="1" dirty="0">
                <a:solidFill>
                  <a:srgbClr val="FF0000"/>
                </a:solidFill>
              </a:rPr>
              <a:t>機率、隨機過程、雜訊</a:t>
            </a:r>
            <a:endParaRPr lang="en-US" altLang="zh-TW" b="1" dirty="0">
              <a:solidFill>
                <a:srgbClr val="FF0000"/>
              </a:solidFill>
            </a:endParaRPr>
          </a:p>
          <a:p>
            <a:r>
              <a:rPr lang="zh-TW" altLang="en-US" dirty="0"/>
              <a:t>無線通訊相關概念</a:t>
            </a:r>
            <a:endParaRPr lang="en-US" altLang="zh-TW" dirty="0"/>
          </a:p>
          <a:p>
            <a:r>
              <a:rPr lang="zh-TW" altLang="en-US" dirty="0"/>
              <a:t>通道容量</a:t>
            </a:r>
            <a:endParaRPr lang="en-US" altLang="zh-TW" dirty="0"/>
          </a:p>
          <a:p>
            <a:r>
              <a:rPr lang="zh-TW" altLang="en-US" dirty="0"/>
              <a:t>正交分頻多工</a:t>
            </a:r>
            <a:r>
              <a:rPr lang="en-US" altLang="zh-TW" dirty="0"/>
              <a:t>(OFDM)</a:t>
            </a:r>
          </a:p>
        </p:txBody>
      </p:sp>
    </p:spTree>
    <p:extLst>
      <p:ext uri="{BB962C8B-B14F-4D97-AF65-F5344CB8AC3E}">
        <p14:creationId xmlns:p14="http://schemas.microsoft.com/office/powerpoint/2010/main" val="36411991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b="1" dirty="0"/>
              <a:t>機率、隨機過程、雜訊</a:t>
            </a:r>
            <a:r>
              <a:rPr lang="zh-TW" altLang="en-US" dirty="0"/>
              <a:t>將會介紹</a:t>
            </a:r>
            <a:r>
              <a:rPr lang="en-US" altLang="zh-TW" dirty="0"/>
              <a: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機率</a:t>
            </a:r>
            <a:endParaRPr lang="en-US" altLang="zh-TW" dirty="0"/>
          </a:p>
          <a:p>
            <a:r>
              <a:rPr lang="zh-TW" altLang="en-US" dirty="0"/>
              <a:t>隨機過程</a:t>
            </a:r>
            <a:endParaRPr lang="en-US" altLang="zh-TW" dirty="0"/>
          </a:p>
          <a:p>
            <a:r>
              <a:rPr lang="zh-TW" altLang="en-US" dirty="0"/>
              <a:t>加成性白色高斯雜訊</a:t>
            </a:r>
            <a:r>
              <a:rPr lang="en-US" altLang="zh-TW" dirty="0"/>
              <a:t>(AWGN)</a:t>
            </a:r>
          </a:p>
          <a:p>
            <a:r>
              <a:rPr lang="zh-TW" altLang="en-US" dirty="0"/>
              <a:t>匹配濾波器</a:t>
            </a:r>
            <a:r>
              <a:rPr lang="en-US" altLang="zh-TW" dirty="0"/>
              <a:t>(Matched filter)</a:t>
            </a:r>
            <a:r>
              <a:rPr lang="zh-TW" altLang="en-US" dirty="0"/>
              <a:t>、訊號空間</a:t>
            </a:r>
            <a:r>
              <a:rPr lang="en-US" altLang="zh-TW" dirty="0"/>
              <a:t>(Signal space)</a:t>
            </a:r>
            <a:r>
              <a:rPr lang="zh-TW" altLang="en-US" dirty="0"/>
              <a:t>與檢測 </a:t>
            </a:r>
            <a:endParaRPr lang="en-US" altLang="zh-TW" dirty="0"/>
          </a:p>
        </p:txBody>
      </p:sp>
    </p:spTree>
    <p:extLst>
      <p:ext uri="{BB962C8B-B14F-4D97-AF65-F5344CB8AC3E}">
        <p14:creationId xmlns:p14="http://schemas.microsoft.com/office/powerpoint/2010/main" val="2749090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為何通訊需要機率論？</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通訊之中有許多不確定性，包括通道的雜訊、干擾以及資訊源產生的訊息。對於這些特性我們無法用決定性模型</a:t>
                </a:r>
                <a:r>
                  <a:rPr lang="en-US" altLang="zh-TW" dirty="0"/>
                  <a:t>(deterministic model)</a:t>
                </a:r>
                <a:r>
                  <a:rPr lang="zh-TW" altLang="en-US" dirty="0"/>
                  <a:t>去分析，反而得用隨機模型</a:t>
                </a:r>
                <a:r>
                  <a:rPr lang="en-US" altLang="zh-TW" dirty="0"/>
                  <a:t>(Stochastic model)</a:t>
                </a:r>
                <a:r>
                  <a:rPr lang="zh-TW" altLang="en-US" dirty="0"/>
                  <a:t>去處理，藉由確定它們的</a:t>
                </a:r>
                <a:r>
                  <a:rPr lang="zh-TW" altLang="en-US" b="1" dirty="0"/>
                  <a:t>統計特性</a:t>
                </a:r>
                <a:r>
                  <a:rPr lang="en-US" altLang="zh-TW" b="1" dirty="0"/>
                  <a:t>(statistical behavior)</a:t>
                </a:r>
                <a:r>
                  <a:rPr lang="zh-TW" altLang="en-US" dirty="0"/>
                  <a:t>去分析。</a:t>
                </a:r>
                <a:endParaRPr lang="en-US" altLang="zh-TW" dirty="0"/>
              </a:p>
              <a:p>
                <a:r>
                  <a:rPr lang="zh-TW" altLang="en-US" dirty="0"/>
                  <a:t>舉個例，我們如何知道一個硬幣出現正面的機率？我們可以得知</a:t>
                </a:r>
                <a:r>
                  <a:rPr lang="zh-TW" altLang="en-US" b="1" dirty="0"/>
                  <a:t>相對次數機率</a:t>
                </a:r>
                <a:r>
                  <a:rPr lang="en-US" altLang="zh-TW" b="1" dirty="0"/>
                  <a:t>(Relative Frequency)</a:t>
                </a:r>
                <a:r>
                  <a:rPr lang="zh-TW" altLang="en-US" dirty="0"/>
                  <a:t>，也就是投擲 </a:t>
                </a:r>
                <a14:m>
                  <m:oMath xmlns:m="http://schemas.openxmlformats.org/officeDocument/2006/math">
                    <m:r>
                      <a:rPr lang="en-US" altLang="zh-TW" b="0" i="1" smtClean="0">
                        <a:latin typeface="Cambria Math" panose="02040503050406030204" pitchFamily="18" charset="0"/>
                      </a:rPr>
                      <m:t>𝑛</m:t>
                    </m:r>
                  </m:oMath>
                </a14:m>
                <a:r>
                  <a:rPr lang="zh-TW" altLang="en-US" dirty="0"/>
                  <a:t> 次得到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𝑛</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𝐴</m:t>
                    </m:r>
                    <m:r>
                      <a:rPr lang="en-US" altLang="zh-TW" b="0" i="1" smtClean="0">
                        <a:latin typeface="Cambria Math" panose="02040503050406030204" pitchFamily="18" charset="0"/>
                      </a:rPr>
                      <m:t>)</m:t>
                    </m:r>
                  </m:oMath>
                </a14:m>
                <a:r>
                  <a:rPr lang="en-US" altLang="zh-TW" dirty="0"/>
                  <a:t> </a:t>
                </a:r>
                <a:r>
                  <a:rPr lang="zh-TW" altLang="en-US" dirty="0"/>
                  <a:t>次正面之後，我們得知機率為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𝑛</m:t>
                        </m:r>
                      </m:sub>
                    </m:sSub>
                    <m:r>
                      <a:rPr lang="en-US" altLang="zh-TW" i="1">
                        <a:latin typeface="Cambria Math" panose="02040503050406030204" pitchFamily="18" charset="0"/>
                      </a:rPr>
                      <m:t>(</m:t>
                    </m:r>
                    <m:r>
                      <a:rPr lang="en-US" altLang="zh-TW" i="1">
                        <a:latin typeface="Cambria Math" panose="02040503050406030204" pitchFamily="18" charset="0"/>
                      </a:rPr>
                      <m:t>𝐴</m:t>
                    </m:r>
                    <m:r>
                      <a:rPr lang="en-US" altLang="zh-TW" i="1">
                        <a:latin typeface="Cambria Math" panose="02040503050406030204" pitchFamily="18" charset="0"/>
                      </a:rPr>
                      <m:t>)/</m:t>
                    </m:r>
                    <m:r>
                      <a:rPr lang="en-US" altLang="zh-TW" b="0" i="1" smtClean="0">
                        <a:latin typeface="Cambria Math" panose="02040503050406030204" pitchFamily="18" charset="0"/>
                      </a:rPr>
                      <m:t>𝑛</m:t>
                    </m:r>
                  </m:oMath>
                </a14:m>
                <a:r>
                  <a:rPr lang="zh-TW" altLang="en-US" dirty="0"/>
                  <a:t>。並且根據</a:t>
                </a:r>
                <a:r>
                  <a:rPr lang="zh-TW" altLang="en-US" b="1" dirty="0"/>
                  <a:t>大數法則</a:t>
                </a:r>
                <a:r>
                  <a:rPr lang="en-US" altLang="zh-TW" b="1" dirty="0"/>
                  <a:t>(Law of large number)</a:t>
                </a:r>
                <a:r>
                  <a:rPr lang="zh-TW" altLang="en-US" dirty="0"/>
                  <a:t>，它會逐步逼近</a:t>
                </a:r>
                <a:r>
                  <a:rPr lang="zh-TW" altLang="en-US" b="1" dirty="0"/>
                  <a:t>真實機率</a:t>
                </a:r>
                <a:r>
                  <a:rPr lang="en-US" altLang="zh-TW" b="1" dirty="0"/>
                  <a:t>(True probability)</a:t>
                </a:r>
                <a:r>
                  <a:rPr lang="zh-TW" altLang="en-US" dirty="0"/>
                  <a:t>。</a:t>
                </a:r>
                <a:endParaRPr lang="en-US" altLang="zh-TW" dirty="0"/>
              </a:p>
              <a:p>
                <a:r>
                  <a:rPr lang="zh-TW" altLang="en-US" dirty="0"/>
                  <a:t>但我們似乎也沒辦法保證硬幣的真實機率是不是保持恆定，就跟我們在通訊系統中用量測的方式來估計雜訊，因此我們需要以統計特性的方式來看待通訊系統。</a:t>
                </a:r>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071" r="-423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1596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訊息與訊號的種類</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基本上上述兩者都可以分成</a:t>
            </a:r>
            <a:r>
              <a:rPr lang="zh-TW" altLang="en-US" b="1" dirty="0"/>
              <a:t>類比</a:t>
            </a:r>
            <a:r>
              <a:rPr lang="en-US" altLang="zh-TW" b="1" dirty="0"/>
              <a:t>(Analog)</a:t>
            </a:r>
            <a:r>
              <a:rPr lang="zh-TW" altLang="en-US" dirty="0"/>
              <a:t>與</a:t>
            </a:r>
            <a:r>
              <a:rPr lang="zh-TW" altLang="en-US" b="1" dirty="0"/>
              <a:t>數位</a:t>
            </a:r>
            <a:r>
              <a:rPr lang="en-US" altLang="zh-TW" b="1" dirty="0"/>
              <a:t>(Digital)</a:t>
            </a:r>
            <a:r>
              <a:rPr lang="zh-TW" altLang="en-US" dirty="0"/>
              <a:t>。</a:t>
            </a:r>
            <a:endParaRPr lang="en-US" altLang="zh-TW" dirty="0"/>
          </a:p>
          <a:p>
            <a:r>
              <a:rPr lang="zh-TW" altLang="en-US" dirty="0"/>
              <a:t>所謂</a:t>
            </a:r>
            <a:r>
              <a:rPr lang="zh-TW" altLang="en-US" b="1" dirty="0"/>
              <a:t>類比</a:t>
            </a:r>
            <a:r>
              <a:rPr lang="zh-TW" altLang="en-US" dirty="0"/>
              <a:t>，代表該現象的變化在時間以及振幅上呈現連續的改變。類比訊息可以是我們的語音，它是時間與振幅上連續的，再經過麥克風轉換成類比訊號，它的電壓在時間以及振幅上也都是連續的。</a:t>
            </a:r>
            <a:endParaRPr lang="en-US" altLang="zh-TW" dirty="0"/>
          </a:p>
          <a:p>
            <a:r>
              <a:rPr lang="zh-TW" altLang="en-US" dirty="0"/>
              <a:t>所謂</a:t>
            </a:r>
            <a:r>
              <a:rPr lang="zh-TW" altLang="en-US" b="1" dirty="0"/>
              <a:t>數位</a:t>
            </a:r>
            <a:r>
              <a:rPr lang="zh-TW" altLang="en-US" dirty="0"/>
              <a:t>，代表該現象只會在特定的時間做有限的變化。數位訊息可以是我們瀏覽的網頁，是由一個一個的字元</a:t>
            </a:r>
            <a:r>
              <a:rPr lang="en-US" altLang="zh-TW" dirty="0"/>
              <a:t>(character)</a:t>
            </a:r>
            <a:r>
              <a:rPr lang="zh-TW" altLang="en-US" dirty="0"/>
              <a:t>組成的，經過編碼調變之後轉換成數位訊號。字元是由</a:t>
            </a:r>
            <a:r>
              <a:rPr lang="en-US" altLang="zh-TW" dirty="0"/>
              <a:t>0</a:t>
            </a:r>
            <a:r>
              <a:rPr lang="zh-TW" altLang="en-US" dirty="0"/>
              <a:t>和</a:t>
            </a:r>
            <a:r>
              <a:rPr lang="en-US" altLang="zh-TW" dirty="0"/>
              <a:t>1</a:t>
            </a:r>
            <a:r>
              <a:rPr lang="zh-TW" altLang="en-US" dirty="0"/>
              <a:t>組成的，而數位訊號的振幅只能在特定時間內產生有限種的變化。</a:t>
            </a:r>
            <a:endParaRPr lang="en-US" altLang="zh-TW" dirty="0"/>
          </a:p>
        </p:txBody>
      </p:sp>
      <p:pic>
        <p:nvPicPr>
          <p:cNvPr id="1026" name="Picture 2" descr="Difference between Analog and Digital Signals">
            <a:extLst>
              <a:ext uri="{FF2B5EF4-FFF2-40B4-BE49-F238E27FC236}">
                <a16:creationId xmlns:a16="http://schemas.microsoft.com/office/drawing/2014/main" id="{4BE58E25-C126-4ADF-BBEE-6B08866A4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976" y="4279036"/>
            <a:ext cx="4221824" cy="237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0394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機率公理</a:t>
            </a:r>
            <a:r>
              <a:rPr lang="en-US" altLang="zh-TW" dirty="0"/>
              <a:t>(Probability Axioms)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691891" cy="5539666"/>
              </a:xfrm>
            </p:spPr>
            <p:txBody>
              <a:bodyPr>
                <a:normAutofit/>
              </a:bodyPr>
              <a:lstStyle/>
              <a:p>
                <a:r>
                  <a:rPr lang="zh-TW" altLang="en-US" sz="2400" dirty="0"/>
                  <a:t>機率是統計學、組合數學、測度論的延伸科學，並且有它自己的公理。所謂</a:t>
                </a:r>
                <a:r>
                  <a:rPr lang="zh-TW" altLang="en-US" sz="2400" b="1" dirty="0"/>
                  <a:t>公理</a:t>
                </a:r>
                <a:r>
                  <a:rPr lang="zh-TW" altLang="en-US" sz="2400" dirty="0"/>
                  <a:t>，就是所有不證自明的命題，作為一個理論最基礎的根基。</a:t>
                </a:r>
                <a:endParaRPr lang="en-US" altLang="zh-TW" sz="2400" dirty="0"/>
              </a:p>
              <a:p>
                <a:r>
                  <a:rPr lang="zh-TW" altLang="en-US" sz="2400" dirty="0"/>
                  <a:t>給定一個集合</a:t>
                </a:r>
                <a14:m>
                  <m:oMath xmlns:m="http://schemas.openxmlformats.org/officeDocument/2006/math">
                    <m:r>
                      <m:rPr>
                        <m:sty m:val="p"/>
                      </m:rPr>
                      <a:rPr lang="el-GR" altLang="zh-TW" sz="2400" i="1" smtClean="0">
                        <a:latin typeface="Cambria Math" panose="02040503050406030204" pitchFamily="18" charset="0"/>
                        <a:ea typeface="Cambria Math" panose="02040503050406030204" pitchFamily="18" charset="0"/>
                      </a:rPr>
                      <m:t>Ω</m:t>
                    </m:r>
                  </m:oMath>
                </a14:m>
                <a:r>
                  <a:rPr lang="zh-TW" altLang="en-US" sz="2400" dirty="0"/>
                  <a:t>，或稱做</a:t>
                </a:r>
                <a:r>
                  <a:rPr lang="zh-TW" altLang="en-US" sz="2400" b="1" dirty="0"/>
                  <a:t>樣本空間</a:t>
                </a:r>
                <a:r>
                  <a:rPr lang="zh-TW" altLang="en-US" sz="2400" dirty="0"/>
                  <a:t>，以及該集合</a:t>
                </a:r>
                <a14:m>
                  <m:oMath xmlns:m="http://schemas.openxmlformats.org/officeDocument/2006/math">
                    <m:r>
                      <m:rPr>
                        <m:sty m:val="p"/>
                      </m:rPr>
                      <a:rPr lang="el-GR" altLang="zh-TW" sz="2400" i="1">
                        <a:latin typeface="Cambria Math" panose="02040503050406030204" pitchFamily="18" charset="0"/>
                        <a:ea typeface="Cambria Math" panose="02040503050406030204" pitchFamily="18" charset="0"/>
                      </a:rPr>
                      <m:t>Ω</m:t>
                    </m:r>
                  </m:oMath>
                </a14:m>
                <a:r>
                  <a:rPr lang="zh-TW" altLang="en-US" sz="2400" dirty="0"/>
                  <a:t>的</a:t>
                </a:r>
                <a:r>
                  <a:rPr lang="zh-TW" altLang="en-US" sz="2400" b="1" dirty="0"/>
                  <a:t>冪集</a:t>
                </a:r>
                <a:r>
                  <a:rPr lang="en-US" altLang="zh-TW" sz="2400" b="1" dirty="0"/>
                  <a:t>(power set)</a:t>
                </a:r>
                <a:r>
                  <a:rPr lang="el-GR" altLang="zh-TW" sz="2400" dirty="0">
                    <a:ea typeface="Cambria Math" panose="02040503050406030204" pitchFamily="18" charset="0"/>
                  </a:rPr>
                  <a:t> </a:t>
                </a:r>
                <a14:m>
                  <m:oMath xmlns:m="http://schemas.openxmlformats.org/officeDocument/2006/math">
                    <m:r>
                      <m:rPr>
                        <m:sty m:val="p"/>
                      </m:rPr>
                      <a:rPr lang="en-US" altLang="zh-TW" sz="2400" i="1" dirty="0" smtClean="0">
                        <a:latin typeface="Cambria Math" panose="02040503050406030204" pitchFamily="18" charset="0"/>
                        <a:ea typeface="Cambria Math" panose="02040503050406030204" pitchFamily="18" charset="0"/>
                      </a:rPr>
                      <m:t>E</m:t>
                    </m:r>
                  </m:oMath>
                </a14:m>
                <a:r>
                  <a:rPr lang="zh-TW" altLang="en-US" sz="2400" dirty="0"/>
                  <a:t>，也就是所有的子集所組成的集合，</a:t>
                </a:r>
                <a:r>
                  <a:rPr lang="en-US" altLang="zh-TW" sz="2400" dirty="0">
                    <a:ea typeface="Cambria Math" panose="02040503050406030204" pitchFamily="18" charset="0"/>
                  </a:rPr>
                  <a:t> </a:t>
                </a:r>
                <a14:m>
                  <m:oMath xmlns:m="http://schemas.openxmlformats.org/officeDocument/2006/math">
                    <m:r>
                      <m:rPr>
                        <m:sty m:val="p"/>
                      </m:rPr>
                      <a:rPr lang="en-US" altLang="zh-TW" sz="2400" i="1" dirty="0">
                        <a:latin typeface="Cambria Math" panose="02040503050406030204" pitchFamily="18" charset="0"/>
                        <a:ea typeface="Cambria Math" panose="02040503050406030204" pitchFamily="18" charset="0"/>
                      </a:rPr>
                      <m:t>E</m:t>
                    </m:r>
                  </m:oMath>
                </a14:m>
                <a:r>
                  <a:rPr lang="zh-TW" altLang="en-US" sz="2400" dirty="0"/>
                  <a:t> 之中的元素，稱為</a:t>
                </a:r>
                <a:r>
                  <a:rPr lang="zh-TW" altLang="en-US" sz="2400" b="1" dirty="0"/>
                  <a:t>事件</a:t>
                </a:r>
                <a:r>
                  <a:rPr lang="en-US" altLang="zh-TW" sz="2400" b="1" dirty="0"/>
                  <a:t>(Event)</a:t>
                </a:r>
                <a:r>
                  <a:rPr lang="zh-TW" altLang="en-US" sz="2400" dirty="0"/>
                  <a:t>。定義一個實數的函數</a:t>
                </a:r>
                <a14:m>
                  <m:oMath xmlns:m="http://schemas.openxmlformats.org/officeDocument/2006/math">
                    <m:r>
                      <a:rPr lang="en-US" altLang="zh-TW" sz="2400" b="0" i="1" smtClean="0">
                        <a:latin typeface="Cambria Math" panose="02040503050406030204" pitchFamily="18" charset="0"/>
                      </a:rPr>
                      <m:t>𝑃</m:t>
                    </m:r>
                  </m:oMath>
                </a14:m>
                <a:r>
                  <a:rPr lang="zh-TW" altLang="en-US" sz="2400" dirty="0"/>
                  <a:t>，輸入是事件，輸出是實數，也就是機率值。</a:t>
                </a:r>
                <a:endParaRPr lang="en-US" altLang="zh-TW" sz="2400" dirty="0"/>
              </a:p>
              <a:p>
                <a:endParaRPr lang="en-US" altLang="zh-TW" sz="2400" dirty="0"/>
              </a:p>
              <a:p>
                <a:r>
                  <a:rPr lang="zh-TW" altLang="en-US" sz="2400" dirty="0"/>
                  <a:t>第一公理：機率非負性。任何事件的機率不小於 </a:t>
                </a:r>
                <a:r>
                  <a:rPr lang="en-US" altLang="zh-TW" sz="2400" dirty="0"/>
                  <a:t>0</a:t>
                </a:r>
                <a:r>
                  <a:rPr lang="zh-TW" altLang="en-US" sz="2400" dirty="0"/>
                  <a:t>。</a:t>
                </a:r>
                <a:br>
                  <a:rPr lang="en-US" altLang="zh-TW" sz="2400" dirty="0"/>
                </a:br>
                <a14:m>
                  <m:oMath xmlns:m="http://schemas.openxmlformats.org/officeDocument/2006/math">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𝐴</m:t>
                    </m:r>
                    <m:r>
                      <a:rPr lang="en-US" altLang="zh-TW" sz="2400" b="0" i="1" smtClean="0">
                        <a:latin typeface="Cambria Math" panose="02040503050406030204" pitchFamily="18" charset="0"/>
                      </a:rPr>
                      <m:t>)≥0</m:t>
                    </m:r>
                  </m:oMath>
                </a14:m>
                <a:endParaRPr lang="en-US" altLang="zh-TW" sz="2400" dirty="0"/>
              </a:p>
              <a:p>
                <a:r>
                  <a:rPr lang="zh-TW" altLang="en-US" sz="2400" dirty="0"/>
                  <a:t>第二公理：機率歸一化。整體樣本空間若為一個事件，該機率為 </a:t>
                </a:r>
                <a:r>
                  <a:rPr lang="en-US" altLang="zh-TW" sz="2400" dirty="0"/>
                  <a:t>1</a:t>
                </a:r>
                <a:r>
                  <a:rPr lang="zh-TW" altLang="en-US" sz="2400" dirty="0"/>
                  <a:t>。</a:t>
                </a:r>
                <a:endParaRPr lang="en-US" altLang="zh-TW" sz="2400" dirty="0"/>
              </a:p>
              <a:p>
                <a:pPr marL="0" indent="0">
                  <a:buNone/>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𝑃</m:t>
                      </m:r>
                      <m:d>
                        <m:dPr>
                          <m:ctrlPr>
                            <a:rPr lang="en-US" altLang="zh-TW" sz="2400" b="0" i="1" smtClean="0">
                              <a:latin typeface="Cambria Math" panose="02040503050406030204" pitchFamily="18" charset="0"/>
                            </a:rPr>
                          </m:ctrlPr>
                        </m:dPr>
                        <m:e>
                          <m:r>
                            <m:rPr>
                              <m:sty m:val="p"/>
                            </m:rPr>
                            <a:rPr lang="el-GR" altLang="zh-TW" sz="2400" i="1">
                              <a:latin typeface="Cambria Math" panose="02040503050406030204" pitchFamily="18" charset="0"/>
                              <a:ea typeface="Cambria Math" panose="02040503050406030204" pitchFamily="18" charset="0"/>
                            </a:rPr>
                            <m:t>Ω</m:t>
                          </m:r>
                        </m:e>
                      </m:d>
                      <m:r>
                        <a:rPr lang="en-US" altLang="zh-TW" sz="2400" b="0" i="1" smtClean="0">
                          <a:latin typeface="Cambria Math" panose="02040503050406030204" pitchFamily="18" charset="0"/>
                        </a:rPr>
                        <m:t>=1</m:t>
                      </m:r>
                    </m:oMath>
                  </m:oMathPara>
                </a14:m>
                <a:endParaRPr lang="en-US" altLang="zh-TW" sz="2400" dirty="0"/>
              </a:p>
              <a:p>
                <a:r>
                  <a:rPr lang="zh-TW" altLang="en-US" sz="2400" dirty="0"/>
                  <a:t>第三公理：可加性。任意兩兩互斥的事件序列 </a:t>
                </a:r>
                <a14:m>
                  <m:oMath xmlns:m="http://schemas.openxmlformats.org/officeDocument/2006/math">
                    <m:sSub>
                      <m:sSubPr>
                        <m:ctrlPr>
                          <a:rPr lang="en-US" altLang="zh-TW" sz="2400" i="1" dirty="0" smtClean="0">
                            <a:latin typeface="Cambria Math" panose="02040503050406030204" pitchFamily="18" charset="0"/>
                            <a:ea typeface="Cambria Math" panose="02040503050406030204" pitchFamily="18" charset="0"/>
                          </a:rPr>
                        </m:ctrlPr>
                      </m:sSubPr>
                      <m:e>
                        <m:sSub>
                          <m:sSubPr>
                            <m:ctrlPr>
                              <a:rPr lang="en-US" altLang="zh-TW" sz="2400" b="0" i="1" dirty="0" smtClean="0">
                                <a:latin typeface="Cambria Math" panose="02040503050406030204" pitchFamily="18" charset="0"/>
                                <a:ea typeface="Cambria Math" panose="02040503050406030204" pitchFamily="18" charset="0"/>
                              </a:rPr>
                            </m:ctrlPr>
                          </m:sSubPr>
                          <m:e>
                            <m:r>
                              <a:rPr lang="en-US" altLang="zh-TW" sz="2400" b="0" i="1" dirty="0" smtClean="0">
                                <a:latin typeface="Cambria Math" panose="02040503050406030204" pitchFamily="18" charset="0"/>
                                <a:ea typeface="Cambria Math" panose="02040503050406030204" pitchFamily="18" charset="0"/>
                              </a:rPr>
                              <m:t>𝐸</m:t>
                            </m:r>
                          </m:e>
                          <m:sub>
                            <m:r>
                              <a:rPr lang="en-US" altLang="zh-TW" sz="2400" b="0" i="1" dirty="0" smtClean="0">
                                <a:latin typeface="Cambria Math" panose="02040503050406030204" pitchFamily="18" charset="0"/>
                                <a:ea typeface="Cambria Math" panose="02040503050406030204" pitchFamily="18" charset="0"/>
                              </a:rPr>
                              <m:t>1</m:t>
                            </m:r>
                          </m:sub>
                        </m:sSub>
                        <m:r>
                          <a:rPr lang="en-US" altLang="zh-TW" sz="2400" b="0" i="1" dirty="0" smtClean="0">
                            <a:latin typeface="Cambria Math" panose="02040503050406030204" pitchFamily="18" charset="0"/>
                            <a:ea typeface="Cambria Math" panose="02040503050406030204" pitchFamily="18" charset="0"/>
                          </a:rPr>
                          <m:t>,</m:t>
                        </m:r>
                        <m:sSub>
                          <m:sSubPr>
                            <m:ctrlPr>
                              <a:rPr lang="en-US" altLang="zh-TW" sz="2400" b="0" i="1" dirty="0" smtClean="0">
                                <a:latin typeface="Cambria Math" panose="02040503050406030204" pitchFamily="18" charset="0"/>
                                <a:ea typeface="Cambria Math" panose="02040503050406030204" pitchFamily="18" charset="0"/>
                              </a:rPr>
                            </m:ctrlPr>
                          </m:sSubPr>
                          <m:e>
                            <m:r>
                              <a:rPr lang="en-US" altLang="zh-TW" sz="2400" b="0" i="1" dirty="0" smtClean="0">
                                <a:latin typeface="Cambria Math" panose="02040503050406030204" pitchFamily="18" charset="0"/>
                                <a:ea typeface="Cambria Math" panose="02040503050406030204" pitchFamily="18" charset="0"/>
                              </a:rPr>
                              <m:t>𝐸</m:t>
                            </m:r>
                          </m:e>
                          <m:sub>
                            <m:r>
                              <a:rPr lang="en-US" altLang="zh-TW" sz="2400" b="0" i="1" dirty="0" smtClean="0">
                                <a:latin typeface="Cambria Math" panose="02040503050406030204" pitchFamily="18" charset="0"/>
                                <a:ea typeface="Cambria Math" panose="02040503050406030204" pitchFamily="18" charset="0"/>
                              </a:rPr>
                              <m:t>2</m:t>
                            </m:r>
                          </m:sub>
                        </m:sSub>
                        <m:r>
                          <a:rPr lang="en-US" altLang="zh-TW" sz="2400" b="0" i="1" dirty="0" smtClean="0">
                            <a:latin typeface="Cambria Math" panose="02040503050406030204" pitchFamily="18" charset="0"/>
                            <a:ea typeface="Cambria Math" panose="02040503050406030204" pitchFamily="18" charset="0"/>
                          </a:rPr>
                          <m:t>,…</m:t>
                        </m:r>
                        <m:r>
                          <m:rPr>
                            <m:sty m:val="p"/>
                          </m:rPr>
                          <a:rPr lang="en-US" altLang="zh-TW" sz="2400" i="1" dirty="0" smtClean="0">
                            <a:latin typeface="Cambria Math" panose="02040503050406030204" pitchFamily="18" charset="0"/>
                            <a:ea typeface="Cambria Math" panose="02040503050406030204" pitchFamily="18" charset="0"/>
                          </a:rPr>
                          <m:t>E</m:t>
                        </m:r>
                      </m:e>
                      <m:sub>
                        <m:r>
                          <a:rPr lang="en-US" altLang="zh-TW" sz="2400" b="0" i="1" dirty="0" smtClean="0">
                            <a:latin typeface="Cambria Math" panose="02040503050406030204" pitchFamily="18" charset="0"/>
                            <a:ea typeface="Cambria Math" panose="02040503050406030204" pitchFamily="18" charset="0"/>
                          </a:rPr>
                          <m:t>𝑖</m:t>
                        </m:r>
                      </m:sub>
                    </m:sSub>
                    <m:r>
                      <a:rPr lang="en-US" altLang="zh-TW" sz="2400" i="1" dirty="0" smtClean="0">
                        <a:latin typeface="Cambria Math" panose="02040503050406030204" pitchFamily="18" charset="0"/>
                        <a:ea typeface="Cambria Math" panose="02040503050406030204" pitchFamily="18" charset="0"/>
                      </a:rPr>
                      <m:t> </m:t>
                    </m:r>
                  </m:oMath>
                </a14:m>
                <a:r>
                  <a:rPr lang="zh-TW" altLang="en-US" sz="2400" dirty="0"/>
                  <a:t>，將所有事件進行聯集之後，其機率值為個別事件的機率值的總和。</a:t>
                </a:r>
                <a:br>
                  <a:rPr lang="en-US" altLang="zh-TW" sz="2400" dirty="0"/>
                </a:br>
                <a14:m>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𝐸</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𝐸</m:t>
                            </m:r>
                          </m:e>
                          <m:sub>
                            <m:r>
                              <a:rPr lang="en-US" altLang="zh-TW" sz="2400" b="0" i="1" smtClean="0">
                                <a:latin typeface="Cambria Math" panose="02040503050406030204" pitchFamily="18" charset="0"/>
                                <a:ea typeface="Cambria Math" panose="02040503050406030204" pitchFamily="18" charset="0"/>
                              </a:rPr>
                              <m:t>2</m:t>
                            </m:r>
                          </m:sub>
                        </m:sSub>
                        <m: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𝐸</m:t>
                            </m:r>
                          </m:e>
                          <m:sub>
                            <m:r>
                              <a:rPr lang="en-US" altLang="zh-TW" sz="2400" b="0" i="1" smtClean="0">
                                <a:latin typeface="Cambria Math" panose="02040503050406030204" pitchFamily="18" charset="0"/>
                                <a:ea typeface="Cambria Math" panose="02040503050406030204" pitchFamily="18" charset="0"/>
                              </a:rPr>
                              <m:t>𝑖</m:t>
                            </m:r>
                          </m:sub>
                        </m:sSub>
                      </m:e>
                    </m:d>
                    <m:r>
                      <a:rPr lang="en-US" altLang="zh-TW" sz="2400" b="0" i="1" smtClean="0">
                        <a:latin typeface="Cambria Math" panose="02040503050406030204" pitchFamily="18" charset="0"/>
                        <a:ea typeface="Cambria Math" panose="02040503050406030204" pitchFamily="18" charset="0"/>
                      </a:rPr>
                      <m:t>=</m:t>
                    </m:r>
                    <m:nary>
                      <m:naryPr>
                        <m:chr m:val="∑"/>
                        <m:supHide m:val="on"/>
                        <m:ctrlPr>
                          <a:rPr lang="en-US" altLang="zh-TW" sz="2400" b="0" i="1" smtClean="0">
                            <a:latin typeface="Cambria Math" panose="02040503050406030204" pitchFamily="18" charset="0"/>
                            <a:ea typeface="Cambria Math" panose="02040503050406030204" pitchFamily="18" charset="0"/>
                          </a:rPr>
                        </m:ctrlPr>
                      </m:naryPr>
                      <m:sub>
                        <m:r>
                          <m:rPr>
                            <m:brk m:alnAt="7"/>
                          </m:rPr>
                          <a:rPr lang="en-US" altLang="zh-TW" sz="2400" b="0" i="1" smtClean="0">
                            <a:latin typeface="Cambria Math" panose="02040503050406030204" pitchFamily="18" charset="0"/>
                            <a:ea typeface="Cambria Math" panose="02040503050406030204" pitchFamily="18" charset="0"/>
                          </a:rPr>
                          <m:t>𝑖</m:t>
                        </m:r>
                      </m:sub>
                      <m:sup/>
                      <m:e>
                        <m:r>
                          <a:rPr lang="en-US" altLang="zh-TW" sz="2400" b="0" i="1" smtClean="0">
                            <a:latin typeface="Cambria Math" panose="02040503050406030204" pitchFamily="18" charset="0"/>
                            <a:ea typeface="Cambria Math" panose="02040503050406030204" pitchFamily="18" charset="0"/>
                          </a:rPr>
                          <m:t>𝑃</m:t>
                        </m:r>
                        <m: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𝐸</m:t>
                            </m:r>
                          </m:e>
                          <m:sub>
                            <m:r>
                              <a:rPr lang="en-US" altLang="zh-TW" sz="2400" b="0" i="1" smtClean="0">
                                <a:latin typeface="Cambria Math" panose="02040503050406030204" pitchFamily="18" charset="0"/>
                                <a:ea typeface="Cambria Math" panose="02040503050406030204" pitchFamily="18" charset="0"/>
                              </a:rPr>
                              <m:t>𝑖</m:t>
                            </m:r>
                          </m:sub>
                        </m:sSub>
                        <m:r>
                          <a:rPr lang="en-US" altLang="zh-TW" sz="2400" b="0" i="1" smtClean="0">
                            <a:latin typeface="Cambria Math" panose="02040503050406030204" pitchFamily="18" charset="0"/>
                            <a:ea typeface="Cambria Math" panose="02040503050406030204" pitchFamily="18" charset="0"/>
                          </a:rPr>
                          <m:t>)</m:t>
                        </m:r>
                      </m:e>
                    </m:nary>
                  </m:oMath>
                </a14:m>
                <a:endParaRPr lang="en-US" altLang="zh-TW" sz="2400"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691891" cy="5539666"/>
              </a:xfrm>
              <a:blipFill>
                <a:blip r:embed="rId2"/>
                <a:stretch>
                  <a:fillRect l="-730" t="-1540" r="-78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70614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條件機率、獨立事件、貝式定理</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486400"/>
              </a:xfrm>
            </p:spPr>
            <p:txBody>
              <a:bodyPr>
                <a:normAutofit/>
              </a:bodyPr>
              <a:lstStyle/>
              <a:p>
                <a:r>
                  <a:rPr lang="zh-TW" altLang="en-US" dirty="0"/>
                  <a:t>在事件 </a:t>
                </a:r>
                <a:r>
                  <a:rPr lang="en-US" altLang="zh-TW" dirty="0"/>
                  <a:t>A</a:t>
                </a:r>
                <a:r>
                  <a:rPr lang="zh-TW" altLang="en-US" dirty="0"/>
                  <a:t> 發生前提下，事件 </a:t>
                </a:r>
                <a:r>
                  <a:rPr lang="en-US" altLang="zh-TW" dirty="0"/>
                  <a:t>B</a:t>
                </a:r>
                <a:r>
                  <a:rPr lang="zh-TW" altLang="en-US" dirty="0"/>
                  <a:t> 發生機率為</a:t>
                </a:r>
                <a14:m>
                  <m:oMath xmlns:m="http://schemas.openxmlformats.org/officeDocument/2006/math">
                    <m:r>
                      <a:rPr lang="en-US" altLang="zh-TW" i="1">
                        <a:latin typeface="Cambria Math" panose="02040503050406030204" pitchFamily="18" charset="0"/>
                      </a:rPr>
                      <m:t>𝑃</m:t>
                    </m:r>
                    <m:r>
                      <a:rPr lang="en-US" altLang="zh-TW" i="1">
                        <a:latin typeface="Cambria Math" panose="02040503050406030204" pitchFamily="18" charset="0"/>
                      </a:rPr>
                      <m:t>(</m:t>
                    </m:r>
                    <m:r>
                      <a:rPr lang="en-US" altLang="zh-TW" i="1">
                        <a:latin typeface="Cambria Math" panose="02040503050406030204" pitchFamily="18" charset="0"/>
                      </a:rPr>
                      <m:t>𝐵</m:t>
                    </m:r>
                    <m:r>
                      <a:rPr lang="en-US" altLang="zh-TW" i="1">
                        <a:latin typeface="Cambria Math" panose="02040503050406030204" pitchFamily="18" charset="0"/>
                      </a:rPr>
                      <m:t>|</m:t>
                    </m:r>
                    <m:r>
                      <m:rPr>
                        <m:sty m:val="p"/>
                      </m:rPr>
                      <a:rPr lang="en-US" altLang="zh-TW" i="1">
                        <a:latin typeface="Cambria Math" panose="02040503050406030204" pitchFamily="18" charset="0"/>
                      </a:rPr>
                      <m:t>A</m:t>
                    </m:r>
                    <m:r>
                      <a:rPr lang="en-US" altLang="zh-TW" i="1">
                        <a:latin typeface="Cambria Math" panose="02040503050406030204" pitchFamily="18" charset="0"/>
                      </a:rPr>
                      <m:t>)</m:t>
                    </m:r>
                  </m:oMath>
                </a14:m>
                <a:r>
                  <a:rPr lang="zh-TW" altLang="en-US" dirty="0"/>
                  <a:t>，此條件機率定義為</a:t>
                </a:r>
                <a:br>
                  <a:rPr lang="en-US" altLang="zh-TW" dirty="0"/>
                </a:br>
                <a14:m>
                  <m:oMath xmlns:m="http://schemas.openxmlformats.org/officeDocument/2006/math">
                    <m:r>
                      <a:rPr lang="en-US" altLang="zh-TW" b="1" i="1" smtClean="0">
                        <a:latin typeface="Cambria Math" panose="02040503050406030204" pitchFamily="18" charset="0"/>
                      </a:rPr>
                      <m:t>𝑷</m:t>
                    </m:r>
                    <m:r>
                      <a:rPr lang="en-US" altLang="zh-TW" b="1" i="1" smtClean="0">
                        <a:latin typeface="Cambria Math" panose="02040503050406030204" pitchFamily="18" charset="0"/>
                      </a:rPr>
                      <m:t>(</m:t>
                    </m:r>
                    <m:r>
                      <a:rPr lang="en-US" altLang="zh-TW" b="1" i="1" smtClean="0">
                        <a:latin typeface="Cambria Math" panose="02040503050406030204" pitchFamily="18" charset="0"/>
                      </a:rPr>
                      <m:t>𝑩</m:t>
                    </m:r>
                    <m:r>
                      <a:rPr lang="en-US" altLang="zh-TW" b="1" i="1" smtClean="0">
                        <a:latin typeface="Cambria Math" panose="02040503050406030204" pitchFamily="18" charset="0"/>
                      </a:rPr>
                      <m:t>|</m:t>
                    </m:r>
                    <m:r>
                      <a:rPr lang="en-US" altLang="zh-TW" b="1" i="1">
                        <a:latin typeface="Cambria Math" panose="02040503050406030204" pitchFamily="18" charset="0"/>
                      </a:rPr>
                      <m:t>𝑨</m:t>
                    </m:r>
                    <m:r>
                      <a:rPr lang="en-US" altLang="zh-TW" b="1" i="1" smtClean="0">
                        <a:latin typeface="Cambria Math" panose="02040503050406030204" pitchFamily="18" charset="0"/>
                      </a:rPr>
                      <m:t>)</m:t>
                    </m:r>
                    <m:r>
                      <a:rPr lang="en-US" altLang="zh-TW" b="1" i="1">
                        <a:latin typeface="Cambria Math" panose="02040503050406030204" pitchFamily="18" charset="0"/>
                      </a:rPr>
                      <m:t>=</m:t>
                    </m:r>
                    <m:f>
                      <m:fPr>
                        <m:ctrlPr>
                          <a:rPr lang="en-US" altLang="zh-TW" b="1" i="1" smtClean="0">
                            <a:latin typeface="Cambria Math" panose="02040503050406030204" pitchFamily="18" charset="0"/>
                          </a:rPr>
                        </m:ctrlPr>
                      </m:fPr>
                      <m:num>
                        <m:r>
                          <a:rPr lang="en-US" altLang="zh-TW" b="1" i="1" smtClean="0">
                            <a:latin typeface="Cambria Math" panose="02040503050406030204" pitchFamily="18" charset="0"/>
                          </a:rPr>
                          <m:t>𝑷</m:t>
                        </m:r>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𝑨</m:t>
                            </m:r>
                            <m:r>
                              <a:rPr lang="en-US" altLang="zh-TW" b="1" i="1" smtClean="0">
                                <a:latin typeface="Cambria Math" panose="02040503050406030204" pitchFamily="18" charset="0"/>
                                <a:ea typeface="Cambria Math" panose="02040503050406030204" pitchFamily="18" charset="0"/>
                              </a:rPr>
                              <m:t>∩</m:t>
                            </m:r>
                            <m:r>
                              <a:rPr lang="en-US" altLang="zh-TW" b="1" i="1" smtClean="0">
                                <a:latin typeface="Cambria Math" panose="02040503050406030204" pitchFamily="18" charset="0"/>
                                <a:ea typeface="Cambria Math" panose="02040503050406030204" pitchFamily="18" charset="0"/>
                              </a:rPr>
                              <m:t>𝑩</m:t>
                            </m:r>
                          </m:e>
                        </m:d>
                      </m:num>
                      <m:den>
                        <m:r>
                          <a:rPr lang="en-US" altLang="zh-TW" b="1" i="1" smtClean="0">
                            <a:latin typeface="Cambria Math" panose="02040503050406030204" pitchFamily="18" charset="0"/>
                            <a:ea typeface="Cambria Math" panose="02040503050406030204" pitchFamily="18" charset="0"/>
                          </a:rPr>
                          <m:t>𝑷</m:t>
                        </m:r>
                        <m:r>
                          <a:rPr lang="en-US" altLang="zh-TW" b="1" i="1" smtClean="0">
                            <a:latin typeface="Cambria Math" panose="02040503050406030204" pitchFamily="18" charset="0"/>
                            <a:ea typeface="Cambria Math" panose="02040503050406030204" pitchFamily="18" charset="0"/>
                          </a:rPr>
                          <m:t>(</m:t>
                        </m:r>
                        <m:r>
                          <a:rPr lang="en-US" altLang="zh-TW" b="1" i="1" smtClean="0">
                            <a:latin typeface="Cambria Math" panose="02040503050406030204" pitchFamily="18" charset="0"/>
                            <a:ea typeface="Cambria Math" panose="02040503050406030204" pitchFamily="18" charset="0"/>
                          </a:rPr>
                          <m:t>𝑨</m:t>
                        </m:r>
                        <m:r>
                          <a:rPr lang="en-US" altLang="zh-TW" b="1" i="1" smtClean="0">
                            <a:latin typeface="Cambria Math" panose="02040503050406030204" pitchFamily="18" charset="0"/>
                            <a:ea typeface="Cambria Math" panose="02040503050406030204" pitchFamily="18" charset="0"/>
                          </a:rPr>
                          <m:t>)</m:t>
                        </m:r>
                      </m:den>
                    </m:f>
                  </m:oMath>
                </a14:m>
                <a:endParaRPr lang="en-US" altLang="zh-TW" b="1" dirty="0"/>
              </a:p>
              <a:p>
                <a:r>
                  <a:rPr lang="zh-TW" altLang="en-US" dirty="0"/>
                  <a:t>若 </a:t>
                </a:r>
                <a14:m>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𝐵</m:t>
                        </m:r>
                      </m:e>
                      <m:e>
                        <m:r>
                          <m:rPr>
                            <m:sty m:val="p"/>
                          </m:rPr>
                          <a:rPr lang="en-US" altLang="zh-TW" i="1">
                            <a:latin typeface="Cambria Math" panose="02040503050406030204" pitchFamily="18" charset="0"/>
                          </a:rPr>
                          <m:t>A</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𝑃</m:t>
                    </m:r>
                    <m:r>
                      <a:rPr lang="en-US" altLang="zh-TW" b="0" i="1" smtClean="0">
                        <a:latin typeface="Cambria Math" panose="02040503050406030204" pitchFamily="18" charset="0"/>
                      </a:rPr>
                      <m:t>(</m:t>
                    </m:r>
                    <m:r>
                      <a:rPr lang="en-US" altLang="zh-TW" b="0" i="1" smtClean="0">
                        <a:latin typeface="Cambria Math" panose="02040503050406030204" pitchFamily="18" charset="0"/>
                      </a:rPr>
                      <m:t>𝐵</m:t>
                    </m:r>
                    <m:r>
                      <a:rPr lang="en-US" altLang="zh-TW" b="0" i="1" smtClean="0">
                        <a:latin typeface="Cambria Math" panose="02040503050406030204" pitchFamily="18" charset="0"/>
                      </a:rPr>
                      <m:t>)</m:t>
                    </m:r>
                  </m:oMath>
                </a14:m>
                <a:r>
                  <a:rPr lang="zh-TW" altLang="en-US" dirty="0"/>
                  <a:t>，代表說知道事件 </a:t>
                </a:r>
                <a:r>
                  <a:rPr lang="en-US" altLang="zh-TW" dirty="0"/>
                  <a:t>A</a:t>
                </a:r>
                <a:r>
                  <a:rPr lang="zh-TW" altLang="en-US" dirty="0"/>
                  <a:t> 的發生並不影響對事件 </a:t>
                </a:r>
                <a:r>
                  <a:rPr lang="en-US" altLang="zh-TW" dirty="0"/>
                  <a:t>B</a:t>
                </a:r>
                <a:r>
                  <a:rPr lang="zh-TW" altLang="en-US" dirty="0"/>
                  <a:t> 發生的認知，此時我們說事件 </a:t>
                </a:r>
                <a:r>
                  <a:rPr lang="en-US" altLang="zh-TW" dirty="0"/>
                  <a:t>A</a:t>
                </a:r>
                <a:r>
                  <a:rPr lang="zh-TW" altLang="en-US" dirty="0"/>
                  <a:t> 與 事件 </a:t>
                </a:r>
                <a:r>
                  <a:rPr lang="en-US" altLang="zh-TW" dirty="0"/>
                  <a:t>B</a:t>
                </a:r>
                <a:r>
                  <a:rPr lang="zh-TW" altLang="en-US" dirty="0"/>
                  <a:t> </a:t>
                </a:r>
                <a:r>
                  <a:rPr lang="zh-TW" altLang="en-US" b="1" dirty="0"/>
                  <a:t>統計獨立</a:t>
                </a:r>
                <a:r>
                  <a:rPr lang="en-US" altLang="zh-TW" b="1" dirty="0"/>
                  <a:t>(Statistically independent)</a:t>
                </a:r>
                <a:r>
                  <a:rPr lang="zh-TW" altLang="en-US" dirty="0"/>
                  <a:t>，或是說兩者互為</a:t>
                </a:r>
                <a:r>
                  <a:rPr lang="zh-TW" altLang="en-US" b="1" dirty="0"/>
                  <a:t>獨立事件</a:t>
                </a:r>
                <a:r>
                  <a:rPr lang="en-US" altLang="zh-TW" b="1" dirty="0"/>
                  <a:t>(Independent events)</a:t>
                </a:r>
                <a:r>
                  <a:rPr lang="zh-TW" altLang="en-US" dirty="0"/>
                  <a:t>。故可以推得</a:t>
                </a:r>
                <a:br>
                  <a:rPr lang="en-US" altLang="zh-TW" dirty="0"/>
                </a:br>
                <a14:m>
                  <m:oMath xmlns:m="http://schemas.openxmlformats.org/officeDocument/2006/math">
                    <m:r>
                      <a:rPr lang="en-US" altLang="zh-TW" b="1" i="1">
                        <a:latin typeface="Cambria Math" panose="02040503050406030204" pitchFamily="18" charset="0"/>
                      </a:rPr>
                      <m:t>𝑷</m:t>
                    </m:r>
                    <m:d>
                      <m:dPr>
                        <m:ctrlPr>
                          <a:rPr lang="en-US" altLang="zh-TW" b="1" i="1">
                            <a:latin typeface="Cambria Math" panose="02040503050406030204" pitchFamily="18" charset="0"/>
                          </a:rPr>
                        </m:ctrlPr>
                      </m:dPr>
                      <m:e>
                        <m:r>
                          <a:rPr lang="en-US" altLang="zh-TW" b="1" i="1">
                            <a:latin typeface="Cambria Math" panose="02040503050406030204" pitchFamily="18" charset="0"/>
                          </a:rPr>
                          <m:t>𝑨</m:t>
                        </m:r>
                        <m:r>
                          <a:rPr lang="en-US" altLang="zh-TW" b="1" i="1">
                            <a:latin typeface="Cambria Math" panose="02040503050406030204" pitchFamily="18" charset="0"/>
                            <a:ea typeface="Cambria Math" panose="02040503050406030204" pitchFamily="18" charset="0"/>
                          </a:rPr>
                          <m:t>∩</m:t>
                        </m:r>
                        <m:r>
                          <a:rPr lang="en-US" altLang="zh-TW" b="1" i="1">
                            <a:latin typeface="Cambria Math" panose="02040503050406030204" pitchFamily="18" charset="0"/>
                            <a:ea typeface="Cambria Math" panose="02040503050406030204" pitchFamily="18" charset="0"/>
                          </a:rPr>
                          <m:t>𝑩</m:t>
                        </m:r>
                      </m:e>
                    </m:d>
                    <m:r>
                      <a:rPr lang="en-US" altLang="zh-TW" b="1" i="1" smtClean="0">
                        <a:latin typeface="Cambria Math" panose="02040503050406030204" pitchFamily="18" charset="0"/>
                        <a:ea typeface="Cambria Math" panose="02040503050406030204" pitchFamily="18" charset="0"/>
                      </a:rPr>
                      <m:t>=</m:t>
                    </m:r>
                    <m:r>
                      <a:rPr lang="en-US" altLang="zh-TW" b="1" i="1">
                        <a:latin typeface="Cambria Math" panose="02040503050406030204" pitchFamily="18" charset="0"/>
                        <a:ea typeface="Cambria Math" panose="02040503050406030204" pitchFamily="18" charset="0"/>
                      </a:rPr>
                      <m:t>𝑷</m:t>
                    </m:r>
                    <m:d>
                      <m:dPr>
                        <m:ctrlPr>
                          <a:rPr lang="en-US" altLang="zh-TW" b="1" i="1">
                            <a:latin typeface="Cambria Math" panose="02040503050406030204" pitchFamily="18" charset="0"/>
                            <a:ea typeface="Cambria Math" panose="02040503050406030204" pitchFamily="18" charset="0"/>
                          </a:rPr>
                        </m:ctrlPr>
                      </m:dPr>
                      <m:e>
                        <m:r>
                          <a:rPr lang="en-US" altLang="zh-TW" b="1" i="1">
                            <a:latin typeface="Cambria Math" panose="02040503050406030204" pitchFamily="18" charset="0"/>
                            <a:ea typeface="Cambria Math" panose="02040503050406030204" pitchFamily="18" charset="0"/>
                          </a:rPr>
                          <m:t>𝑨</m:t>
                        </m:r>
                      </m:e>
                    </m:d>
                    <m:r>
                      <a:rPr lang="en-US" altLang="zh-TW" b="1" i="1" smtClean="0">
                        <a:latin typeface="Cambria Math" panose="02040503050406030204" pitchFamily="18" charset="0"/>
                        <a:ea typeface="Cambria Math" panose="02040503050406030204" pitchFamily="18" charset="0"/>
                      </a:rPr>
                      <m:t>𝑷</m:t>
                    </m:r>
                    <m:r>
                      <a:rPr lang="en-US" altLang="zh-TW" b="1" i="1" smtClean="0">
                        <a:latin typeface="Cambria Math" panose="02040503050406030204" pitchFamily="18" charset="0"/>
                        <a:ea typeface="Cambria Math" panose="02040503050406030204" pitchFamily="18" charset="0"/>
                      </a:rPr>
                      <m:t>(</m:t>
                    </m:r>
                    <m:r>
                      <a:rPr lang="en-US" altLang="zh-TW" b="1" i="1" smtClean="0">
                        <a:latin typeface="Cambria Math" panose="02040503050406030204" pitchFamily="18" charset="0"/>
                        <a:ea typeface="Cambria Math" panose="02040503050406030204" pitchFamily="18" charset="0"/>
                      </a:rPr>
                      <m:t>𝑩</m:t>
                    </m:r>
                    <m:r>
                      <a:rPr lang="en-US" altLang="zh-TW" b="1" i="1" smtClean="0">
                        <a:latin typeface="Cambria Math" panose="02040503050406030204" pitchFamily="18" charset="0"/>
                        <a:ea typeface="Cambria Math" panose="02040503050406030204" pitchFamily="18" charset="0"/>
                      </a:rPr>
                      <m:t>)</m:t>
                    </m:r>
                  </m:oMath>
                </a14:m>
                <a:endParaRPr lang="en-US" altLang="zh-TW" dirty="0"/>
              </a:p>
              <a:p>
                <a:r>
                  <a:rPr lang="zh-TW" altLang="en-US" dirty="0"/>
                  <a:t>從條件機率的定義又可推得</a:t>
                </a:r>
                <a:r>
                  <a:rPr lang="zh-TW" altLang="en-US" b="1" dirty="0"/>
                  <a:t>貝式定理</a:t>
                </a:r>
                <a:r>
                  <a:rPr lang="en-US" altLang="zh-TW" b="1" dirty="0"/>
                  <a:t>(Bayes’ theorem)</a:t>
                </a:r>
                <a:r>
                  <a:rPr lang="zh-TW" altLang="en-US" dirty="0"/>
                  <a:t>，定義為</a:t>
                </a:r>
                <a:endParaRPr lang="en-US" altLang="zh-TW" dirty="0"/>
              </a:p>
              <a:p>
                <a:pPr marL="0" indent="0">
                  <a:buNone/>
                </a:pP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𝑷</m:t>
                      </m:r>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𝑩</m:t>
                          </m:r>
                        </m:e>
                        <m:e>
                          <m:r>
                            <a:rPr lang="en-US" altLang="zh-TW" b="1" i="1">
                              <a:latin typeface="Cambria Math" panose="02040503050406030204" pitchFamily="18" charset="0"/>
                            </a:rPr>
                            <m:t>𝑨</m:t>
                          </m:r>
                        </m:e>
                      </m:d>
                      <m:r>
                        <a:rPr lang="en-US" altLang="zh-TW" b="1" i="1">
                          <a:latin typeface="Cambria Math" panose="02040503050406030204" pitchFamily="18" charset="0"/>
                        </a:rPr>
                        <m:t>=</m:t>
                      </m:r>
                      <m:f>
                        <m:fPr>
                          <m:ctrlPr>
                            <a:rPr lang="en-US" altLang="zh-TW" b="1" i="1" smtClean="0">
                              <a:latin typeface="Cambria Math" panose="02040503050406030204" pitchFamily="18" charset="0"/>
                            </a:rPr>
                          </m:ctrlPr>
                        </m:fPr>
                        <m:num>
                          <m:r>
                            <a:rPr lang="en-US" altLang="zh-TW" b="1" i="1">
                              <a:latin typeface="Cambria Math" panose="02040503050406030204" pitchFamily="18" charset="0"/>
                            </a:rPr>
                            <m:t>𝑷</m:t>
                          </m:r>
                          <m:d>
                            <m:dPr>
                              <m:ctrlPr>
                                <a:rPr lang="en-US" altLang="zh-TW" b="1" i="1">
                                  <a:latin typeface="Cambria Math" panose="02040503050406030204" pitchFamily="18" charset="0"/>
                                </a:rPr>
                              </m:ctrlPr>
                            </m:dPr>
                            <m:e>
                              <m:r>
                                <a:rPr lang="en-US" altLang="zh-TW" b="1" i="1" smtClean="0">
                                  <a:latin typeface="Cambria Math" panose="02040503050406030204" pitchFamily="18" charset="0"/>
                                </a:rPr>
                                <m:t>𝑨</m:t>
                              </m:r>
                            </m:e>
                            <m:e>
                              <m:r>
                                <a:rPr lang="en-US" altLang="zh-TW" b="1" i="1" smtClean="0">
                                  <a:latin typeface="Cambria Math" panose="02040503050406030204" pitchFamily="18" charset="0"/>
                                </a:rPr>
                                <m:t>𝑩</m:t>
                              </m:r>
                            </m:e>
                          </m:d>
                          <m:r>
                            <a:rPr lang="en-US" altLang="zh-TW" b="1" i="1" smtClean="0">
                              <a:latin typeface="Cambria Math" panose="02040503050406030204" pitchFamily="18" charset="0"/>
                            </a:rPr>
                            <m:t>𝑷</m:t>
                          </m:r>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𝑩</m:t>
                              </m:r>
                            </m:e>
                          </m:d>
                        </m:num>
                        <m:den>
                          <m:r>
                            <a:rPr lang="en-US" altLang="zh-TW" b="1" i="1" smtClean="0">
                              <a:latin typeface="Cambria Math" panose="02040503050406030204" pitchFamily="18" charset="0"/>
                              <a:ea typeface="Cambria Math" panose="02040503050406030204" pitchFamily="18" charset="0"/>
                            </a:rPr>
                            <m:t>𝑷</m:t>
                          </m:r>
                          <m:d>
                            <m:dPr>
                              <m:ctrlPr>
                                <a:rPr lang="en-US" altLang="zh-TW" b="1"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𝑨</m:t>
                              </m:r>
                            </m:e>
                          </m:d>
                        </m:den>
                      </m:f>
                    </m:oMath>
                  </m:oMathPara>
                </a14:m>
                <a:br>
                  <a:rPr lang="en-US" altLang="zh-TW" dirty="0"/>
                </a:br>
                <a:r>
                  <a:rPr lang="zh-TW" altLang="en-US" dirty="0"/>
                  <a:t>這是統計推論中重要的定理。比如，如果已知事件 </a:t>
                </a:r>
                <a:r>
                  <a:rPr lang="en-US" altLang="zh-TW" dirty="0"/>
                  <a:t>B</a:t>
                </a:r>
                <a:r>
                  <a:rPr lang="zh-TW" altLang="en-US" dirty="0"/>
                  <a:t> 與事件 </a:t>
                </a:r>
                <a:r>
                  <a:rPr lang="en-US" altLang="zh-TW" dirty="0"/>
                  <a:t>A</a:t>
                </a:r>
                <a:r>
                  <a:rPr lang="zh-TW" altLang="en-US" dirty="0"/>
                  <a:t> 有關，使用貝氏定理則可以通過得知事件 </a:t>
                </a:r>
                <a:r>
                  <a:rPr lang="en-US" altLang="zh-TW" dirty="0"/>
                  <a:t>A</a:t>
                </a:r>
                <a:r>
                  <a:rPr lang="zh-TW" altLang="en-US" dirty="0"/>
                  <a:t> 來推算出事件 </a:t>
                </a:r>
                <a:r>
                  <a:rPr lang="en-US" altLang="zh-TW" dirty="0"/>
                  <a:t>B</a:t>
                </a:r>
                <a:r>
                  <a:rPr lang="zh-TW" altLang="en-US" dirty="0"/>
                  <a:t> 的機率。</a:t>
                </a:r>
                <a:r>
                  <a:rPr lang="zh-TW" altLang="en-US" dirty="0">
                    <a:hlinkClick r:id="rId2" action="ppaction://hlinksldjump"/>
                  </a:rPr>
                  <a:t>範例</a:t>
                </a:r>
                <a:r>
                  <a:rPr lang="zh-TW" altLang="en-US" dirty="0"/>
                  <a:t>在這</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486400"/>
              </a:xfrm>
              <a:blipFill>
                <a:blip r:embed="rId3"/>
                <a:stretch>
                  <a:fillRect l="-1125" t="-2000" r="-20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2172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隨機變數</a:t>
            </a:r>
            <a:r>
              <a:rPr lang="en-US" altLang="zh-TW" dirty="0"/>
              <a:t>(Random Variable)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雖然常寫作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oMath>
                </a14:m>
                <a:r>
                  <a:rPr lang="zh-TW" altLang="en-US" dirty="0"/>
                  <a:t>，但其實就是函數。用來建立事件與實數之間的對應關係，可以分成離散型</a:t>
                </a:r>
                <a:r>
                  <a:rPr lang="en-US" altLang="zh-TW" dirty="0"/>
                  <a:t>(discrete)</a:t>
                </a:r>
                <a:r>
                  <a:rPr lang="zh-TW" altLang="en-US" dirty="0"/>
                  <a:t>跟連續型</a:t>
                </a:r>
                <a:r>
                  <a:rPr lang="en-US" altLang="zh-TW" dirty="0"/>
                  <a:t>(continuous)</a:t>
                </a:r>
                <a:r>
                  <a:rPr lang="zh-TW" altLang="en-US" dirty="0"/>
                  <a:t>的隨機變數。前者可以將骰子出現的點數事件，對應到 </a:t>
                </a:r>
                <a:r>
                  <a:rPr lang="en-US" altLang="zh-TW" dirty="0"/>
                  <a:t>1</a:t>
                </a:r>
                <a:r>
                  <a:rPr lang="zh-TW" altLang="en-US" dirty="0"/>
                  <a:t> 到 </a:t>
                </a:r>
                <a:r>
                  <a:rPr lang="en-US" altLang="zh-TW" dirty="0"/>
                  <a:t>6</a:t>
                </a:r>
                <a:r>
                  <a:rPr lang="zh-TW" altLang="en-US" dirty="0"/>
                  <a:t> 的數字；後者可以將今日溫度的事件對應到實數。我們之後都先關注在連續型的隨機變數。</a:t>
                </a:r>
                <a:endParaRPr lang="en-US" altLang="zh-TW" dirty="0"/>
              </a:p>
              <a:p>
                <a:r>
                  <a:rPr lang="zh-TW" altLang="en-US" b="1" dirty="0"/>
                  <a:t>累積分布函數</a:t>
                </a:r>
                <a:r>
                  <a:rPr lang="en-US" altLang="zh-TW" b="1" dirty="0"/>
                  <a:t>(cumulative distribution function ,CDF)</a:t>
                </a:r>
                <a:r>
                  <a:rPr lang="zh-TW" altLang="en-US" dirty="0"/>
                  <a:t>，是 </a:t>
                </a:r>
                <a14:m>
                  <m:oMath xmlns:m="http://schemas.openxmlformats.org/officeDocument/2006/math">
                    <m:r>
                      <a:rPr lang="en-US" altLang="zh-TW" i="1">
                        <a:latin typeface="Cambria Math" panose="02040503050406030204" pitchFamily="18" charset="0"/>
                      </a:rPr>
                      <m:t>𝑋</m:t>
                    </m:r>
                  </m:oMath>
                </a14:m>
                <a:r>
                  <a:rPr lang="zh-TW" altLang="en-US" dirty="0"/>
                  <a:t> 從</a:t>
                </a:r>
                <a14:m>
                  <m:oMath xmlns:m="http://schemas.openxmlformats.org/officeDocument/2006/math">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oMath>
                </a14:m>
                <a:r>
                  <a:rPr lang="zh-TW" altLang="en-US" dirty="0"/>
                  <a:t> 到 </a:t>
                </a:r>
                <a14:m>
                  <m:oMath xmlns:m="http://schemas.openxmlformats.org/officeDocument/2006/math">
                    <m:r>
                      <a:rPr lang="en-US" altLang="zh-TW" b="0" i="1" smtClean="0">
                        <a:latin typeface="Cambria Math" panose="02040503050406030204" pitchFamily="18" charset="0"/>
                      </a:rPr>
                      <m:t>𝑥</m:t>
                    </m:r>
                  </m:oMath>
                </a14:m>
                <a:r>
                  <a:rPr lang="zh-TW" altLang="en-US" dirty="0"/>
                  <a:t>，此範圍事件所對應發生的機率。定義為</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𝐹</m:t>
                        </m:r>
                      </m:e>
                      <m:sub>
                        <m:r>
                          <a:rPr lang="en-US" altLang="zh-TW" b="0" i="1" smtClean="0">
                            <a:latin typeface="Cambria Math" panose="02040503050406030204" pitchFamily="18" charset="0"/>
                          </a:rPr>
                          <m:t>𝑋</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𝑥</m:t>
                        </m:r>
                      </m:e>
                    </m:d>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b="0" i="1" smtClean="0">
                            <a:latin typeface="Cambria Math" panose="02040503050406030204" pitchFamily="18" charset="0"/>
                          </a:rPr>
                          <m:t>𝑥</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𝑋</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𝑑𝑡</m:t>
                        </m:r>
                      </m:e>
                    </m:nary>
                  </m:oMath>
                </a14:m>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𝑋</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oMath>
                </a14:m>
                <a:r>
                  <a:rPr lang="zh-TW" altLang="en-US" dirty="0"/>
                  <a:t> 被稱作</a:t>
                </a:r>
                <a:r>
                  <a:rPr lang="zh-TW" altLang="en-US" b="1" dirty="0"/>
                  <a:t>機率密度函數</a:t>
                </a:r>
                <a:r>
                  <a:rPr lang="en-US" altLang="zh-TW" b="1" dirty="0"/>
                  <a:t>(Probability density function, PDF)</a:t>
                </a:r>
                <a:r>
                  <a:rPr lang="zh-TW" altLang="en-US" dirty="0"/>
                  <a:t>，定義為</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𝑋</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𝐹</m:t>
                            </m:r>
                          </m:e>
                          <m:sub>
                            <m:r>
                              <a:rPr lang="en-US" altLang="zh-TW" b="0" i="1" smtClean="0">
                                <a:latin typeface="Cambria Math" panose="02040503050406030204" pitchFamily="18" charset="0"/>
                              </a:rPr>
                              <m:t>𝑋</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num>
                      <m:den>
                        <m:r>
                          <a:rPr lang="en-US" altLang="zh-TW" b="0" i="1" smtClean="0">
                            <a:latin typeface="Cambria Math" panose="02040503050406030204" pitchFamily="18" charset="0"/>
                          </a:rPr>
                          <m:t>𝜕</m:t>
                        </m:r>
                        <m:r>
                          <a:rPr lang="en-US" altLang="zh-TW" b="0" i="1" smtClean="0">
                            <a:latin typeface="Cambria Math" panose="02040503050406030204" pitchFamily="18" charset="0"/>
                          </a:rPr>
                          <m:t>𝑥</m:t>
                        </m:r>
                      </m:den>
                    </m:f>
                  </m:oMath>
                </a14:m>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417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66864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隨機向量</a:t>
            </a:r>
            <a:r>
              <a:rPr lang="en-US" altLang="zh-TW" dirty="0"/>
              <a:t>(Random Vector)</a:t>
            </a:r>
            <a:r>
              <a:rPr lang="zh-TW" altLang="en-US" dirty="0"/>
              <a:t> 與常見的機率分布</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隨機向量就是</a:t>
                </a:r>
                <a:r>
                  <a:rPr lang="zh-TW" altLang="en-US" b="1" dirty="0"/>
                  <a:t>多變數隨機變數</a:t>
                </a:r>
                <a:r>
                  <a:rPr lang="en-US" altLang="zh-TW" b="1" dirty="0"/>
                  <a:t>(Multivariate random variable)</a:t>
                </a:r>
                <a:r>
                  <a:rPr lang="zh-TW" altLang="en-US" dirty="0"/>
                  <a:t>。我們也可以定義聯合機率分布以及條件機率分布，定義如下：</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𝐹</m:t>
                            </m:r>
                          </m:e>
                          <m:sub>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num>
                      <m:den>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𝑦</m:t>
                        </m:r>
                      </m:den>
                    </m:f>
                  </m:oMath>
                </a14:m>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𝑌</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𝑦</m:t>
                        </m:r>
                      </m:e>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e>
                        </m:d>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𝑋</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den>
                    </m:f>
                  </m:oMath>
                </a14:m>
                <a:endParaRPr lang="en-US" altLang="zh-TW" dirty="0"/>
              </a:p>
              <a:p>
                <a:r>
                  <a:rPr lang="zh-TW" altLang="en-US" b="1" dirty="0"/>
                  <a:t>均勻分布</a:t>
                </a:r>
                <a:r>
                  <a:rPr lang="en-US" altLang="zh-TW" b="1" dirty="0"/>
                  <a:t>(Uniform distribution)</a:t>
                </a:r>
                <a:r>
                  <a:rPr lang="zh-TW" altLang="en-US" dirty="0"/>
                  <a:t>，代表在範圍 </a:t>
                </a:r>
                <a14:m>
                  <m:oMath xmlns:m="http://schemas.openxmlformats.org/officeDocument/2006/math">
                    <m:r>
                      <a:rPr lang="en-US" altLang="zh-TW" b="0" i="1" smtClean="0">
                        <a:latin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𝑥</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oMath>
                </a14:m>
                <a:r>
                  <a:rPr lang="zh-TW" altLang="en-US" dirty="0"/>
                  <a:t> 內機率為常數且總和為</a:t>
                </a:r>
                <a:r>
                  <a:rPr lang="en-US" altLang="zh-TW" dirty="0"/>
                  <a:t> 1</a:t>
                </a:r>
                <a:r>
                  <a:rPr lang="zh-TW" altLang="en-US" dirty="0"/>
                  <a:t>，表記為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𝑈</m:t>
                    </m:r>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r>
                      <a:rPr lang="en-US" altLang="zh-TW" b="0" i="1" smtClean="0">
                        <a:latin typeface="Cambria Math" panose="02040503050406030204" pitchFamily="18" charset="0"/>
                      </a:rPr>
                      <m:t>)</m:t>
                    </m:r>
                  </m:oMath>
                </a14:m>
                <a:r>
                  <a:rPr lang="zh-TW" altLang="en-US" dirty="0"/>
                  <a:t>。</a:t>
                </a:r>
                <a:endParaRPr lang="en-US" altLang="zh-TW" dirty="0"/>
              </a:p>
              <a:p>
                <a:r>
                  <a:rPr lang="zh-TW" altLang="en-US" b="1" dirty="0"/>
                  <a:t>高斯分布</a:t>
                </a:r>
                <a:r>
                  <a:rPr lang="en-US" altLang="zh-TW" b="1" dirty="0"/>
                  <a:t>(Gaussian distribution)</a:t>
                </a:r>
                <a:r>
                  <a:rPr lang="zh-TW" altLang="en-US" dirty="0"/>
                  <a:t>，表記為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𝜇</m:t>
                    </m:r>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oMath>
                </a14:m>
                <a:r>
                  <a:rPr lang="zh-TW" altLang="en-US" dirty="0"/>
                  <a:t>，其 </a:t>
                </a:r>
                <a:r>
                  <a:rPr lang="en-US" altLang="zh-TW" dirty="0"/>
                  <a:t>PDF</a:t>
                </a:r>
                <a:r>
                  <a:rPr lang="zh-TW" altLang="en-US" dirty="0"/>
                  <a:t> 公式為</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𝑋</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ad>
                          <m:radPr>
                            <m:degHide m:val="on"/>
                            <m:ctrlPr>
                              <a:rPr lang="en-US" altLang="zh-TW" b="0" i="1" smtClean="0">
                                <a:latin typeface="Cambria Math" panose="02040503050406030204" pitchFamily="18" charset="0"/>
                              </a:rPr>
                            </m:ctrlPr>
                          </m:radPr>
                          <m:deg/>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e>
                        </m:rad>
                        <m:r>
                          <a:rPr lang="en-US" altLang="zh-TW" b="0" i="1" smtClean="0">
                            <a:latin typeface="Cambria Math" panose="02040503050406030204" pitchFamily="18" charset="0"/>
                          </a:rPr>
                          <m:t>𝜎</m:t>
                        </m:r>
                      </m:den>
                    </m:f>
                    <m:r>
                      <m:rPr>
                        <m:sty m:val="p"/>
                      </m:rPr>
                      <a:rPr lang="en-US" altLang="zh-TW" b="0" i="0" smtClean="0">
                        <a:latin typeface="Cambria Math" panose="02040503050406030204" pitchFamily="18" charset="0"/>
                      </a:rPr>
                      <m:t>exp</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𝜇</m:t>
                                </m:r>
                              </m:e>
                            </m:d>
                          </m:e>
                          <m:sup>
                            <m:r>
                              <a:rPr lang="en-US" altLang="zh-TW" b="0" i="1" smtClean="0">
                                <a:latin typeface="Cambria Math" panose="02040503050406030204" pitchFamily="18" charset="0"/>
                              </a:rPr>
                              <m:t>2</m:t>
                            </m:r>
                          </m:sup>
                        </m:sSup>
                      </m:num>
                      <m:den>
                        <m:r>
                          <a:rPr lang="en-US" altLang="zh-TW" b="0" i="1" smtClean="0">
                            <a:latin typeface="Cambria Math" panose="02040503050406030204" pitchFamily="18" charset="0"/>
                          </a:rPr>
                          <m:t>2</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den>
                    </m:f>
                    <m:r>
                      <a:rPr lang="en-US" altLang="zh-TW" b="0" i="1" smtClean="0">
                        <a:latin typeface="Cambria Math" panose="02040503050406030204" pitchFamily="18" charset="0"/>
                      </a:rPr>
                      <m:t>)</m:t>
                    </m:r>
                  </m:oMath>
                </a14:m>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7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864527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隨機變數的統計特性</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530789"/>
              </a:xfrm>
            </p:spPr>
            <p:txBody>
              <a:bodyPr>
                <a:normAutofit/>
              </a:bodyPr>
              <a:lstStyle/>
              <a:p>
                <a:r>
                  <a:rPr lang="zh-TW" altLang="en-US" sz="2400" b="1" dirty="0"/>
                  <a:t>期望值</a:t>
                </a:r>
                <a:r>
                  <a:rPr lang="en-US" altLang="zh-TW" sz="2400" b="1" dirty="0"/>
                  <a:t>(expected value)</a:t>
                </a:r>
                <a:r>
                  <a:rPr lang="zh-TW" altLang="en-US" sz="2400" dirty="0"/>
                  <a:t>描述的是隨機變數的平均表現、</a:t>
                </a:r>
                <a:r>
                  <a:rPr lang="zh-TW" altLang="en-US" sz="2400" b="1" dirty="0"/>
                  <a:t>變異數</a:t>
                </a:r>
                <a:r>
                  <a:rPr lang="en-US" altLang="zh-TW" sz="2400" b="1" dirty="0"/>
                  <a:t>(Variance)</a:t>
                </a:r>
                <a:r>
                  <a:rPr lang="zh-TW" altLang="en-US" sz="2400" dirty="0"/>
                  <a:t>描述的是隨機變數的離散程度。分別定義如下：</a:t>
                </a:r>
                <a:br>
                  <a:rPr lang="en-US" altLang="zh-TW" sz="2400" dirty="0"/>
                </a:br>
                <a14:m>
                  <m:oMath xmlns:m="http://schemas.openxmlformats.org/officeDocument/2006/math">
                    <m:r>
                      <a:rPr lang="en-US" altLang="zh-TW" sz="2400" b="0" i="1" smtClean="0">
                        <a:latin typeface="Cambria Math" panose="02040503050406030204" pitchFamily="18" charset="0"/>
                      </a:rPr>
                      <m:t>𝐸</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𝑋</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𝜇</m:t>
                    </m:r>
                    <m:r>
                      <a:rPr lang="en-US" altLang="zh-TW" sz="2400" b="0" i="1" smtClean="0">
                        <a:latin typeface="Cambria Math" panose="02040503050406030204" pitchFamily="18" charset="0"/>
                      </a:rPr>
                      <m:t>=</m:t>
                    </m:r>
                    <m:nary>
                      <m:naryPr>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ub>
                      <m:sup>
                        <m:r>
                          <a:rPr lang="en-US" altLang="zh-TW" sz="2400" b="0" i="1" smtClean="0">
                            <a:latin typeface="Cambria Math" panose="02040503050406030204" pitchFamily="18" charset="0"/>
                            <a:ea typeface="Cambria Math" panose="02040503050406030204" pitchFamily="18" charset="0"/>
                          </a:rPr>
                          <m:t>∞</m:t>
                        </m:r>
                      </m:sup>
                      <m:e>
                        <m:r>
                          <a:rPr lang="en-US" altLang="zh-TW" sz="2400" b="0" i="1" smtClean="0">
                            <a:latin typeface="Cambria Math" panose="02040503050406030204" pitchFamily="18" charset="0"/>
                          </a:rPr>
                          <m:t>𝑥</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𝑋</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𝑑𝑥</m:t>
                        </m:r>
                      </m:e>
                    </m:nary>
                    <m:r>
                      <a:rPr lang="en-US" altLang="zh-TW" sz="2400" b="0" i="1" smtClean="0">
                        <a:latin typeface="Cambria Math" panose="02040503050406030204" pitchFamily="18" charset="0"/>
                      </a:rPr>
                      <m:t> ,  </m:t>
                    </m:r>
                    <m:r>
                      <a:rPr lang="en-US" altLang="zh-TW" sz="2400" b="0" i="1" smtClean="0">
                        <a:latin typeface="Cambria Math" panose="02040503050406030204" pitchFamily="18" charset="0"/>
                      </a:rPr>
                      <m:t>𝑉𝑎𝑟</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𝑋</m:t>
                        </m:r>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𝜎</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sSup>
                          <m:sSupPr>
                            <m:ctrlPr>
                              <a:rPr lang="en-US" altLang="zh-TW" sz="2400" b="0" i="1" smtClean="0">
                                <a:latin typeface="Cambria Math" panose="02040503050406030204" pitchFamily="18" charset="0"/>
                                <a:ea typeface="Cambria Math" panose="02040503050406030204" pitchFamily="18" charset="0"/>
                              </a:rPr>
                            </m:ctrlPr>
                          </m:sSupPr>
                          <m:e>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𝑥</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𝜇</m:t>
                                </m:r>
                              </m:e>
                            </m:d>
                          </m:e>
                          <m:sup>
                            <m:r>
                              <a:rPr lang="en-US" altLang="zh-TW" sz="2400" b="0" i="1" smtClean="0">
                                <a:latin typeface="Cambria Math" panose="02040503050406030204" pitchFamily="18" charset="0"/>
                                <a:ea typeface="Cambria Math" panose="02040503050406030204" pitchFamily="18" charset="0"/>
                              </a:rPr>
                              <m:t>2</m:t>
                            </m:r>
                          </m:sup>
                        </m:s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𝑋</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𝑑𝑥</m:t>
                        </m:r>
                      </m:e>
                    </m:nary>
                  </m:oMath>
                </a14:m>
                <a:endParaRPr lang="en-US" altLang="zh-TW" sz="2400" dirty="0"/>
              </a:p>
              <a:p>
                <a:r>
                  <a:rPr lang="zh-TW" altLang="en-US" sz="2400" dirty="0"/>
                  <a:t>以下整理出一些性質：</a:t>
                </a:r>
                <a:br>
                  <a:rPr lang="en-US" altLang="zh-TW" sz="2400" dirty="0"/>
                </a:br>
                <a14:m>
                  <m:oMath xmlns:m="http://schemas.openxmlformats.org/officeDocument/2006/math">
                    <m:r>
                      <a:rPr lang="en-US" altLang="zh-TW" sz="2400" b="0" i="1" smtClean="0">
                        <a:latin typeface="Cambria Math" panose="02040503050406030204" pitchFamily="18" charset="0"/>
                      </a:rPr>
                      <m:t>𝐸</m:t>
                    </m:r>
                    <m:r>
                      <a:rPr lang="en-US" altLang="zh-TW" sz="2400" i="1">
                        <a:latin typeface="Cambria Math" panose="02040503050406030204" pitchFamily="18" charset="0"/>
                      </a:rPr>
                      <m:t>[</m:t>
                    </m:r>
                    <m:r>
                      <a:rPr lang="en-US" altLang="zh-TW" sz="2400" i="1">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smtClean="0">
                        <a:latin typeface="Cambria Math" panose="02040503050406030204" pitchFamily="18" charset="0"/>
                      </a:rPr>
                      <m:t>]</m:t>
                    </m:r>
                    <m:r>
                      <a:rPr lang="en-US" altLang="zh-TW" sz="2400" b="0" i="1" smtClean="0">
                        <a:latin typeface="Cambria Math" panose="02040503050406030204" pitchFamily="18" charset="0"/>
                      </a:rPr>
                      <m:t>=</m:t>
                    </m:r>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r>
                          <a:rPr lang="en-US" altLang="zh-TW" sz="2400" i="1">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𝑋</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𝑑𝑥</m:t>
                        </m:r>
                      </m:e>
                    </m:nary>
                  </m:oMath>
                </a14:m>
                <a:br>
                  <a:rPr lang="en-US" altLang="zh-TW" sz="2400" dirty="0"/>
                </a:br>
                <a14:m>
                  <m:oMath xmlns:m="http://schemas.openxmlformats.org/officeDocument/2006/math">
                    <m:r>
                      <a:rPr lang="en-US" altLang="zh-TW" sz="2400" b="0" i="1" smtClean="0">
                        <a:latin typeface="Cambria Math" panose="02040503050406030204" pitchFamily="18" charset="0"/>
                      </a:rPr>
                      <m:t>𝑉𝑎𝑟</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𝑋</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𝐸</m:t>
                    </m:r>
                    <m:d>
                      <m:dPr>
                        <m:ctrlPr>
                          <a:rPr lang="en-US" altLang="zh-TW" sz="2400" b="0" i="1" smtClean="0">
                            <a:latin typeface="Cambria Math" panose="02040503050406030204" pitchFamily="18" charset="0"/>
                          </a:rPr>
                        </m:ctrlPr>
                      </m:dPr>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𝑋</m:t>
                            </m:r>
                          </m:e>
                          <m:sup>
                            <m:r>
                              <a:rPr lang="en-US" altLang="zh-TW" sz="2400" b="0" i="1" smtClean="0">
                                <a:latin typeface="Cambria Math" panose="02040503050406030204" pitchFamily="18" charset="0"/>
                              </a:rPr>
                              <m:t>2</m:t>
                            </m:r>
                          </m:sup>
                        </m:sSup>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𝜇</m:t>
                        </m:r>
                      </m:e>
                      <m:sup>
                        <m:r>
                          <a:rPr lang="en-US" altLang="zh-TW" sz="2400" b="0" i="1" smtClean="0">
                            <a:latin typeface="Cambria Math" panose="02040503050406030204" pitchFamily="18" charset="0"/>
                          </a:rPr>
                          <m:t>2</m:t>
                        </m:r>
                      </m:sup>
                    </m:sSup>
                  </m:oMath>
                </a14:m>
                <a:br>
                  <a:rPr lang="en-US" altLang="zh-TW" sz="2400" dirty="0"/>
                </a:br>
                <a14:m>
                  <m:oMath xmlns:m="http://schemas.openxmlformats.org/officeDocument/2006/math">
                    <m:r>
                      <a:rPr lang="en-US" altLang="zh-TW" sz="2400" b="0" i="1" smtClean="0">
                        <a:latin typeface="Cambria Math" panose="02040503050406030204" pitchFamily="18" charset="0"/>
                      </a:rPr>
                      <m:t>𝐸</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𝑎𝑋</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𝑏𝑌</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𝑐</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𝑎𝐸</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𝑋</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𝑏𝐸</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𝑌</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𝑐</m:t>
                    </m:r>
                  </m:oMath>
                </a14:m>
                <a:br>
                  <a:rPr lang="en-US" altLang="zh-TW" sz="2400" b="0" dirty="0"/>
                </a:br>
                <a14:m>
                  <m:oMath xmlns:m="http://schemas.openxmlformats.org/officeDocument/2006/math">
                    <m:r>
                      <a:rPr lang="en-US" altLang="zh-TW" sz="2400" b="0" i="1" smtClean="0">
                        <a:latin typeface="Cambria Math" panose="02040503050406030204" pitchFamily="18" charset="0"/>
                      </a:rPr>
                      <m:t>𝑉𝑎𝑟</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𝑎𝑋</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𝑏𝑌</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𝑐</m:t>
                        </m:r>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𝑉𝑎𝑟</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𝑋</m:t>
                        </m:r>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𝑉𝑎𝑟</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𝑌</m:t>
                        </m:r>
                      </m:e>
                    </m:d>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𝑎𝑏</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𝐶𝑜𝑣</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𝑋</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𝑌</m:t>
                    </m:r>
                    <m:r>
                      <a:rPr lang="en-US" altLang="zh-TW" sz="2400" b="0" i="1" smtClean="0">
                        <a:latin typeface="Cambria Math" panose="02040503050406030204" pitchFamily="18" charset="0"/>
                      </a:rPr>
                      <m:t>)</m:t>
                    </m:r>
                  </m:oMath>
                </a14:m>
                <a:endParaRPr lang="en-US" altLang="zh-TW" sz="2400" b="0" dirty="0"/>
              </a:p>
              <a:p>
                <a:r>
                  <a:rPr lang="zh-TW" altLang="en-US" sz="2400" dirty="0"/>
                  <a:t>其中 </a:t>
                </a:r>
                <a14:m>
                  <m:oMath xmlns:m="http://schemas.openxmlformats.org/officeDocument/2006/math">
                    <m:r>
                      <m:rPr>
                        <m:sty m:val="p"/>
                      </m:rPr>
                      <a:rPr lang="en-US" altLang="zh-TW" sz="2400">
                        <a:latin typeface="Cambria Math" panose="02040503050406030204" pitchFamily="18" charset="0"/>
                      </a:rPr>
                      <m:t>Cov</m:t>
                    </m:r>
                    <m:d>
                      <m:dPr>
                        <m:ctrlPr>
                          <a:rPr lang="en-US" altLang="zh-TW" sz="2400" i="1">
                            <a:latin typeface="Cambria Math" panose="02040503050406030204" pitchFamily="18" charset="0"/>
                          </a:rPr>
                        </m:ctrlPr>
                      </m:dPr>
                      <m:e>
                        <m:r>
                          <m:rPr>
                            <m:sty m:val="p"/>
                          </m:rPr>
                          <a:rPr lang="en-US" altLang="zh-TW" sz="2400">
                            <a:latin typeface="Cambria Math" panose="02040503050406030204" pitchFamily="18" charset="0"/>
                          </a:rPr>
                          <m:t>X</m:t>
                        </m:r>
                        <m:r>
                          <a:rPr lang="en-US" altLang="zh-TW" sz="2400">
                            <a:latin typeface="Cambria Math" panose="02040503050406030204" pitchFamily="18" charset="0"/>
                          </a:rPr>
                          <m:t>,</m:t>
                        </m:r>
                        <m:r>
                          <m:rPr>
                            <m:sty m:val="p"/>
                          </m:rPr>
                          <a:rPr lang="en-US" altLang="zh-TW" sz="2400">
                            <a:latin typeface="Cambria Math" panose="02040503050406030204" pitchFamily="18" charset="0"/>
                          </a:rPr>
                          <m:t>Y</m:t>
                        </m:r>
                      </m:e>
                    </m:d>
                  </m:oMath>
                </a14:m>
                <a:r>
                  <a:rPr lang="zh-TW" altLang="en-US" sz="2400" b="0" dirty="0"/>
                  <a:t> 稱作</a:t>
                </a:r>
                <a:r>
                  <a:rPr lang="zh-TW" altLang="en-US" sz="2400" b="1" dirty="0"/>
                  <a:t>共變異數</a:t>
                </a:r>
                <a:r>
                  <a:rPr lang="en-US" altLang="zh-TW" sz="2400" b="1" dirty="0"/>
                  <a:t>(Covariance)</a:t>
                </a:r>
                <a:r>
                  <a:rPr lang="zh-TW" altLang="en-US" sz="2400" b="0" dirty="0"/>
                  <a:t>，用來衡量隨機變數間的相關程度。定義為</a:t>
                </a:r>
                <a:br>
                  <a:rPr lang="en-US" altLang="zh-TW" sz="2400" b="0" dirty="0"/>
                </a:br>
                <a14:m>
                  <m:oMath xmlns:m="http://schemas.openxmlformats.org/officeDocument/2006/math">
                    <m:r>
                      <m:rPr>
                        <m:sty m:val="p"/>
                      </m:rPr>
                      <a:rPr lang="en-US" altLang="zh-TW" sz="2400" b="0" i="0" smtClean="0">
                        <a:latin typeface="Cambria Math" panose="02040503050406030204" pitchFamily="18" charset="0"/>
                      </a:rPr>
                      <m:t>Cov</m:t>
                    </m:r>
                    <m:d>
                      <m:dPr>
                        <m:ctrlPr>
                          <a:rPr lang="en-US" altLang="zh-TW" sz="2400" b="0" i="1" smtClean="0">
                            <a:latin typeface="Cambria Math" panose="02040503050406030204" pitchFamily="18" charset="0"/>
                          </a:rPr>
                        </m:ctrlPr>
                      </m:dPr>
                      <m:e>
                        <m:r>
                          <m:rPr>
                            <m:sty m:val="p"/>
                          </m:rPr>
                          <a:rPr lang="en-US" altLang="zh-TW" sz="2400" b="0" i="0" smtClean="0">
                            <a:latin typeface="Cambria Math" panose="02040503050406030204" pitchFamily="18" charset="0"/>
                          </a:rPr>
                          <m:t>X</m:t>
                        </m:r>
                        <m:r>
                          <a:rPr lang="en-US" altLang="zh-TW" sz="2400" b="0" i="0" smtClean="0">
                            <a:latin typeface="Cambria Math" panose="02040503050406030204" pitchFamily="18" charset="0"/>
                          </a:rPr>
                          <m:t>,</m:t>
                        </m:r>
                        <m:r>
                          <m:rPr>
                            <m:sty m:val="p"/>
                          </m:rPr>
                          <a:rPr lang="en-US" altLang="zh-TW" sz="2400" b="0" i="0" smtClean="0">
                            <a:latin typeface="Cambria Math" panose="02040503050406030204" pitchFamily="18" charset="0"/>
                          </a:rPr>
                          <m:t>Y</m:t>
                        </m:r>
                      </m:e>
                    </m:d>
                    <m:r>
                      <a:rPr lang="en-US" altLang="zh-TW" sz="2400" b="0" i="0" smtClean="0">
                        <a:latin typeface="Cambria Math" panose="02040503050406030204" pitchFamily="18" charset="0"/>
                      </a:rPr>
                      <m:t>=</m:t>
                    </m:r>
                    <m:nary>
                      <m:naryPr>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ub>
                      <m:sup>
                        <m:r>
                          <m:rPr>
                            <m:brk m:alnAt="23"/>
                          </m:rPr>
                          <a:rPr lang="en-US" altLang="zh-TW" sz="2400" i="1">
                            <a:latin typeface="Cambria Math" panose="02040503050406030204" pitchFamily="18" charset="0"/>
                            <a:ea typeface="Cambria Math" panose="02040503050406030204" pitchFamily="18" charset="0"/>
                          </a:rPr>
                          <m:t>∞</m:t>
                        </m:r>
                      </m:sup>
                      <m:e>
                        <m:nary>
                          <m:naryPr>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m:rPr>
                                <m:brk m:alnAt="23"/>
                              </m:rPr>
                              <a:rPr lang="en-US" altLang="zh-TW" sz="2400" i="1">
                                <a:latin typeface="Cambria Math" panose="02040503050406030204" pitchFamily="18" charset="0"/>
                                <a:ea typeface="Cambria Math" panose="02040503050406030204" pitchFamily="18" charset="0"/>
                              </a:rPr>
                              <m:t>∞</m:t>
                            </m:r>
                          </m:sup>
                          <m:e>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𝐸</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𝑋</m:t>
                                    </m:r>
                                  </m:e>
                                </m:d>
                              </m:e>
                            </m:d>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𝑦</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𝐸</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𝑦</m:t>
                                    </m:r>
                                  </m:e>
                                </m:d>
                              </m:e>
                            </m:d>
                            <m:r>
                              <a:rPr lang="en-US" altLang="zh-TW" sz="2400" b="0" i="1" smtClean="0">
                                <a:latin typeface="Cambria Math" panose="02040503050406030204" pitchFamily="18" charset="0"/>
                              </a:rPr>
                              <m:t>𝑑𝑥𝑑𝑦</m:t>
                            </m:r>
                          </m:e>
                        </m:nary>
                      </m:e>
                    </m:nary>
                  </m:oMath>
                </a14:m>
                <a:endParaRPr lang="en-US" altLang="zh-TW" sz="2400" b="0"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530789"/>
              </a:xfrm>
              <a:blipFill>
                <a:blip r:embed="rId2"/>
                <a:stretch>
                  <a:fillRect l="-750" t="-165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2281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隨機過程</a:t>
            </a:r>
            <a:r>
              <a:rPr lang="en-US" altLang="zh-TW" dirty="0"/>
              <a:t>(Random Process)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b="1" dirty="0"/>
                  <a:t>隨機過程</a:t>
                </a:r>
                <a:r>
                  <a:rPr lang="zh-TW" altLang="en-US" dirty="0"/>
                  <a:t>是隨機向量的延伸，也就是一系列的隨機變數，該序列指標通常可以理解為時間，適合拿來分析隨時間變化的現象。寫作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a:t>
                </a:r>
                <a:endParaRPr lang="en-US" altLang="zh-TW" dirty="0"/>
              </a:p>
              <a:p>
                <a:r>
                  <a:rPr lang="zh-TW" altLang="en-US" dirty="0"/>
                  <a:t>我們可以計算它的</a:t>
                </a:r>
                <a:r>
                  <a:rPr lang="zh-TW" altLang="en-US" b="1" dirty="0"/>
                  <a:t>均值函數</a:t>
                </a:r>
                <a:r>
                  <a:rPr lang="en-US" altLang="zh-TW" b="1" dirty="0"/>
                  <a:t>(mean function)</a:t>
                </a:r>
                <a:r>
                  <a:rPr lang="zh-TW" altLang="en-US" dirty="0"/>
                  <a:t>，定義為</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𝑋</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𝐸</m:t>
                    </m:r>
                    <m:r>
                      <a:rPr lang="en-US" altLang="zh-TW" b="0" i="1" smtClean="0">
                        <a:latin typeface="Cambria Math" panose="02040503050406030204" pitchFamily="18" charset="0"/>
                      </a:rPr>
                      <m:t>[</m:t>
                    </m:r>
                    <m:r>
                      <a:rPr lang="en-US" altLang="zh-TW" i="1">
                        <a:latin typeface="Cambria Math" panose="02040503050406030204" pitchFamily="18" charset="0"/>
                      </a:rPr>
                      <m:t>𝑋</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b="0" i="1" smtClean="0">
                            <a:latin typeface="Cambria Math" panose="02040503050406030204" pitchFamily="18" charset="0"/>
                            <a:ea typeface="Cambria Math" panose="02040503050406030204" pitchFamily="18" charset="0"/>
                          </a:rPr>
                          <m:t>∞</m:t>
                        </m:r>
                      </m:sup>
                      <m:e>
                        <m:r>
                          <a:rPr lang="en-US" altLang="zh-TW" b="0" i="1" smtClean="0">
                            <a:latin typeface="Cambria Math" panose="02040503050406030204" pitchFamily="18" charset="0"/>
                          </a:rPr>
                          <m:t>𝑥</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𝑋</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𝑑𝑥</m:t>
                        </m:r>
                      </m:e>
                    </m:nary>
                  </m:oMath>
                </a14:m>
                <a:endParaRPr lang="en-US" altLang="zh-TW" dirty="0"/>
              </a:p>
              <a:p>
                <a:r>
                  <a:rPr lang="zh-TW" altLang="en-US" dirty="0"/>
                  <a:t>我們可以計算它的</a:t>
                </a:r>
                <a:r>
                  <a:rPr lang="zh-TW" altLang="en-US" b="1" dirty="0"/>
                  <a:t>自相關函數</a:t>
                </a:r>
                <a:r>
                  <a:rPr lang="en-US" altLang="zh-TW" b="1" dirty="0"/>
                  <a:t>(Autocorrelation function)</a:t>
                </a:r>
                <a:r>
                  <a:rPr lang="zh-TW" altLang="en-US" dirty="0"/>
                  <a:t>，定義為</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𝑋</m:t>
                        </m:r>
                      </m:sub>
                    </m:sSub>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2</m:t>
                            </m:r>
                          </m:sub>
                        </m:sSub>
                      </m:e>
                    </m:d>
                    <m:r>
                      <a:rPr lang="en-US" altLang="zh-TW" i="1">
                        <a:latin typeface="Cambria Math" panose="02040503050406030204" pitchFamily="18" charset="0"/>
                      </a:rPr>
                      <m:t>=</m:t>
                    </m:r>
                    <m:r>
                      <a:rPr lang="en-US" altLang="zh-TW" i="1">
                        <a:latin typeface="Cambria Math" panose="02040503050406030204" pitchFamily="18" charset="0"/>
                      </a:rPr>
                      <m:t>𝐸</m:t>
                    </m:r>
                    <m:r>
                      <a:rPr lang="en-US" altLang="zh-TW" i="1">
                        <a:latin typeface="Cambria Math" panose="02040503050406030204" pitchFamily="18" charset="0"/>
                      </a:rPr>
                      <m:t>[</m:t>
                    </m:r>
                    <m:r>
                      <a:rPr lang="en-US" altLang="zh-TW" i="1">
                        <a:latin typeface="Cambria Math" panose="02040503050406030204" pitchFamily="18" charset="0"/>
                      </a:rPr>
                      <m:t>𝑋</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e>
                    </m:d>
                    <m:sSup>
                      <m:sSupPr>
                        <m:ctrlPr>
                          <a:rPr lang="en-US" altLang="zh-TW" i="1">
                            <a:latin typeface="Cambria Math" panose="02040503050406030204" pitchFamily="18" charset="0"/>
                          </a:rPr>
                        </m:ctrlPr>
                      </m:sSupPr>
                      <m:e>
                        <m:r>
                          <a:rPr lang="en-US" altLang="zh-TW" i="1">
                            <a:latin typeface="Cambria Math" panose="02040503050406030204" pitchFamily="18" charset="0"/>
                          </a:rPr>
                          <m:t>𝑋</m:t>
                        </m:r>
                      </m:e>
                      <m:sup>
                        <m:r>
                          <a:rPr lang="en-US" altLang="zh-TW" i="1">
                            <a:latin typeface="Cambria Math" panose="02040503050406030204" pitchFamily="18" charset="0"/>
                          </a:rPr>
                          <m:t>∗</m:t>
                        </m:r>
                      </m:sup>
                    </m:sSup>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e>
                    </m:d>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b="0" i="1" smtClean="0">
                            <a:latin typeface="Cambria Math" panose="02040503050406030204" pitchFamily="18" charset="0"/>
                            <a:ea typeface="Cambria Math" panose="02040503050406030204" pitchFamily="18" charset="0"/>
                          </a:rPr>
                          <m:t>∞</m:t>
                        </m:r>
                      </m:sup>
                      <m:e>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b="0" i="1" smtClean="0">
                                <a:latin typeface="Cambria Math" panose="02040503050406030204" pitchFamily="18" charset="0"/>
                                <a:ea typeface="Cambria Math" panose="02040503050406030204" pitchFamily="18" charset="0"/>
                              </a:rPr>
                              <m:t>∞</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up>
                                <m:r>
                                  <a:rPr lang="en-US" altLang="zh-TW" b="0" i="1" smtClean="0">
                                    <a:latin typeface="Cambria Math" panose="02040503050406030204" pitchFamily="18" charset="0"/>
                                  </a:rPr>
                                  <m:t>∗</m:t>
                                </m:r>
                              </m:sup>
                            </m:sSubSup>
                          </m:e>
                        </m:nary>
                      </m:e>
                    </m:nary>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𝑋</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e>
                        </m:d>
                        <m:r>
                          <a:rPr lang="en-US" altLang="zh-TW" b="0" i="1" smtClean="0">
                            <a:latin typeface="Cambria Math" panose="02040503050406030204" pitchFamily="18" charset="0"/>
                          </a:rPr>
                          <m:t>,</m:t>
                        </m:r>
                        <m:r>
                          <a:rPr lang="en-US" altLang="zh-TW" b="0" i="1" smtClean="0">
                            <a:latin typeface="Cambria Math" panose="02040503050406030204" pitchFamily="18" charset="0"/>
                          </a:rPr>
                          <m:t>𝑋</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2</m:t>
                                </m:r>
                              </m:sub>
                            </m:sSub>
                          </m:e>
                        </m:d>
                      </m:sub>
                    </m:sSub>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e>
                    </m:d>
                    <m:r>
                      <a:rPr lang="en-US" altLang="zh-TW" b="0" i="1" smtClean="0">
                        <a:latin typeface="Cambria Math" panose="02040503050406030204" pitchFamily="18" charset="0"/>
                      </a:rPr>
                      <m:t>𝑑</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𝑑</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a14:m>
                <a:endParaRPr lang="en-US" altLang="zh-TW" dirty="0"/>
              </a:p>
              <a:p>
                <a:r>
                  <a:rPr lang="zh-TW" altLang="en-US" dirty="0"/>
                  <a:t>我們可以計算它的</a:t>
                </a:r>
                <a:r>
                  <a:rPr lang="zh-TW" altLang="en-US" b="1" dirty="0"/>
                  <a:t>自共變異數</a:t>
                </a:r>
                <a:r>
                  <a:rPr lang="en-US" altLang="zh-TW" b="1" dirty="0"/>
                  <a:t>(Autocovariance)</a:t>
                </a:r>
                <a:r>
                  <a:rPr lang="zh-TW" altLang="en-US" dirty="0"/>
                  <a:t>，定義為</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𝑋</m:t>
                        </m:r>
                      </m:sub>
                    </m:sSub>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2</m:t>
                            </m:r>
                          </m:sub>
                        </m:sSub>
                      </m:e>
                    </m:d>
                    <m:r>
                      <a:rPr lang="en-US" altLang="zh-TW" b="0" i="1" smtClean="0">
                        <a:latin typeface="Cambria Math" panose="02040503050406030204" pitchFamily="18" charset="0"/>
                      </a:rPr>
                      <m:t>=</m:t>
                    </m:r>
                    <m:r>
                      <a:rPr lang="en-US" altLang="zh-TW" b="0" i="1" smtClean="0">
                        <a:latin typeface="Cambria Math" panose="02040503050406030204" pitchFamily="18" charset="0"/>
                      </a:rPr>
                      <m:t>𝐸</m:t>
                    </m:r>
                    <m:d>
                      <m:dPr>
                        <m:begChr m:val="["/>
                        <m:endChr m:val="]"/>
                        <m:ctrlPr>
                          <a:rPr lang="en-US" altLang="zh-TW" b="0" i="1" smtClean="0">
                            <a:latin typeface="Cambria Math" panose="02040503050406030204" pitchFamily="18" charset="0"/>
                          </a:rPr>
                        </m:ctrlPr>
                      </m:dPr>
                      <m:e>
                        <m:d>
                          <m:dPr>
                            <m:ctrlPr>
                              <a:rPr lang="en-US" altLang="zh-TW" i="1">
                                <a:latin typeface="Cambria Math" panose="02040503050406030204" pitchFamily="18" charset="0"/>
                              </a:rPr>
                            </m:ctrlPr>
                          </m:dPr>
                          <m:e>
                            <m:r>
                              <a:rPr lang="en-US" altLang="zh-TW" i="1">
                                <a:latin typeface="Cambria Math" panose="02040503050406030204" pitchFamily="18" charset="0"/>
                              </a:rPr>
                              <m:t>𝑋</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e>
                            </m:d>
                          </m:e>
                        </m:d>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en-US" altLang="zh-TW" i="1">
                                    <a:latin typeface="Cambria Math" panose="02040503050406030204" pitchFamily="18" charset="0"/>
                                  </a:rPr>
                                  <m:t>𝑋</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e>
                                </m:d>
                              </m:e>
                            </m:d>
                          </m:e>
                          <m:sup>
                            <m:r>
                              <a:rPr lang="en-US" altLang="zh-TW" i="1">
                                <a:latin typeface="Cambria Math" panose="02040503050406030204" pitchFamily="18" charset="0"/>
                              </a:rPr>
                              <m:t>∗</m:t>
                            </m:r>
                          </m:sup>
                        </m:sSup>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𝑅</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e>
                    </m:d>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𝑋</m:t>
                        </m:r>
                      </m:sub>
                      <m:sup>
                        <m:r>
                          <a:rPr lang="en-US" altLang="zh-TW" b="0" i="1" smtClean="0">
                            <a:latin typeface="Cambria Math" panose="02040503050406030204" pitchFamily="18" charset="0"/>
                          </a:rPr>
                          <m:t>∗</m:t>
                        </m:r>
                      </m:sup>
                    </m:sSubSup>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b="0" i="1" smtClean="0">
                                <a:latin typeface="Cambria Math" panose="02040503050406030204" pitchFamily="18" charset="0"/>
                              </a:rPr>
                              <m:t>2</m:t>
                            </m:r>
                          </m:sub>
                        </m:sSub>
                      </m:e>
                    </m:d>
                  </m:oMath>
                </a14:m>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0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8281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隨機過程的平穩性</a:t>
            </a:r>
            <a:r>
              <a:rPr lang="en-US" altLang="zh-TW" dirty="0"/>
              <a:t>(Stationarity)</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一個隨機過程要有</a:t>
                </a:r>
                <a:r>
                  <a:rPr lang="zh-TW" altLang="en-US" b="1" dirty="0"/>
                  <a:t>平穩性</a:t>
                </a:r>
                <a:r>
                  <a:rPr lang="zh-TW" altLang="en-US" dirty="0"/>
                  <a:t>，要有以下兩個條件。</a:t>
                </a:r>
                <a:endParaRPr lang="en-US" altLang="zh-TW" dirty="0"/>
              </a:p>
              <a:p>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1" i="1" smtClean="0">
                            <a:latin typeface="Cambria Math" panose="02040503050406030204" pitchFamily="18" charset="0"/>
                          </a:rPr>
                          <m:t>𝑿</m:t>
                        </m:r>
                      </m:sub>
                    </m:sSub>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𝒕</m:t>
                        </m:r>
                      </m:e>
                    </m:d>
                    <m:r>
                      <a:rPr lang="en-US" altLang="zh-TW" b="1" i="1">
                        <a:latin typeface="Cambria Math" panose="02040503050406030204" pitchFamily="18" charset="0"/>
                      </a:rPr>
                      <m:t>=</m:t>
                    </m:r>
                    <m:r>
                      <a:rPr lang="en-US" altLang="zh-TW" b="1" i="1" smtClean="0">
                        <a:latin typeface="Cambria Math" panose="02040503050406030204" pitchFamily="18" charset="0"/>
                      </a:rPr>
                      <m:t>𝒄𝒐𝒏𝒔𝒕𝒂𝒏𝒕</m:t>
                    </m:r>
                    <m:r>
                      <a:rPr lang="en-US" altLang="zh-TW" b="1" i="1" smtClean="0">
                        <a:latin typeface="Cambria Math" panose="02040503050406030204" pitchFamily="18" charset="0"/>
                      </a:rPr>
                      <m:t> , </m:t>
                    </m:r>
                    <m:r>
                      <a:rPr lang="en-US" altLang="zh-TW" b="1" i="1" smtClean="0">
                        <a:latin typeface="Cambria Math" panose="02040503050406030204" pitchFamily="18" charset="0"/>
                      </a:rPr>
                      <m:t>𝒕</m:t>
                    </m:r>
                    <m:r>
                      <a:rPr lang="en-US" altLang="zh-TW" b="1" i="1" smtClean="0">
                        <a:latin typeface="Cambria Math" panose="02040503050406030204" pitchFamily="18" charset="0"/>
                        <a:ea typeface="Cambria Math" panose="02040503050406030204" pitchFamily="18" charset="0"/>
                      </a:rPr>
                      <m:t>∈</m:t>
                    </m:r>
                    <m:r>
                      <a:rPr lang="en-US" altLang="zh-TW" b="1" i="1" smtClean="0">
                        <a:latin typeface="Cambria Math" panose="02040503050406030204" pitchFamily="18" charset="0"/>
                        <a:ea typeface="Cambria Math" panose="02040503050406030204" pitchFamily="18" charset="0"/>
                      </a:rPr>
                      <m:t>ℝ</m:t>
                    </m:r>
                  </m:oMath>
                </a14:m>
                <a:r>
                  <a:rPr lang="zh-TW" altLang="en-US" b="1" dirty="0"/>
                  <a:t> </a:t>
                </a:r>
                <a:r>
                  <a:rPr lang="zh-TW" altLang="en-US" dirty="0"/>
                  <a:t>。任何時刻的均值為常數</a:t>
                </a:r>
                <a:endParaRPr lang="en-US" altLang="zh-TW" dirty="0"/>
              </a:p>
              <a:p>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𝑹</m:t>
                        </m:r>
                      </m:e>
                      <m:sub>
                        <m:r>
                          <a:rPr lang="en-US" altLang="zh-TW" b="1" i="1" smtClean="0">
                            <a:latin typeface="Cambria Math" panose="02040503050406030204" pitchFamily="18" charset="0"/>
                          </a:rPr>
                          <m:t>𝑿</m:t>
                        </m:r>
                      </m:sub>
                    </m:sSub>
                    <m:d>
                      <m:dPr>
                        <m:ctrlPr>
                          <a:rPr lang="en-US" altLang="zh-TW" b="1" i="1" smtClean="0">
                            <a:latin typeface="Cambria Math" panose="02040503050406030204" pitchFamily="18" charset="0"/>
                          </a:rPr>
                        </m:ctrlPr>
                      </m:dPr>
                      <m:e>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𝒕</m:t>
                            </m:r>
                          </m:e>
                          <m:sub>
                            <m:r>
                              <a:rPr lang="en-US" altLang="zh-TW" b="1" i="1" smtClean="0">
                                <a:latin typeface="Cambria Math" panose="02040503050406030204" pitchFamily="18" charset="0"/>
                              </a:rPr>
                              <m:t>𝟏</m:t>
                            </m:r>
                          </m:sub>
                        </m:sSub>
                        <m:r>
                          <a:rPr lang="en-US" altLang="zh-TW" b="1" i="1" smtClean="0">
                            <a:latin typeface="Cambria Math" panose="02040503050406030204" pitchFamily="18" charset="0"/>
                          </a:rPr>
                          <m:t>,</m:t>
                        </m:r>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𝒕</m:t>
                            </m:r>
                          </m:e>
                          <m:sub>
                            <m:r>
                              <a:rPr lang="en-US" altLang="zh-TW" b="1" i="1" smtClean="0">
                                <a:latin typeface="Cambria Math" panose="02040503050406030204" pitchFamily="18" charset="0"/>
                              </a:rPr>
                              <m:t>𝟐</m:t>
                            </m:r>
                          </m:sub>
                        </m:sSub>
                      </m:e>
                    </m:d>
                    <m:r>
                      <a:rPr lang="en-US" altLang="zh-TW" b="1" i="1" smtClean="0">
                        <a:latin typeface="Cambria Math" panose="02040503050406030204" pitchFamily="18" charset="0"/>
                      </a:rPr>
                      <m:t>=</m:t>
                    </m:r>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𝑹</m:t>
                        </m:r>
                      </m:e>
                      <m:sub>
                        <m:r>
                          <a:rPr lang="en-US" altLang="zh-TW" b="1" i="1">
                            <a:latin typeface="Cambria Math" panose="02040503050406030204" pitchFamily="18" charset="0"/>
                          </a:rPr>
                          <m:t>𝑿</m:t>
                        </m:r>
                      </m:sub>
                    </m:sSub>
                    <m:d>
                      <m:dPr>
                        <m:ctrlPr>
                          <a:rPr lang="en-US" altLang="zh-TW" b="1" i="1">
                            <a:latin typeface="Cambria Math" panose="02040503050406030204" pitchFamily="18" charset="0"/>
                          </a:rPr>
                        </m:ctrlPr>
                      </m:dPr>
                      <m:e>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𝒕</m:t>
                            </m:r>
                          </m:e>
                          <m:sub>
                            <m:r>
                              <a:rPr lang="en-US" altLang="zh-TW" b="1" i="1">
                                <a:latin typeface="Cambria Math" panose="02040503050406030204" pitchFamily="18" charset="0"/>
                              </a:rPr>
                              <m:t>𝟏</m:t>
                            </m:r>
                          </m:sub>
                        </m:sSub>
                        <m:r>
                          <a:rPr lang="en-US" altLang="zh-TW" b="1" i="1" smtClean="0">
                            <a:latin typeface="Cambria Math" panose="02040503050406030204" pitchFamily="18" charset="0"/>
                          </a:rPr>
                          <m:t>−</m:t>
                        </m:r>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𝒕</m:t>
                            </m:r>
                          </m:e>
                          <m:sub>
                            <m:r>
                              <a:rPr lang="en-US" altLang="zh-TW" b="1" i="1">
                                <a:latin typeface="Cambria Math" panose="02040503050406030204" pitchFamily="18" charset="0"/>
                              </a:rPr>
                              <m:t>𝟐</m:t>
                            </m:r>
                          </m:sub>
                        </m:sSub>
                        <m:r>
                          <a:rPr lang="en-US" altLang="zh-TW" b="1" i="1">
                            <a:latin typeface="Cambria Math" panose="02040503050406030204" pitchFamily="18" charset="0"/>
                          </a:rPr>
                          <m:t>,</m:t>
                        </m:r>
                        <m:r>
                          <a:rPr lang="en-US" altLang="zh-TW" b="1" i="1" smtClean="0">
                            <a:latin typeface="Cambria Math" panose="02040503050406030204" pitchFamily="18" charset="0"/>
                          </a:rPr>
                          <m:t> </m:t>
                        </m:r>
                        <m:r>
                          <a:rPr lang="en-US" altLang="zh-TW" b="1" i="1" smtClean="0">
                            <a:latin typeface="Cambria Math" panose="02040503050406030204" pitchFamily="18" charset="0"/>
                          </a:rPr>
                          <m:t>𝟎</m:t>
                        </m:r>
                      </m:e>
                    </m:d>
                  </m:oMath>
                </a14:m>
                <a:r>
                  <a:rPr lang="zh-TW" altLang="en-US" dirty="0"/>
                  <a:t>。也就是任兩個時間點的相關性只和時間差有關，</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𝑅</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r>
                          <a:rPr lang="en-US" altLang="zh-TW" i="1">
                            <a:latin typeface="Cambria Math" panose="02040503050406030204" pitchFamily="18" charset="0"/>
                          </a:rPr>
                          <m:t>, 0</m:t>
                        </m:r>
                      </m:e>
                    </m:d>
                  </m:oMath>
                </a14:m>
                <a:r>
                  <a:rPr lang="zh-TW" altLang="en-US" dirty="0"/>
                  <a:t> 也可以寫成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𝑅</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e>
                    </m:d>
                  </m:oMath>
                </a14:m>
                <a:r>
                  <a:rPr lang="zh-TW" altLang="en-US" dirty="0"/>
                  <a:t>。</a:t>
                </a:r>
                <a:endParaRPr lang="en-US" altLang="zh-TW" dirty="0"/>
              </a:p>
              <a:p>
                <a:r>
                  <a:rPr lang="zh-TW" altLang="en-US" dirty="0"/>
                  <a:t>由以上兩個條件也可以推得</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𝑋</m:t>
                        </m:r>
                      </m:sub>
                    </m:sSub>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2</m:t>
                            </m:r>
                          </m:sub>
                        </m:sSub>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𝐶</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r>
                          <a:rPr lang="en-US" altLang="zh-TW" i="1">
                            <a:latin typeface="Cambria Math" panose="02040503050406030204" pitchFamily="18" charset="0"/>
                          </a:rPr>
                          <m:t>,</m:t>
                        </m:r>
                        <m:r>
                          <a:rPr lang="en-US" altLang="zh-TW" i="1" smtClean="0">
                            <a:latin typeface="Cambria Math" panose="02040503050406030204" pitchFamily="18" charset="0"/>
                          </a:rPr>
                          <m:t> </m:t>
                        </m:r>
                        <m:r>
                          <a:rPr lang="en-US" altLang="zh-TW" b="0" i="1" smtClean="0">
                            <a:latin typeface="Cambria Math" panose="02040503050406030204" pitchFamily="18" charset="0"/>
                          </a:rPr>
                          <m:t>0</m:t>
                        </m:r>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𝐶</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e>
                    </m:d>
                  </m:oMath>
                </a14:m>
                <a:r>
                  <a:rPr lang="zh-TW" altLang="en-US" dirty="0"/>
                  <a:t>。</a:t>
                </a:r>
                <a:endParaRPr lang="en-US" altLang="zh-TW" dirty="0"/>
              </a:p>
              <a:p>
                <a:r>
                  <a:rPr lang="zh-TW" altLang="en-US" dirty="0"/>
                  <a:t>藉由平穩性，我們可以確定說在任何時刻的觀測都具有相同的分布。</a:t>
                </a:r>
                <a:endParaRPr lang="en-US" altLang="zh-TW" dirty="0"/>
              </a:p>
              <a:p>
                <a:r>
                  <a:rPr lang="zh-TW" altLang="en-US" dirty="0"/>
                  <a:t>這裡再定義一個名詞，</a:t>
                </a:r>
                <a:r>
                  <a:rPr lang="en-US" altLang="zh-TW" b="1" dirty="0"/>
                  <a:t>Wide-Sense Stationary(WSS)</a:t>
                </a:r>
                <a:r>
                  <a:rPr lang="zh-TW" altLang="en-US" dirty="0"/>
                  <a:t>，也就是對於上述</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𝑋</m:t>
                        </m:r>
                      </m:sub>
                    </m:sSub>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𝑡</m:t>
                        </m:r>
                      </m:e>
                    </m:d>
                  </m:oMath>
                </a14:m>
                <a:r>
                  <a:rPr lang="zh-TW" altLang="en-US" dirty="0"/>
                  <a:t>為常數以及</a:t>
                </a:r>
                <a14:m>
                  <m:oMath xmlns:m="http://schemas.openxmlformats.org/officeDocument/2006/math">
                    <m:sSub>
                      <m:sSubPr>
                        <m:ctrlPr>
                          <a:rPr lang="en-US" altLang="zh-TW" i="1">
                            <a:latin typeface="Cambria Math" panose="02040503050406030204" pitchFamily="18" charset="0"/>
                          </a:rPr>
                        </m:ctrlPr>
                      </m:sSubPr>
                      <m:e>
                        <m:r>
                          <a:rPr lang="en-US" altLang="zh-TW" b="0" i="1">
                            <a:latin typeface="Cambria Math" panose="02040503050406030204" pitchFamily="18" charset="0"/>
                          </a:rPr>
                          <m:t>𝑅</m:t>
                        </m:r>
                      </m:e>
                      <m:sub>
                        <m:r>
                          <a:rPr lang="en-US" altLang="zh-TW" b="0" i="1">
                            <a:latin typeface="Cambria Math" panose="02040503050406030204" pitchFamily="18" charset="0"/>
                          </a:rPr>
                          <m:t>𝑋</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a:latin typeface="Cambria Math" panose="02040503050406030204" pitchFamily="18" charset="0"/>
                              </a:rPr>
                              <m:t>𝑡</m:t>
                            </m:r>
                          </m:e>
                          <m:sub>
                            <m:r>
                              <a:rPr lang="en-US" altLang="zh-TW" b="0" i="1">
                                <a:latin typeface="Cambria Math" panose="02040503050406030204" pitchFamily="18" charset="0"/>
                              </a:rPr>
                              <m:t>1</m:t>
                            </m:r>
                          </m:sub>
                        </m:sSub>
                        <m:r>
                          <a:rPr lang="en-US" altLang="zh-TW" b="0"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a:latin typeface="Cambria Math" panose="02040503050406030204" pitchFamily="18" charset="0"/>
                              </a:rPr>
                              <m:t>𝑡</m:t>
                            </m:r>
                          </m:e>
                          <m:sub>
                            <m:r>
                              <a:rPr lang="en-US" altLang="zh-TW" b="0" i="1">
                                <a:latin typeface="Cambria Math" panose="02040503050406030204" pitchFamily="18" charset="0"/>
                              </a:rPr>
                              <m:t>2</m:t>
                            </m:r>
                          </m:sub>
                        </m:sSub>
                      </m:e>
                    </m:d>
                    <m:r>
                      <a:rPr lang="en-US" altLang="zh-TW" b="0"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a:latin typeface="Cambria Math" panose="02040503050406030204" pitchFamily="18" charset="0"/>
                          </a:rPr>
                          <m:t>𝑅</m:t>
                        </m:r>
                      </m:e>
                      <m:sub>
                        <m:r>
                          <a:rPr lang="en-US" altLang="zh-TW" b="0" i="1">
                            <a:latin typeface="Cambria Math" panose="02040503050406030204" pitchFamily="18" charset="0"/>
                          </a:rPr>
                          <m:t>𝑋</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a:latin typeface="Cambria Math" panose="02040503050406030204" pitchFamily="18" charset="0"/>
                              </a:rPr>
                              <m:t>𝑡</m:t>
                            </m:r>
                          </m:e>
                          <m:sub>
                            <m:r>
                              <a:rPr lang="en-US" altLang="zh-TW" b="0" i="1">
                                <a:latin typeface="Cambria Math" panose="02040503050406030204" pitchFamily="18" charset="0"/>
                              </a:rPr>
                              <m:t>1</m:t>
                            </m:r>
                          </m:sub>
                        </m:sSub>
                        <m:r>
                          <a:rPr lang="en-US" altLang="zh-TW" b="0"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a:latin typeface="Cambria Math" panose="02040503050406030204" pitchFamily="18" charset="0"/>
                              </a:rPr>
                              <m:t>𝑡</m:t>
                            </m:r>
                          </m:e>
                          <m:sub>
                            <m:r>
                              <a:rPr lang="en-US" altLang="zh-TW" b="0" i="1">
                                <a:latin typeface="Cambria Math" panose="02040503050406030204" pitchFamily="18" charset="0"/>
                              </a:rPr>
                              <m:t>2</m:t>
                            </m:r>
                          </m:sub>
                        </m:sSub>
                        <m:r>
                          <a:rPr lang="en-US" altLang="zh-TW" b="0" i="1">
                            <a:latin typeface="Cambria Math" panose="02040503050406030204" pitchFamily="18" charset="0"/>
                          </a:rPr>
                          <m:t>, 0</m:t>
                        </m:r>
                      </m:e>
                    </m:d>
                  </m:oMath>
                </a14:m>
                <a:r>
                  <a:rPr lang="zh-TW" altLang="en-US" dirty="0"/>
                  <a:t>，兩個條件符合的話，就是</a:t>
                </a:r>
                <a:r>
                  <a:rPr lang="en-US" altLang="zh-TW" dirty="0"/>
                  <a:t>WSS</a:t>
                </a:r>
                <a:r>
                  <a:rPr lang="zh-TW" altLang="en-US" dirty="0"/>
                  <a:t>。它也會被稱為弱平穩性，比它更嚴格的是強平穩性，或稱作二階平穩性。</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69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11515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Wide-Sense Stationary </a:t>
            </a:r>
            <a:r>
              <a:rPr lang="zh-TW" altLang="en-US" dirty="0"/>
              <a:t>範例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442012"/>
              </a:xfrm>
            </p:spPr>
            <p:txBody>
              <a:bodyPr>
                <a:normAutofit/>
              </a:bodyPr>
              <a:lstStyle/>
              <a:p>
                <a:r>
                  <a:rPr lang="zh-TW" altLang="en-US" sz="2400" dirty="0"/>
                  <a:t>假設一個隨機過程 </a:t>
                </a:r>
                <a14:m>
                  <m:oMath xmlns:m="http://schemas.openxmlformats.org/officeDocument/2006/math">
                    <m:r>
                      <a:rPr lang="en-US" altLang="zh-TW" sz="2400" b="0" i="1" smtClean="0">
                        <a:latin typeface="Cambria Math" panose="02040503050406030204" pitchFamily="18" charset="0"/>
                      </a:rPr>
                      <m:t>𝑋</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𝐴𝑐𝑜𝑠</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𝑐</m:t>
                        </m:r>
                      </m:sub>
                    </m:s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r>
                      <m:rPr>
                        <m:sty m:val="p"/>
                      </m:rPr>
                      <a:rPr lang="el-GR" altLang="zh-TW" sz="2400" b="0" i="1" smtClean="0">
                        <a:latin typeface="Cambria Math" panose="02040503050406030204" pitchFamily="18" charset="0"/>
                        <a:ea typeface="Cambria Math" panose="02040503050406030204" pitchFamily="18" charset="0"/>
                      </a:rPr>
                      <m:t>Θ</m:t>
                    </m:r>
                    <m:r>
                      <a:rPr lang="en-US" altLang="zh-TW" sz="2400" b="0" i="1" smtClean="0">
                        <a:latin typeface="Cambria Math" panose="02040503050406030204" pitchFamily="18" charset="0"/>
                      </a:rPr>
                      <m:t>)</m:t>
                    </m:r>
                  </m:oMath>
                </a14:m>
                <a:r>
                  <a:rPr lang="zh-TW" altLang="en-US" sz="2400" dirty="0"/>
                  <a:t>，其中 </a:t>
                </a:r>
                <a14:m>
                  <m:oMath xmlns:m="http://schemas.openxmlformats.org/officeDocument/2006/math">
                    <m:r>
                      <m:rPr>
                        <m:sty m:val="p"/>
                      </m:rPr>
                      <a:rPr lang="el-GR" altLang="zh-TW" sz="2400" i="1">
                        <a:latin typeface="Cambria Math" panose="02040503050406030204" pitchFamily="18" charset="0"/>
                        <a:ea typeface="Cambria Math" panose="02040503050406030204" pitchFamily="18" charset="0"/>
                      </a:rPr>
                      <m:t>Θ</m:t>
                    </m:r>
                  </m:oMath>
                </a14:m>
                <a:r>
                  <a:rPr lang="zh-TW" altLang="en-US" sz="2400" dirty="0"/>
                  <a:t> 有 </a:t>
                </a:r>
                <a14:m>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𝜋</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𝜋</m:t>
                    </m:r>
                    <m:r>
                      <a:rPr lang="en-US" altLang="zh-TW" sz="2400" b="0" i="1" smtClean="0">
                        <a:latin typeface="Cambria Math" panose="02040503050406030204" pitchFamily="18" charset="0"/>
                      </a:rPr>
                      <m:t>)</m:t>
                    </m:r>
                  </m:oMath>
                </a14:m>
                <a:r>
                  <a:rPr lang="en-US" altLang="zh-TW" sz="2400" dirty="0"/>
                  <a:t> </a:t>
                </a:r>
                <a:r>
                  <a:rPr lang="zh-TW" altLang="en-US" sz="2400" dirty="0"/>
                  <a:t>的均勻分布。此範例可以想成接收端的解調載波與發射端的有隨機的相位差。</a:t>
                </a:r>
                <a:endParaRPr lang="en-US" altLang="zh-TW" sz="2400" dirty="0"/>
              </a:p>
              <a:p>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𝜇</m:t>
                        </m:r>
                      </m:e>
                      <m:sub>
                        <m:r>
                          <a:rPr lang="en-US" altLang="zh-TW" sz="2400" b="0" i="1" smtClean="0">
                            <a:latin typeface="Cambria Math" panose="02040503050406030204" pitchFamily="18" charset="0"/>
                          </a:rPr>
                          <m:t>𝑋</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i="1">
                        <a:latin typeface="Cambria Math" panose="02040503050406030204" pitchFamily="18" charset="0"/>
                      </a:rPr>
                      <m:t>=</m:t>
                    </m:r>
                    <m:r>
                      <a:rPr lang="en-US" altLang="zh-TW" sz="2400" i="1">
                        <a:latin typeface="Cambria Math" panose="02040503050406030204" pitchFamily="18" charset="0"/>
                      </a:rPr>
                      <m:t>𝐸</m:t>
                    </m:r>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𝐴𝑐𝑜𝑠</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r>
                              <a:rPr lang="en-US" altLang="zh-TW" sz="2400" i="1">
                                <a:latin typeface="Cambria Math" panose="02040503050406030204" pitchFamily="18" charset="0"/>
                              </a:rPr>
                              <m:t>𝜋</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𝑡</m:t>
                            </m:r>
                            <m:r>
                              <a:rPr lang="en-US" altLang="zh-TW" sz="2400" i="1">
                                <a:latin typeface="Cambria Math" panose="02040503050406030204" pitchFamily="18" charset="0"/>
                              </a:rPr>
                              <m:t>+</m:t>
                            </m:r>
                            <m:r>
                              <m:rPr>
                                <m:sty m:val="p"/>
                              </m:rPr>
                              <a:rPr lang="el-GR" altLang="zh-TW" sz="2400" i="1">
                                <a:latin typeface="Cambria Math" panose="02040503050406030204" pitchFamily="18" charset="0"/>
                                <a:ea typeface="Cambria Math" panose="02040503050406030204" pitchFamily="18" charset="0"/>
                              </a:rPr>
                              <m:t>Θ</m:t>
                            </m:r>
                          </m:e>
                        </m:d>
                      </m:e>
                    </m:d>
                    <m:r>
                      <a:rPr lang="en-US" altLang="zh-TW" sz="2400" b="0" i="1" smtClean="0">
                        <a:latin typeface="Cambria Math" panose="02040503050406030204" pitchFamily="18" charset="0"/>
                      </a:rPr>
                      <m:t>=</m:t>
                    </m:r>
                    <m:nary>
                      <m:naryPr>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𝜋</m:t>
                        </m:r>
                      </m:sub>
                      <m:sup>
                        <m:r>
                          <a:rPr lang="en-US" altLang="zh-TW" sz="2400" b="0" i="1" smtClean="0">
                            <a:latin typeface="Cambria Math" panose="02040503050406030204" pitchFamily="18" charset="0"/>
                          </a:rPr>
                          <m:t>𝜋</m:t>
                        </m:r>
                      </m:sup>
                      <m:e>
                        <m:r>
                          <a:rPr lang="en-US" altLang="zh-TW" sz="2400" b="0" i="1" smtClean="0">
                            <a:latin typeface="Cambria Math" panose="02040503050406030204" pitchFamily="18" charset="0"/>
                          </a:rPr>
                          <m:t>𝐴𝑐𝑜𝑠</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𝑐</m:t>
                                </m:r>
                              </m:sub>
                            </m:s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𝜃</m:t>
                            </m:r>
                          </m:e>
                        </m:d>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den>
                        </m:f>
                        <m:r>
                          <a:rPr lang="en-US" altLang="zh-TW" sz="2400" b="0" i="1" smtClean="0">
                            <a:latin typeface="Cambria Math" panose="02040503050406030204" pitchFamily="18" charset="0"/>
                          </a:rPr>
                          <m:t>𝑑</m:t>
                        </m:r>
                        <m:r>
                          <a:rPr lang="en-US" altLang="zh-TW" sz="2400" b="0" i="1" smtClean="0">
                            <a:latin typeface="Cambria Math" panose="02040503050406030204" pitchFamily="18" charset="0"/>
                          </a:rPr>
                          <m:t>𝜃</m:t>
                        </m:r>
                      </m:e>
                    </m:nary>
                  </m:oMath>
                </a14:m>
                <a:br>
                  <a:rPr lang="en-US" altLang="zh-TW" sz="2400" b="0" dirty="0"/>
                </a:br>
                <a14:m>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𝐴</m:t>
                        </m:r>
                      </m:num>
                      <m:den>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den>
                    </m:f>
                    <m:d>
                      <m:dPr>
                        <m:ctrlPr>
                          <a:rPr lang="en-US" altLang="zh-TW" sz="2400" b="0" i="1" smtClean="0">
                            <a:latin typeface="Cambria Math" panose="02040503050406030204" pitchFamily="18" charset="0"/>
                          </a:rPr>
                        </m:ctrlPr>
                      </m:dPr>
                      <m:e>
                        <m:func>
                          <m:funcPr>
                            <m:ctrlPr>
                              <a:rPr lang="en-US" altLang="zh-TW" sz="2400" b="0" i="1" smtClean="0">
                                <a:latin typeface="Cambria Math" panose="02040503050406030204" pitchFamily="18" charset="0"/>
                              </a:rPr>
                            </m:ctrlPr>
                          </m:funcPr>
                          <m:fName>
                            <m:r>
                              <m:rPr>
                                <m:sty m:val="p"/>
                              </m:rPr>
                              <a:rPr lang="en-US" altLang="zh-TW" sz="2400" b="0" i="0" smtClean="0">
                                <a:latin typeface="Cambria Math" panose="02040503050406030204" pitchFamily="18" charset="0"/>
                              </a:rPr>
                              <m:t>sin</m:t>
                            </m:r>
                          </m:fName>
                          <m:e>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𝑐</m:t>
                                    </m:r>
                                  </m:sub>
                                </m:s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𝜋</m:t>
                                </m:r>
                              </m:e>
                            </m:d>
                          </m:e>
                        </m:func>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r>
                              <m:rPr>
                                <m:sty m:val="p"/>
                              </m:rPr>
                              <a:rPr lang="en-US" altLang="zh-TW" sz="2400" b="0" i="0" smtClean="0">
                                <a:latin typeface="Cambria Math" panose="02040503050406030204" pitchFamily="18" charset="0"/>
                              </a:rPr>
                              <m:t>sin</m:t>
                            </m:r>
                          </m:fName>
                          <m:e>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𝑐</m:t>
                                    </m:r>
                                  </m:sub>
                                </m:s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𝜋</m:t>
                                </m:r>
                              </m:e>
                            </m:d>
                          </m:e>
                        </m:func>
                      </m:e>
                    </m:d>
                    <m:r>
                      <a:rPr lang="en-US" altLang="zh-TW" sz="2400" b="0" i="1" smtClean="0">
                        <a:latin typeface="Cambria Math" panose="02040503050406030204" pitchFamily="18" charset="0"/>
                      </a:rPr>
                      <m:t>=0</m:t>
                    </m:r>
                    <m:r>
                      <a:rPr lang="zh-TW" altLang="en-US" sz="2400" i="1">
                        <a:latin typeface="Cambria Math" panose="02040503050406030204" pitchFamily="18" charset="0"/>
                      </a:rPr>
                      <m:t>。</m:t>
                    </m:r>
                  </m:oMath>
                </a14:m>
                <a:r>
                  <a:rPr lang="zh-TW" altLang="en-US" sz="2400" dirty="0"/>
                  <a:t>是常數，條件一成立</a:t>
                </a:r>
                <a:endParaRPr lang="en-US" altLang="zh-TW" sz="2400" dirty="0"/>
              </a:p>
              <a:p>
                <a14:m>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𝑅</m:t>
                        </m:r>
                      </m:e>
                      <m:sub>
                        <m:r>
                          <a:rPr lang="en-US" altLang="zh-TW" sz="2400" i="1">
                            <a:latin typeface="Cambria Math" panose="02040503050406030204" pitchFamily="18" charset="0"/>
                          </a:rPr>
                          <m:t>𝑋</m:t>
                        </m:r>
                      </m:sub>
                    </m:sSub>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𝑡</m:t>
                            </m:r>
                          </m:e>
                          <m:sub>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𝑡</m:t>
                            </m:r>
                          </m:e>
                          <m:sub>
                            <m:r>
                              <a:rPr lang="en-US" altLang="zh-TW" sz="2400" b="0" i="1" smtClean="0">
                                <a:latin typeface="Cambria Math" panose="02040503050406030204" pitchFamily="18" charset="0"/>
                              </a:rPr>
                              <m:t>2</m:t>
                            </m:r>
                          </m:sub>
                        </m:sSub>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𝐸</m:t>
                    </m:r>
                    <m:d>
                      <m:dPr>
                        <m:begChr m:val="["/>
                        <m:endChr m:val="]"/>
                        <m:ctrlPr>
                          <a:rPr lang="en-US" altLang="zh-TW" sz="2400" b="0" i="1" smtClean="0">
                            <a:latin typeface="Cambria Math" panose="02040503050406030204" pitchFamily="18" charset="0"/>
                          </a:rPr>
                        </m:ctrlPr>
                      </m:dPr>
                      <m:e>
                        <m:r>
                          <a:rPr lang="en-US" altLang="zh-TW" sz="2400" i="1">
                            <a:latin typeface="Cambria Math" panose="02040503050406030204" pitchFamily="18" charset="0"/>
                          </a:rPr>
                          <m:t>𝐴𝑐𝑜𝑠</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r>
                              <a:rPr lang="en-US" altLang="zh-TW" sz="2400" i="1">
                                <a:latin typeface="Cambria Math" panose="02040503050406030204" pitchFamily="18" charset="0"/>
                              </a:rPr>
                              <m:t>𝜋</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𝑐</m:t>
                                </m:r>
                              </m:sub>
                            </m:sSub>
                            <m:sSub>
                              <m:sSubPr>
                                <m:ctrlPr>
                                  <a:rPr lang="en-US" altLang="zh-TW" sz="2400" b="0" i="1" smtClean="0">
                                    <a:latin typeface="Cambria Math" panose="02040503050406030204" pitchFamily="18" charset="0"/>
                                  </a:rPr>
                                </m:ctrlPr>
                              </m:sSubPr>
                              <m:e>
                                <m:r>
                                  <a:rPr lang="en-US" altLang="zh-TW" sz="2400" i="1">
                                    <a:latin typeface="Cambria Math" panose="02040503050406030204" pitchFamily="18" charset="0"/>
                                  </a:rPr>
                                  <m:t>𝑡</m:t>
                                </m:r>
                              </m:e>
                              <m:sub>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r>
                              <m:rPr>
                                <m:sty m:val="p"/>
                              </m:rPr>
                              <a:rPr lang="el-GR" altLang="zh-TW" sz="2400" i="1">
                                <a:latin typeface="Cambria Math" panose="02040503050406030204" pitchFamily="18" charset="0"/>
                                <a:ea typeface="Cambria Math" panose="02040503050406030204" pitchFamily="18" charset="0"/>
                              </a:rPr>
                              <m:t>Θ</m:t>
                            </m:r>
                          </m:e>
                        </m:d>
                        <m:r>
                          <a:rPr lang="el-GR" altLang="zh-TW" sz="2400" i="1"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𝐴𝑐𝑜𝑠</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r>
                              <a:rPr lang="en-US" altLang="zh-TW" sz="2400" i="1">
                                <a:latin typeface="Cambria Math" panose="02040503050406030204" pitchFamily="18" charset="0"/>
                              </a:rPr>
                              <m:t>𝜋</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𝑐</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𝑡</m:t>
                                </m:r>
                              </m:e>
                              <m:sub>
                                <m:r>
                                  <a:rPr lang="en-US" altLang="zh-TW" sz="2400" b="0" i="1" smtClean="0">
                                    <a:latin typeface="Cambria Math" panose="02040503050406030204" pitchFamily="18" charset="0"/>
                                  </a:rPr>
                                  <m:t>2</m:t>
                                </m:r>
                              </m:sub>
                            </m:sSub>
                            <m:r>
                              <a:rPr lang="en-US" altLang="zh-TW" sz="2400" i="1">
                                <a:latin typeface="Cambria Math" panose="02040503050406030204" pitchFamily="18" charset="0"/>
                              </a:rPr>
                              <m:t>+</m:t>
                            </m:r>
                            <m:r>
                              <m:rPr>
                                <m:sty m:val="p"/>
                              </m:rPr>
                              <a:rPr lang="el-GR" altLang="zh-TW" sz="2400" i="1">
                                <a:latin typeface="Cambria Math" panose="02040503050406030204" pitchFamily="18" charset="0"/>
                                <a:ea typeface="Cambria Math" panose="02040503050406030204" pitchFamily="18" charset="0"/>
                              </a:rPr>
                              <m:t>Θ</m:t>
                            </m:r>
                          </m:e>
                        </m:d>
                      </m:e>
                    </m:d>
                  </m:oMath>
                </a14:m>
                <a:br>
                  <a:rPr lang="en-US" altLang="zh-TW" sz="2400" b="0" i="1" dirty="0">
                    <a:latin typeface="Cambria Math" panose="02040503050406030204" pitchFamily="18" charset="0"/>
                    <a:ea typeface="Cambria Math" panose="02040503050406030204" pitchFamily="18" charset="0"/>
                  </a:rPr>
                </a:br>
                <a14:m>
                  <m:oMath xmlns:m="http://schemas.openxmlformats.org/officeDocument/2006/math">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𝐴</m:t>
                        </m:r>
                      </m:e>
                      <m:sup>
                        <m:r>
                          <a:rPr lang="en-US" altLang="zh-TW" sz="2400" b="0" i="1" smtClean="0">
                            <a:latin typeface="Cambria Math" panose="02040503050406030204" pitchFamily="18" charset="0"/>
                          </a:rPr>
                          <m:t>2</m:t>
                        </m:r>
                      </m:sup>
                    </m:sSup>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rPr>
                          <m:t>𝜋</m:t>
                        </m:r>
                      </m:sub>
                      <m:sup>
                        <m:r>
                          <a:rPr lang="en-US" altLang="zh-TW" sz="2400" i="1">
                            <a:latin typeface="Cambria Math" panose="02040503050406030204" pitchFamily="18" charset="0"/>
                          </a:rPr>
                          <m:t>𝜋</m:t>
                        </m:r>
                      </m:sup>
                      <m:e>
                        <m:r>
                          <a:rPr lang="en-US" altLang="zh-TW" sz="2400" i="1" smtClean="0">
                            <a:latin typeface="Cambria Math" panose="02040503050406030204" pitchFamily="18" charset="0"/>
                          </a:rPr>
                          <m:t>𝑐𝑜𝑠</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r>
                              <a:rPr lang="en-US" altLang="zh-TW" sz="2400" i="1">
                                <a:latin typeface="Cambria Math" panose="02040503050406030204" pitchFamily="18" charset="0"/>
                              </a:rPr>
                              <m:t>𝜋</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𝑐</m:t>
                                </m:r>
                              </m:sub>
                            </m:sSub>
                            <m:sSub>
                              <m:sSubPr>
                                <m:ctrlPr>
                                  <a:rPr lang="en-US" altLang="zh-TW" sz="2400" b="0" i="1" smtClean="0">
                                    <a:latin typeface="Cambria Math" panose="02040503050406030204" pitchFamily="18" charset="0"/>
                                  </a:rPr>
                                </m:ctrlPr>
                              </m:sSubPr>
                              <m:e>
                                <m:r>
                                  <a:rPr lang="en-US" altLang="zh-TW" sz="2400" i="1">
                                    <a:latin typeface="Cambria Math" panose="02040503050406030204" pitchFamily="18" charset="0"/>
                                  </a:rPr>
                                  <m:t>𝑡</m:t>
                                </m:r>
                              </m:e>
                              <m:sub>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𝜃</m:t>
                            </m:r>
                          </m:e>
                        </m:d>
                        <m:r>
                          <a:rPr lang="en-US" altLang="zh-TW" sz="2400" i="1">
                            <a:latin typeface="Cambria Math" panose="02040503050406030204" pitchFamily="18" charset="0"/>
                          </a:rPr>
                          <m:t>𝑐𝑜𝑠</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r>
                              <a:rPr lang="en-US" altLang="zh-TW" sz="2400" i="1">
                                <a:latin typeface="Cambria Math" panose="02040503050406030204" pitchFamily="18" charset="0"/>
                              </a:rPr>
                              <m:t>𝜋</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𝑐</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𝑡</m:t>
                                </m:r>
                              </m:e>
                              <m:sub>
                                <m:r>
                                  <a:rPr lang="en-US" altLang="zh-TW" sz="2400" b="0" i="1" smtClean="0">
                                    <a:latin typeface="Cambria Math" panose="02040503050406030204" pitchFamily="18" charset="0"/>
                                  </a:rPr>
                                  <m:t>2</m:t>
                                </m:r>
                              </m:sub>
                            </m:sSub>
                            <m:r>
                              <a:rPr lang="en-US" altLang="zh-TW" sz="2400" i="1">
                                <a:latin typeface="Cambria Math" panose="02040503050406030204" pitchFamily="18" charset="0"/>
                              </a:rPr>
                              <m:t>+</m:t>
                            </m:r>
                            <m:r>
                              <a:rPr lang="en-US" altLang="zh-TW" sz="2400" i="1">
                                <a:latin typeface="Cambria Math" panose="02040503050406030204" pitchFamily="18" charset="0"/>
                              </a:rPr>
                              <m:t>𝜃</m:t>
                            </m:r>
                          </m:e>
                        </m:d>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r>
                              <a:rPr lang="en-US" altLang="zh-TW" sz="2400" i="1">
                                <a:latin typeface="Cambria Math" panose="02040503050406030204" pitchFamily="18" charset="0"/>
                              </a:rPr>
                              <m:t>𝜋</m:t>
                            </m:r>
                          </m:den>
                        </m:f>
                        <m:r>
                          <a:rPr lang="en-US" altLang="zh-TW" sz="2400" i="1">
                            <a:latin typeface="Cambria Math" panose="02040503050406030204" pitchFamily="18" charset="0"/>
                          </a:rPr>
                          <m:t>𝑑</m:t>
                        </m:r>
                        <m:r>
                          <a:rPr lang="en-US" altLang="zh-TW" sz="2400" i="1">
                            <a:latin typeface="Cambria Math" panose="02040503050406030204" pitchFamily="18" charset="0"/>
                          </a:rPr>
                          <m:t>𝜃</m:t>
                        </m:r>
                      </m:e>
                    </m:nary>
                  </m:oMath>
                </a14:m>
                <a:br>
                  <a:rPr lang="en-US" altLang="zh-TW" sz="2400" i="1" dirty="0">
                    <a:latin typeface="Cambria Math" panose="02040503050406030204" pitchFamily="18" charset="0"/>
                  </a:rPr>
                </a:br>
                <a14:m>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𝐴</m:t>
                            </m:r>
                          </m:e>
                          <m:sup>
                            <m:r>
                              <a:rPr lang="en-US" altLang="zh-TW" sz="2400" i="1">
                                <a:latin typeface="Cambria Math" panose="02040503050406030204" pitchFamily="18" charset="0"/>
                              </a:rPr>
                              <m:t>2</m:t>
                            </m:r>
                          </m:sup>
                        </m:sSup>
                      </m:num>
                      <m:den>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den>
                    </m:f>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rPr>
                          <m:t>𝜋</m:t>
                        </m:r>
                      </m:sub>
                      <m:sup>
                        <m:r>
                          <a:rPr lang="en-US" altLang="zh-TW" sz="2400" i="1">
                            <a:latin typeface="Cambria Math" panose="02040503050406030204" pitchFamily="18" charset="0"/>
                          </a:rPr>
                          <m:t>𝜋</m:t>
                        </m:r>
                      </m:sup>
                      <m:e>
                        <m:r>
                          <a:rPr lang="en-US" altLang="zh-TW" sz="2400" i="1">
                            <a:latin typeface="Cambria Math" panose="02040503050406030204" pitchFamily="18" charset="0"/>
                          </a:rPr>
                          <m:t>𝑐𝑜𝑠</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r>
                              <a:rPr lang="en-US" altLang="zh-TW" sz="2400" i="1">
                                <a:latin typeface="Cambria Math" panose="02040503050406030204" pitchFamily="18" charset="0"/>
                              </a:rPr>
                              <m:t>𝜋</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𝑐</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𝑡</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𝑡</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e>
                        </m:d>
                        <m:r>
                          <a:rPr lang="en-US" altLang="zh-TW" sz="2400" b="0" i="1" smtClean="0">
                            <a:latin typeface="Cambria Math" panose="02040503050406030204" pitchFamily="18" charset="0"/>
                          </a:rPr>
                          <m:t>𝑑</m:t>
                        </m:r>
                        <m:r>
                          <a:rPr lang="en-US" altLang="zh-TW" sz="2400" b="0" i="1" smtClean="0">
                            <a:latin typeface="Cambria Math" panose="02040503050406030204" pitchFamily="18" charset="0"/>
                          </a:rPr>
                          <m:t>𝜃</m:t>
                        </m:r>
                      </m:e>
                    </m:nary>
                  </m:oMath>
                </a14:m>
                <a:br>
                  <a:rPr lang="en-US" altLang="zh-TW" sz="2400" i="1" dirty="0">
                    <a:latin typeface="Cambria Math" panose="02040503050406030204" pitchFamily="18" charset="0"/>
                  </a:rPr>
                </a:br>
                <a14:m>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𝐴</m:t>
                            </m:r>
                          </m:e>
                          <m:sup>
                            <m:r>
                              <a:rPr lang="en-US" altLang="zh-TW" sz="2400" b="0" i="1" smtClean="0">
                                <a:latin typeface="Cambria Math" panose="02040503050406030204" pitchFamily="18" charset="0"/>
                              </a:rPr>
                              <m:t>2</m:t>
                            </m:r>
                          </m:sup>
                        </m:sSup>
                      </m:num>
                      <m:den>
                        <m:r>
                          <a:rPr lang="en-US" altLang="zh-TW" sz="2400" b="0" i="1" smtClean="0">
                            <a:latin typeface="Cambria Math" panose="02040503050406030204" pitchFamily="18" charset="0"/>
                          </a:rPr>
                          <m:t>2</m:t>
                        </m:r>
                      </m:den>
                    </m:f>
                    <m:func>
                      <m:funcPr>
                        <m:ctrlPr>
                          <a:rPr lang="en-US" altLang="zh-TW" sz="2400" b="0" i="1" smtClean="0">
                            <a:latin typeface="Cambria Math" panose="02040503050406030204" pitchFamily="18" charset="0"/>
                          </a:rPr>
                        </m:ctrlPr>
                      </m:funcPr>
                      <m:fName>
                        <m:r>
                          <m:rPr>
                            <m:sty m:val="p"/>
                          </m:rPr>
                          <a:rPr lang="en-US" altLang="zh-TW" sz="2400" b="0" i="0" smtClean="0">
                            <a:latin typeface="Cambria Math" panose="02040503050406030204" pitchFamily="18" charset="0"/>
                          </a:rPr>
                          <m:t>cos</m:t>
                        </m:r>
                      </m:fName>
                      <m:e>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𝜋</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𝑐</m:t>
                                </m:r>
                              </m:sub>
                            </m:sSub>
                            <m:d>
                              <m:dPr>
                                <m:ctrlPr>
                                  <a:rPr lang="en-US" altLang="zh-TW" sz="2400" b="0" i="1" smtClean="0">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𝑡</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𝑡</m:t>
                                    </m:r>
                                  </m:e>
                                  <m:sub>
                                    <m:r>
                                      <a:rPr lang="en-US" altLang="zh-TW" sz="2400" b="0" i="1" smtClean="0">
                                        <a:latin typeface="Cambria Math" panose="02040503050406030204" pitchFamily="18" charset="0"/>
                                      </a:rPr>
                                      <m:t>2</m:t>
                                    </m:r>
                                  </m:sub>
                                </m:sSub>
                              </m:e>
                            </m:d>
                          </m:e>
                        </m:d>
                      </m:e>
                    </m:func>
                  </m:oMath>
                </a14:m>
                <a:br>
                  <a:rPr lang="en-US" altLang="zh-TW" dirty="0"/>
                </a:br>
                <a14:m>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𝑅</m:t>
                        </m:r>
                      </m:e>
                      <m:sub>
                        <m:r>
                          <a:rPr lang="en-US" altLang="zh-TW" sz="2400" i="1">
                            <a:latin typeface="Cambria Math" panose="02040503050406030204" pitchFamily="18" charset="0"/>
                          </a:rPr>
                          <m:t>𝑋</m:t>
                        </m:r>
                      </m:sub>
                    </m:sSub>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𝑡</m:t>
                            </m:r>
                          </m:e>
                          <m:sub>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𝑡</m:t>
                            </m:r>
                          </m:e>
                          <m:sub>
                            <m:r>
                              <a:rPr lang="en-US" altLang="zh-TW" sz="2400" b="0" i="1" smtClean="0">
                                <a:latin typeface="Cambria Math" panose="02040503050406030204" pitchFamily="18" charset="0"/>
                              </a:rPr>
                              <m:t>2</m:t>
                            </m:r>
                          </m:sub>
                        </m:sSub>
                      </m:e>
                    </m:d>
                  </m:oMath>
                </a14:m>
                <a:r>
                  <a:rPr lang="zh-TW" altLang="en-US" sz="2400" dirty="0"/>
                  <a:t> 只和時間差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𝑡</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𝑡</m:t>
                        </m:r>
                      </m:e>
                      <m:sub>
                        <m:r>
                          <a:rPr lang="en-US" altLang="zh-TW" sz="2400" i="1">
                            <a:latin typeface="Cambria Math" panose="02040503050406030204" pitchFamily="18" charset="0"/>
                          </a:rPr>
                          <m:t>2</m:t>
                        </m:r>
                      </m:sub>
                    </m:sSub>
                  </m:oMath>
                </a14:m>
                <a:r>
                  <a:rPr lang="zh-TW" altLang="en-US" sz="2400" dirty="0"/>
                  <a:t> 有關係。故條件二也成立。</a:t>
                </a:r>
                <a:endParaRPr lang="en-US" altLang="zh-TW" sz="2400" dirty="0"/>
              </a:p>
              <a:p>
                <a14:m>
                  <m:oMath xmlns:m="http://schemas.openxmlformats.org/officeDocument/2006/math">
                    <m:r>
                      <a:rPr lang="en-US" altLang="zh-TW" sz="2400" b="0" i="1" smtClean="0">
                        <a:latin typeface="Cambria Math" panose="02040503050406030204" pitchFamily="18" charset="0"/>
                      </a:rPr>
                      <m:t>𝑋</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oMath>
                </a14:m>
                <a:r>
                  <a:rPr lang="zh-TW" altLang="en-US" sz="2400" dirty="0"/>
                  <a:t> 是 </a:t>
                </a:r>
                <a:r>
                  <a:rPr lang="en-US" altLang="zh-TW" sz="2400" dirty="0"/>
                  <a:t>WSS</a:t>
                </a:r>
                <a:r>
                  <a:rPr lang="zh-TW" altLang="en-US" sz="2400" dirty="0"/>
                  <a:t>。</a:t>
                </a:r>
                <a:endParaRPr lang="en-US" altLang="zh-TW" sz="2400"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442012"/>
              </a:xfrm>
              <a:blipFill>
                <a:blip r:embed="rId2"/>
                <a:stretch>
                  <a:fillRect l="-750" t="-168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24956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功率譜密度</a:t>
            </a:r>
            <a:r>
              <a:rPr lang="en-US" altLang="zh-TW" dirty="0"/>
              <a:t>(Power spectral density, PSD)</a:t>
            </a:r>
            <a:r>
              <a:rPr lang="zh-TW" altLang="en-US" dirty="0"/>
              <a:t>的推演</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842811" cy="5530789"/>
              </a:xfrm>
            </p:spPr>
            <p:txBody>
              <a:bodyPr>
                <a:normAutofit/>
              </a:bodyPr>
              <a:lstStyle/>
              <a:p>
                <a:r>
                  <a:rPr lang="zh-TW" altLang="en-US" dirty="0"/>
                  <a:t>功率是能量隨時間的變化率，所以我們定義一個</a:t>
                </a:r>
                <a:r>
                  <a:rPr lang="zh-TW" altLang="en-US" b="1" dirty="0"/>
                  <a:t>時間平均自相關函數</a:t>
                </a:r>
                <a:r>
                  <a:rPr lang="en-US" altLang="zh-TW" b="1" dirty="0"/>
                  <a:t>(time-average autocorrelation function)</a:t>
                </a:r>
                <a:r>
                  <a:rPr lang="zh-TW" altLang="en-US" dirty="0"/>
                  <a:t>，定義如下</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𝑅</m:t>
                            </m:r>
                          </m:e>
                        </m:acc>
                      </m:e>
                      <m:sub>
                        <m:r>
                          <m:rPr>
                            <m:sty m:val="p"/>
                          </m:rPr>
                          <a:rPr lang="en-US" altLang="zh-TW" b="0" i="0" smtClean="0">
                            <a:latin typeface="Cambria Math" panose="02040503050406030204" pitchFamily="18" charset="0"/>
                          </a:rPr>
                          <m:t>X</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𝜏</m:t>
                        </m:r>
                      </m:e>
                    </m:d>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𝑇</m:t>
                            </m:r>
                            <m:r>
                              <a:rPr lang="en-US" altLang="zh-TW" b="0" i="1" smtClean="0">
                                <a:latin typeface="Cambria Math" panose="02040503050406030204" pitchFamily="18" charset="0"/>
                                <a:ea typeface="Cambria Math" panose="02040503050406030204" pitchFamily="18" charset="0"/>
                              </a:rPr>
                              <m:t>→∞</m:t>
                            </m:r>
                          </m:lim>
                        </m:limLow>
                      </m:fName>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r>
                              <a:rPr lang="en-US" altLang="zh-TW" b="0" i="1" smtClean="0">
                                <a:latin typeface="Cambria Math" panose="02040503050406030204" pitchFamily="18" charset="0"/>
                              </a:rPr>
                              <m:t>𝑇</m:t>
                            </m:r>
                          </m:den>
                        </m:f>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rPr>
                              <m:t>𝑇</m:t>
                            </m:r>
                          </m:sub>
                          <m:sup>
                            <m:r>
                              <a:rPr lang="en-US" altLang="zh-TW" b="0" i="1" smtClean="0">
                                <a:latin typeface="Cambria Math" panose="02040503050406030204" pitchFamily="18" charset="0"/>
                              </a:rPr>
                              <m:t>𝑇</m:t>
                            </m:r>
                          </m:sup>
                          <m:e>
                            <m:r>
                              <a:rPr lang="en-US" altLang="zh-TW" b="0" i="1" smtClean="0">
                                <a:latin typeface="Cambria Math" panose="02040503050406030204" pitchFamily="18" charset="0"/>
                              </a:rPr>
                              <m:t>𝐸</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𝜏</m:t>
                                    </m:r>
                                  </m:e>
                                </m:d>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𝑋</m:t>
                                    </m:r>
                                  </m:e>
                                  <m:sup>
                                    <m:r>
                                      <a:rPr lang="en-US" altLang="zh-TW" b="0" i="1" smtClean="0">
                                        <a:latin typeface="Cambria Math" panose="02040503050406030204" pitchFamily="18" charset="0"/>
                                      </a:rPr>
                                      <m:t>∗</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d>
                            <m:r>
                              <a:rPr lang="en-US" altLang="zh-TW" b="0" i="1" smtClean="0">
                                <a:latin typeface="Cambria Math" panose="02040503050406030204" pitchFamily="18" charset="0"/>
                              </a:rPr>
                              <m:t>𝑑𝑡</m:t>
                            </m:r>
                          </m:e>
                        </m:nary>
                      </m:e>
                    </m:func>
                  </m:oMath>
                </a14:m>
                <a:endParaRPr lang="en-US" altLang="zh-TW" b="0" dirty="0"/>
              </a:p>
              <a:p>
                <a:endParaRPr lang="en-US" altLang="zh-TW" b="0" dirty="0"/>
              </a:p>
              <a:p>
                <a:r>
                  <a:rPr lang="zh-TW" altLang="en-US" b="0" dirty="0"/>
                  <a:t>將上述</a:t>
                </a:r>
                <a14:m>
                  <m:oMath xmlns:m="http://schemas.openxmlformats.org/officeDocument/2006/math">
                    <m:sSub>
                      <m:sSubPr>
                        <m:ctrlPr>
                          <a:rPr lang="en-US" altLang="zh-TW" b="0" i="1" smtClean="0">
                            <a:latin typeface="Cambria Math" panose="02040503050406030204" pitchFamily="18" charset="0"/>
                          </a:rPr>
                        </m:ctrlPr>
                      </m:sSub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𝑅</m:t>
                            </m:r>
                          </m:e>
                        </m:acc>
                      </m:e>
                      <m:sub>
                        <m:r>
                          <m:rPr>
                            <m:sty m:val="p"/>
                          </m:rPr>
                          <a:rPr lang="en-US" altLang="zh-TW" b="0" i="0" smtClean="0">
                            <a:latin typeface="Cambria Math" panose="02040503050406030204" pitchFamily="18" charset="0"/>
                          </a:rPr>
                          <m:t>X</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𝜏</m:t>
                        </m:r>
                      </m:e>
                    </m:d>
                  </m:oMath>
                </a14:m>
                <a:r>
                  <a:rPr lang="zh-TW" altLang="en-US" b="0" dirty="0"/>
                  <a:t>做傅立葉轉換，得到 </a:t>
                </a:r>
                <a:r>
                  <a:rPr lang="en-US" altLang="zh-TW" b="0" dirty="0"/>
                  <a:t>PSD </a:t>
                </a:r>
                <a14:m>
                  <m:oMath xmlns:m="http://schemas.openxmlformats.org/officeDocument/2006/math">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m:rPr>
                                <m:sty m:val="p"/>
                              </m:rPr>
                              <a:rPr lang="en-US" altLang="zh-TW" i="1" smtClean="0">
                                <a:latin typeface="Cambria Math" panose="02040503050406030204" pitchFamily="18" charset="0"/>
                              </a:rPr>
                              <m:t>S</m:t>
                            </m:r>
                          </m:e>
                        </m:acc>
                      </m:e>
                      <m:sub>
                        <m:r>
                          <m:rPr>
                            <m:sty m:val="p"/>
                          </m:rPr>
                          <a:rPr lang="en-US" altLang="zh-TW">
                            <a:latin typeface="Cambria Math" panose="02040503050406030204" pitchFamily="18" charset="0"/>
                          </a:rPr>
                          <m:t>X</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𝑓</m:t>
                        </m:r>
                      </m:e>
                    </m:d>
                  </m:oMath>
                </a14:m>
                <a:r>
                  <a:rPr lang="zh-TW" altLang="en-US" b="0" dirty="0"/>
                  <a:t>，也就是</a:t>
                </a:r>
                <a:endParaRPr lang="en-US" altLang="zh-TW" dirty="0"/>
              </a:p>
              <a:p>
                <a:pPr marL="0" indent="0" algn="ctr">
                  <a:buNone/>
                </a:pPr>
                <a14:m>
                  <m:oMath xmlns:m="http://schemas.openxmlformats.org/officeDocument/2006/math">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m:rPr>
                                <m:sty m:val="p"/>
                              </m:rPr>
                              <a:rPr lang="en-US" altLang="zh-TW" i="1" smtClean="0">
                                <a:latin typeface="Cambria Math" panose="02040503050406030204" pitchFamily="18" charset="0"/>
                              </a:rPr>
                              <m:t>S</m:t>
                            </m:r>
                          </m:e>
                        </m:acc>
                      </m:e>
                      <m:sub>
                        <m:r>
                          <m:rPr>
                            <m:sty m:val="p"/>
                          </m:rPr>
                          <a:rPr lang="en-US" altLang="zh-TW">
                            <a:latin typeface="Cambria Math" panose="02040503050406030204" pitchFamily="18" charset="0"/>
                          </a:rPr>
                          <m:t>X</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b="0" i="1" smtClean="0">
                            <a:latin typeface="Cambria Math" panose="02040503050406030204" pitchFamily="18" charset="0"/>
                            <a:ea typeface="Cambria Math" panose="02040503050406030204" pitchFamily="18" charset="0"/>
                          </a:rPr>
                          <m:t>∞</m:t>
                        </m:r>
                      </m:sup>
                      <m:e>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𝑅</m:t>
                                </m:r>
                              </m:e>
                            </m:acc>
                          </m:e>
                          <m:sub>
                            <m:r>
                              <m:rPr>
                                <m:sty m:val="p"/>
                              </m:rPr>
                              <a:rPr lang="en-US" altLang="zh-TW">
                                <a:latin typeface="Cambria Math" panose="02040503050406030204" pitchFamily="18" charset="0"/>
                              </a:rPr>
                              <m:t>X</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𝜏</m:t>
                            </m:r>
                          </m:e>
                        </m:d>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r>
                              <a:rPr lang="en-US" altLang="zh-TW" b="0" i="1" smtClean="0">
                                <a:latin typeface="Cambria Math" panose="02040503050406030204" pitchFamily="18" charset="0"/>
                              </a:rPr>
                              <m:t>𝑓</m:t>
                            </m:r>
                            <m:r>
                              <a:rPr lang="en-US" altLang="zh-TW" b="0" i="1" smtClean="0">
                                <a:latin typeface="Cambria Math" panose="02040503050406030204" pitchFamily="18" charset="0"/>
                              </a:rPr>
                              <m:t>𝜏</m:t>
                            </m:r>
                          </m:sup>
                        </m:sSup>
                        <m:r>
                          <a:rPr lang="en-US" altLang="zh-TW" b="0" i="1" smtClean="0">
                            <a:latin typeface="Cambria Math" panose="02040503050406030204" pitchFamily="18" charset="0"/>
                          </a:rPr>
                          <m:t>𝑑</m:t>
                        </m:r>
                        <m:r>
                          <a:rPr lang="en-US" altLang="zh-TW" b="0" i="1" smtClean="0">
                            <a:latin typeface="Cambria Math" panose="02040503050406030204" pitchFamily="18" charset="0"/>
                          </a:rPr>
                          <m:t>𝜏</m:t>
                        </m:r>
                      </m:e>
                    </m:nary>
                    <m:r>
                      <a:rPr lang="en-US" altLang="zh-TW" b="0" i="1" smtClean="0">
                        <a:latin typeface="Cambria Math" panose="02040503050406030204" pitchFamily="18" charset="0"/>
                      </a:rPr>
                      <m:t>=</m:t>
                    </m:r>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lim</m:t>
                            </m:r>
                          </m:e>
                          <m:lim>
                            <m:r>
                              <a:rPr lang="en-US" altLang="zh-TW" i="1">
                                <a:latin typeface="Cambria Math" panose="02040503050406030204" pitchFamily="18" charset="0"/>
                              </a:rPr>
                              <m:t>𝑇</m:t>
                            </m:r>
                            <m:r>
                              <a:rPr lang="en-US" altLang="zh-TW" i="1">
                                <a:latin typeface="Cambria Math" panose="02040503050406030204" pitchFamily="18" charset="0"/>
                                <a:ea typeface="Cambria Math" panose="02040503050406030204" pitchFamily="18" charset="0"/>
                              </a:rPr>
                              <m:t>→∞</m:t>
                            </m:r>
                          </m:lim>
                        </m:limLow>
                      </m:fName>
                      <m:e>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r>
                              <a:rPr lang="en-US" altLang="zh-TW" i="1">
                                <a:latin typeface="Cambria Math" panose="02040503050406030204" pitchFamily="18" charset="0"/>
                              </a:rPr>
                              <m:t>𝑇</m:t>
                            </m:r>
                          </m:den>
                        </m:f>
                        <m:r>
                          <a:rPr lang="en-US" altLang="zh-TW" i="1">
                            <a:latin typeface="Cambria Math" panose="02040503050406030204" pitchFamily="18" charset="0"/>
                          </a:rPr>
                          <m:t>𝐸</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𝑋</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𝑓</m:t>
                                </m:r>
                              </m:e>
                            </m:d>
                            <m:sSubSup>
                              <m:sSubSupPr>
                                <m:ctrlPr>
                                  <a:rPr lang="en-US" altLang="zh-TW" b="0" i="1" smtClean="0">
                                    <a:latin typeface="Cambria Math" panose="02040503050406030204" pitchFamily="18" charset="0"/>
                                  </a:rPr>
                                </m:ctrlPr>
                              </m:sSubSupPr>
                              <m:e>
                                <m:r>
                                  <a:rPr lang="en-US" altLang="zh-TW" i="1">
                                    <a:latin typeface="Cambria Math" panose="02040503050406030204" pitchFamily="18" charset="0"/>
                                  </a:rPr>
                                  <m:t>𝑋</m:t>
                                </m:r>
                              </m:e>
                              <m:sub>
                                <m:r>
                                  <a:rPr lang="en-US" altLang="zh-TW" b="0" i="1" smtClean="0">
                                    <a:latin typeface="Cambria Math" panose="02040503050406030204" pitchFamily="18" charset="0"/>
                                  </a:rPr>
                                  <m:t>2</m:t>
                                </m:r>
                                <m:r>
                                  <a:rPr lang="en-US" altLang="zh-TW" b="0" i="1" smtClean="0">
                                    <a:latin typeface="Cambria Math" panose="02040503050406030204" pitchFamily="18" charset="0"/>
                                  </a:rPr>
                                  <m:t>𝑇</m:t>
                                </m:r>
                              </m:sub>
                              <m:sup>
                                <m:r>
                                  <a:rPr lang="en-US" altLang="zh-TW" i="1">
                                    <a:latin typeface="Cambria Math" panose="02040503050406030204" pitchFamily="18" charset="0"/>
                                  </a:rPr>
                                  <m:t>∗</m:t>
                                </m:r>
                              </m:sup>
                            </m:sSubSup>
                            <m:r>
                              <a:rPr lang="en-US" altLang="zh-TW" i="1">
                                <a:latin typeface="Cambria Math" panose="02040503050406030204" pitchFamily="18" charset="0"/>
                              </a:rPr>
                              <m:t>(</m:t>
                            </m:r>
                            <m:r>
                              <a:rPr lang="en-US" altLang="zh-TW" b="0" i="1" smtClean="0">
                                <a:latin typeface="Cambria Math" panose="02040503050406030204" pitchFamily="18" charset="0"/>
                              </a:rPr>
                              <m:t>𝑓</m:t>
                            </m:r>
                            <m:r>
                              <a:rPr lang="en-US" altLang="zh-TW" i="1">
                                <a:latin typeface="Cambria Math" panose="02040503050406030204" pitchFamily="18" charset="0"/>
                              </a:rPr>
                              <m:t>)</m:t>
                            </m:r>
                          </m:e>
                        </m:d>
                      </m:e>
                    </m:func>
                  </m:oMath>
                </a14:m>
                <a:r>
                  <a:rPr lang="en-US" altLang="zh-TW" dirty="0"/>
                  <a:t> </a:t>
                </a:r>
                <a:br>
                  <a:rPr lang="en-US" altLang="zh-TW" dirty="0"/>
                </a:br>
                <a:r>
                  <a:rPr lang="zh-TW" altLang="en-US" dirty="0"/>
                  <a:t>其中</a:t>
                </a:r>
                <a14:m>
                  <m:oMath xmlns:m="http://schemas.openxmlformats.org/officeDocument/2006/math">
                    <m:r>
                      <a:rPr lang="zh-TW" altLang="en-US" i="1" dirty="0">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𝑋</m:t>
                        </m:r>
                      </m:e>
                      <m:sub>
                        <m:r>
                          <a:rPr lang="en-US" altLang="zh-TW" i="1">
                            <a:latin typeface="Cambria Math" panose="02040503050406030204" pitchFamily="18" charset="0"/>
                          </a:rPr>
                          <m:t>2</m:t>
                        </m:r>
                        <m:r>
                          <a:rPr lang="en-US" altLang="zh-TW" i="1">
                            <a:latin typeface="Cambria Math" panose="02040503050406030204" pitchFamily="18" charset="0"/>
                          </a:rPr>
                          <m:t>𝑇</m:t>
                        </m:r>
                      </m:sub>
                      <m:sup>
                        <m:r>
                          <a:rPr lang="en-US" altLang="zh-TW" i="1">
                            <a:latin typeface="Cambria Math" panose="02040503050406030204" pitchFamily="18" charset="0"/>
                          </a:rPr>
                          <m:t>∗</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𝑓</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1" i="1">
                        <a:latin typeface="Cambria Math" panose="02040503050406030204" pitchFamily="18" charset="0"/>
                        <a:ea typeface="Cambria Math" panose="02040503050406030204" pitchFamily="18" charset="0"/>
                      </a:rPr>
                      <m:t>𝟏</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𝑇</m:t>
                    </m:r>
                    <m:r>
                      <a:rPr lang="en-US" altLang="zh-TW" i="1">
                        <a:latin typeface="Cambria Math" panose="02040503050406030204" pitchFamily="18" charset="0"/>
                        <a:ea typeface="Cambria Math" panose="02040503050406030204" pitchFamily="18" charset="0"/>
                      </a:rPr>
                      <m:t>}</m:t>
                    </m:r>
                  </m:oMath>
                </a14:m>
                <a:endParaRPr lang="en-US" altLang="zh-TW" dirty="0"/>
              </a:p>
              <a:p>
                <a:endParaRPr lang="en-US" altLang="zh-TW" dirty="0"/>
              </a:p>
              <a:p>
                <a:r>
                  <a:rPr lang="zh-TW" altLang="en-US" dirty="0"/>
                  <a:t>若 </a:t>
                </a:r>
                <a14:m>
                  <m:oMath xmlns:m="http://schemas.openxmlformats.org/officeDocument/2006/math">
                    <m:r>
                      <m:rPr>
                        <m:sty m:val="p"/>
                      </m:rPr>
                      <a:rPr lang="en-US" altLang="zh-TW" i="1" dirty="0" smtClean="0">
                        <a:latin typeface="Cambria Math" panose="02040503050406030204" pitchFamily="18" charset="0"/>
                      </a:rPr>
                      <m:t>X</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oMath>
                </a14:m>
                <a:r>
                  <a:rPr lang="en-US" altLang="zh-TW" dirty="0"/>
                  <a:t> </a:t>
                </a:r>
                <a:r>
                  <a:rPr lang="zh-TW" altLang="en-US" dirty="0"/>
                  <a:t>經過脈衝響應為 </a:t>
                </a:r>
                <a14:m>
                  <m:oMath xmlns:m="http://schemas.openxmlformats.org/officeDocument/2006/math">
                    <m:r>
                      <a:rPr lang="en-US" altLang="zh-TW" i="1">
                        <a:latin typeface="Cambria Math" panose="02040503050406030204" pitchFamily="18" charset="0"/>
                      </a:rPr>
                      <m:t>h</m:t>
                    </m:r>
                    <m:r>
                      <a:rPr lang="en-US" altLang="zh-TW" i="1">
                        <a:latin typeface="Cambria Math" panose="02040503050406030204" pitchFamily="18" charset="0"/>
                      </a:rPr>
                      <m:t>(</m:t>
                    </m:r>
                    <m:r>
                      <a:rPr lang="en-US" altLang="zh-TW" i="1">
                        <a:latin typeface="Cambria Math" panose="02040503050406030204" pitchFamily="18" charset="0"/>
                      </a:rPr>
                      <m:t>𝜏</m:t>
                    </m:r>
                    <m:r>
                      <a:rPr lang="en-US" altLang="zh-TW" i="1">
                        <a:latin typeface="Cambria Math" panose="02040503050406030204" pitchFamily="18" charset="0"/>
                      </a:rPr>
                      <m:t>) </m:t>
                    </m:r>
                  </m:oMath>
                </a14:m>
                <a:r>
                  <a:rPr lang="zh-TW" altLang="en-US" dirty="0"/>
                  <a:t>的 </a:t>
                </a:r>
                <a:r>
                  <a:rPr lang="en-US" altLang="zh-TW" dirty="0"/>
                  <a:t>LTI</a:t>
                </a:r>
                <a:r>
                  <a:rPr lang="zh-TW" altLang="en-US" dirty="0"/>
                  <a:t> 產生 </a:t>
                </a:r>
                <a14:m>
                  <m:oMath xmlns:m="http://schemas.openxmlformats.org/officeDocument/2006/math">
                    <m:r>
                      <a:rPr lang="en-US" altLang="zh-TW" b="0" i="1" smtClean="0">
                        <a:latin typeface="Cambria Math" panose="02040503050406030204" pitchFamily="18" charset="0"/>
                      </a:rPr>
                      <m:t>𝑌</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，則 </a:t>
                </a:r>
                <a14:m>
                  <m:oMath xmlns:m="http://schemas.openxmlformats.org/officeDocument/2006/math">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m:rPr>
                                <m:sty m:val="p"/>
                              </m:rPr>
                              <a:rPr lang="en-US" altLang="zh-TW" i="1">
                                <a:latin typeface="Cambria Math" panose="02040503050406030204" pitchFamily="18" charset="0"/>
                              </a:rPr>
                              <m:t>S</m:t>
                            </m:r>
                          </m:e>
                        </m:acc>
                      </m:e>
                      <m:sub>
                        <m:r>
                          <m:rPr>
                            <m:sty m:val="p"/>
                          </m:rPr>
                          <a:rPr lang="en-US" altLang="zh-TW" b="0" i="0" smtClean="0">
                            <a:latin typeface="Cambria Math" panose="02040503050406030204" pitchFamily="18" charset="0"/>
                          </a:rPr>
                          <m:t>Y</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𝑓</m:t>
                        </m:r>
                      </m:e>
                    </m:d>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𝐻</m:t>
                        </m:r>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m:rPr>
                                <m:sty m:val="p"/>
                              </m:rPr>
                              <a:rPr lang="en-US" altLang="zh-TW" i="1">
                                <a:latin typeface="Cambria Math" panose="02040503050406030204" pitchFamily="18" charset="0"/>
                              </a:rPr>
                              <m:t>S</m:t>
                            </m:r>
                          </m:e>
                        </m:acc>
                      </m:e>
                      <m:sub>
                        <m:r>
                          <m:rPr>
                            <m:sty m:val="p"/>
                          </m:rPr>
                          <a:rPr lang="en-US" altLang="zh-TW">
                            <a:latin typeface="Cambria Math" panose="02040503050406030204" pitchFamily="18" charset="0"/>
                          </a:rPr>
                          <m:t>X</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𝑓</m:t>
                        </m:r>
                      </m:e>
                    </m:d>
                  </m:oMath>
                </a14:m>
                <a:r>
                  <a:rPr lang="zh-TW" altLang="en-US" dirty="0"/>
                  <a:t>。</a:t>
                </a:r>
                <a:endParaRPr lang="en-US" altLang="zh-TW" dirty="0"/>
              </a:p>
              <a:p>
                <a:r>
                  <a:rPr lang="zh-TW" altLang="en-US" dirty="0"/>
                  <a:t>對於 </a:t>
                </a:r>
                <a:r>
                  <a:rPr lang="en-US" altLang="zh-TW" dirty="0"/>
                  <a:t>WSS</a:t>
                </a:r>
                <a:r>
                  <a:rPr lang="zh-TW" altLang="en-US" dirty="0"/>
                  <a:t> 來說，</a:t>
                </a:r>
                <a:r>
                  <a:rPr lang="en-US" altLang="zh-TW" dirty="0"/>
                  <a:t> </a:t>
                </a:r>
                <a14:m>
                  <m:oMath xmlns:m="http://schemas.openxmlformats.org/officeDocument/2006/math">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b="0" i="1" smtClean="0">
                                <a:latin typeface="Cambria Math" panose="02040503050406030204" pitchFamily="18" charset="0"/>
                              </a:rPr>
                              <m:t>𝑅</m:t>
                            </m:r>
                          </m:e>
                        </m:acc>
                      </m:e>
                      <m:sub>
                        <m:r>
                          <m:rPr>
                            <m:sty m:val="p"/>
                          </m:rPr>
                          <a:rPr lang="en-US" altLang="zh-TW">
                            <a:latin typeface="Cambria Math" panose="02040503050406030204" pitchFamily="18" charset="0"/>
                          </a:rPr>
                          <m:t>X</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𝜏</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𝑅</m:t>
                        </m:r>
                      </m:e>
                      <m:sub>
                        <m:r>
                          <m:rPr>
                            <m:sty m:val="p"/>
                          </m:rPr>
                          <a:rPr lang="en-US" altLang="zh-TW">
                            <a:latin typeface="Cambria Math" panose="02040503050406030204" pitchFamily="18" charset="0"/>
                          </a:rPr>
                          <m:t>X</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𝜏</m:t>
                        </m:r>
                      </m:e>
                    </m:d>
                    <m:r>
                      <a:rPr lang="en-US" altLang="zh-TW" i="1">
                        <a:latin typeface="Cambria Math" panose="02040503050406030204" pitchFamily="18" charset="0"/>
                      </a:rPr>
                      <m:t> </m:t>
                    </m:r>
                  </m:oMath>
                </a14:m>
                <a:r>
                  <a:rPr lang="zh-TW" altLang="en-US" dirty="0"/>
                  <a:t>，</a:t>
                </a:r>
                <a:r>
                  <a:rPr lang="en-US" altLang="zh-TW" dirty="0"/>
                  <a:t> </a:t>
                </a:r>
                <a14:m>
                  <m:oMath xmlns:m="http://schemas.openxmlformats.org/officeDocument/2006/math">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m:rPr>
                                <m:sty m:val="p"/>
                              </m:rPr>
                              <a:rPr lang="en-US" altLang="zh-TW" i="1" smtClean="0">
                                <a:latin typeface="Cambria Math" panose="02040503050406030204" pitchFamily="18" charset="0"/>
                              </a:rPr>
                              <m:t>S</m:t>
                            </m:r>
                          </m:e>
                        </m:acc>
                      </m:e>
                      <m:sub>
                        <m:r>
                          <m:rPr>
                            <m:sty m:val="p"/>
                          </m:rPr>
                          <a:rPr lang="en-US" altLang="zh-TW">
                            <a:latin typeface="Cambria Math" panose="02040503050406030204" pitchFamily="18" charset="0"/>
                          </a:rPr>
                          <m:t>X</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i="1" smtClean="0">
                            <a:latin typeface="Cambria Math" panose="02040503050406030204" pitchFamily="18" charset="0"/>
                          </a:rPr>
                          <m:t>S</m:t>
                        </m:r>
                      </m:e>
                      <m:sub>
                        <m:r>
                          <m:rPr>
                            <m:sty m:val="p"/>
                          </m:rPr>
                          <a:rPr lang="en-US" altLang="zh-TW">
                            <a:latin typeface="Cambria Math" panose="02040503050406030204" pitchFamily="18" charset="0"/>
                          </a:rPr>
                          <m:t>X</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𝑓</m:t>
                        </m:r>
                      </m:e>
                    </m:d>
                  </m:oMath>
                </a14:m>
                <a:r>
                  <a:rPr lang="zh-TW" altLang="en-US" dirty="0"/>
                  <a:t>。</a:t>
                </a:r>
                <a:endParaRPr lang="en-US" altLang="zh-TW" dirty="0"/>
              </a:p>
              <a:p>
                <a:endParaRPr lang="en-US" altLang="zh-TW" dirty="0"/>
              </a:p>
              <a:p>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842811" cy="5530789"/>
              </a:xfrm>
              <a:blipFill>
                <a:blip r:embed="rId2"/>
                <a:stretch>
                  <a:fillRect l="-927" t="-1872" r="-206" b="-11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74372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功率譜密度的特性</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321022"/>
              </a:xfrm>
            </p:spPr>
            <p:txBody>
              <a:bodyPr/>
              <a:lstStyle/>
              <a:p>
                <a:r>
                  <a:rPr lang="en-US" altLang="zh-TW" dirty="0"/>
                  <a:t>Wiener-</a:t>
                </a:r>
                <a:r>
                  <a:rPr lang="en-US" altLang="zh-TW" dirty="0" err="1"/>
                  <a:t>Khinchin</a:t>
                </a:r>
                <a:r>
                  <a:rPr lang="en-US" altLang="zh-TW" dirty="0"/>
                  <a:t> theorem</a:t>
                </a:r>
                <a:r>
                  <a:rPr lang="zh-TW" altLang="en-US" dirty="0"/>
                  <a:t>：描述了 </a:t>
                </a:r>
                <a:r>
                  <a:rPr lang="en-US" altLang="zh-TW" dirty="0"/>
                  <a:t>WSS</a:t>
                </a:r>
                <a:r>
                  <a:rPr lang="zh-TW" altLang="en-US" dirty="0"/>
                  <a:t> 下自相關函數與 </a:t>
                </a:r>
                <a:r>
                  <a:rPr lang="en-US" altLang="zh-TW" dirty="0"/>
                  <a:t>PSD</a:t>
                </a:r>
                <a:r>
                  <a:rPr lang="zh-TW" altLang="en-US" dirty="0"/>
                  <a:t> 的關係</a:t>
                </a:r>
                <a:br>
                  <a:rPr lang="en-US" altLang="zh-TW" dirty="0"/>
                </a:br>
                <a14:m>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nary>
                              <m:naryPr>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ub>
                              <m:sup>
                                <m:r>
                                  <a:rPr lang="en-US" altLang="zh-TW" i="1">
                                    <a:latin typeface="Cambria Math" panose="02040503050406030204" pitchFamily="18" charset="0"/>
                                    <a:ea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𝑅</m:t>
                                    </m:r>
                                  </m:e>
                                  <m:sub>
                                    <m:r>
                                      <a:rPr lang="en-US" altLang="zh-TW" i="1">
                                        <a:latin typeface="Cambria Math" panose="02040503050406030204" pitchFamily="18" charset="0"/>
                                      </a:rPr>
                                      <m:t>𝑋</m:t>
                                    </m:r>
                                  </m:sub>
                                </m:sSub>
                                <m:r>
                                  <a:rPr lang="en-US" altLang="zh-TW" i="1">
                                    <a:latin typeface="Cambria Math" panose="02040503050406030204" pitchFamily="18" charset="0"/>
                                  </a:rPr>
                                  <m:t>(</m:t>
                                </m:r>
                                <m:r>
                                  <a:rPr lang="en-US" altLang="zh-TW" i="1">
                                    <a:latin typeface="Cambria Math" panose="02040503050406030204" pitchFamily="18" charset="0"/>
                                  </a:rPr>
                                  <m:t>𝜏</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r>
                                      <a:rPr lang="en-US" altLang="zh-TW" i="1">
                                        <a:latin typeface="Cambria Math" panose="02040503050406030204" pitchFamily="18" charset="0"/>
                                      </a:rPr>
                                      <m:t>𝑓</m:t>
                                    </m:r>
                                    <m:r>
                                      <a:rPr lang="en-US" altLang="zh-TW" i="1">
                                        <a:latin typeface="Cambria Math" panose="02040503050406030204" pitchFamily="18" charset="0"/>
                                      </a:rPr>
                                      <m:t>𝜏</m:t>
                                    </m:r>
                                  </m:sup>
                                </m:sSup>
                                <m:r>
                                  <a:rPr lang="en-US" altLang="zh-TW" b="0" i="1" smtClean="0">
                                    <a:latin typeface="Cambria Math" panose="02040503050406030204" pitchFamily="18" charset="0"/>
                                  </a:rPr>
                                  <m:t>𝑑</m:t>
                                </m:r>
                                <m:r>
                                  <a:rPr lang="en-US" altLang="zh-TW" b="0" i="1" smtClean="0">
                                    <a:latin typeface="Cambria Math" panose="02040503050406030204" pitchFamily="18" charset="0"/>
                                  </a:rPr>
                                  <m:t>𝜏</m:t>
                                </m:r>
                              </m:e>
                            </m:nary>
                          </m:e>
                          <m:e>
                            <m:sSub>
                              <m:sSubPr>
                                <m:ctrlPr>
                                  <a:rPr lang="en-US" altLang="zh-TW" i="1">
                                    <a:latin typeface="Cambria Math" panose="02040503050406030204" pitchFamily="18" charset="0"/>
                                  </a:rPr>
                                </m:ctrlPr>
                              </m:sSubPr>
                              <m:e>
                                <m:r>
                                  <a:rPr lang="en-US" altLang="zh-TW" i="1">
                                    <a:latin typeface="Cambria Math" panose="02040503050406030204" pitchFamily="18" charset="0"/>
                                  </a:rPr>
                                  <m:t>𝑅</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𝜏</m:t>
                                </m:r>
                              </m:e>
                            </m:d>
                            <m:r>
                              <a:rPr lang="en-US" altLang="zh-TW" b="0" i="1" smtClean="0">
                                <a:latin typeface="Cambria Math" panose="02040503050406030204" pitchFamily="18" charset="0"/>
                              </a:rPr>
                              <m:t>=</m:t>
                            </m:r>
                            <m:nary>
                              <m:naryPr>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ub>
                              <m:sup>
                                <m:r>
                                  <a:rPr lang="en-US" altLang="zh-TW" i="1">
                                    <a:latin typeface="Cambria Math" panose="02040503050406030204" pitchFamily="18" charset="0"/>
                                    <a:ea typeface="Cambria Math" panose="02040503050406030204" pitchFamily="18" charset="0"/>
                                  </a:rPr>
                                  <m:t>∞</m:t>
                                </m:r>
                              </m:sup>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i="1">
                                        <a:latin typeface="Cambria Math" panose="02040503050406030204" pitchFamily="18" charset="0"/>
                                      </a:rPr>
                                      <m:t>𝑋</m:t>
                                    </m:r>
                                  </m:sub>
                                </m:sSub>
                                <m:r>
                                  <a:rPr lang="en-US" altLang="zh-TW" i="1">
                                    <a:latin typeface="Cambria Math" panose="02040503050406030204" pitchFamily="18" charset="0"/>
                                  </a:rPr>
                                  <m:t>(</m:t>
                                </m:r>
                                <m:r>
                                  <a:rPr lang="en-US" altLang="zh-TW" b="0" i="1" smtClean="0">
                                    <a:latin typeface="Cambria Math" panose="02040503050406030204" pitchFamily="18" charset="0"/>
                                  </a:rPr>
                                  <m:t>𝑓</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r>
                                      <a:rPr lang="en-US" altLang="zh-TW" i="1">
                                        <a:latin typeface="Cambria Math" panose="02040503050406030204" pitchFamily="18" charset="0"/>
                                      </a:rPr>
                                      <m:t>𝑓</m:t>
                                    </m:r>
                                    <m:r>
                                      <a:rPr lang="en-US" altLang="zh-TW" i="1">
                                        <a:latin typeface="Cambria Math" panose="02040503050406030204" pitchFamily="18" charset="0"/>
                                      </a:rPr>
                                      <m:t>𝜏</m:t>
                                    </m:r>
                                  </m:sup>
                                </m:sSup>
                                <m:r>
                                  <a:rPr lang="en-US" altLang="zh-TW" b="0" i="1" smtClean="0">
                                    <a:latin typeface="Cambria Math" panose="02040503050406030204" pitchFamily="18" charset="0"/>
                                  </a:rPr>
                                  <m:t>𝑑𝑓</m:t>
                                </m:r>
                              </m:e>
                            </m:nary>
                          </m:e>
                        </m:eqArr>
                      </m:e>
                    </m:d>
                  </m:oMath>
                </a14:m>
                <a:endParaRPr lang="en-US" altLang="zh-TW" dirty="0"/>
              </a:p>
              <a:p>
                <a:r>
                  <a:rPr lang="zh-TW" altLang="en-US" dirty="0"/>
                  <a:t>零頻率下的功率密度：</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𝑋</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0</m:t>
                        </m:r>
                      </m:e>
                    </m:d>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b="0" i="1" smtClean="0">
                            <a:latin typeface="Cambria Math" panose="02040503050406030204" pitchFamily="18" charset="0"/>
                            <a:ea typeface="Cambria Math" panose="02040503050406030204" pitchFamily="18" charset="0"/>
                          </a:rPr>
                          <m:t>∞</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𝑋</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𝜏</m:t>
                        </m:r>
                        <m:r>
                          <a:rPr lang="en-US" altLang="zh-TW" b="0" i="1" smtClean="0">
                            <a:latin typeface="Cambria Math" panose="02040503050406030204" pitchFamily="18" charset="0"/>
                          </a:rPr>
                          <m:t>)</m:t>
                        </m:r>
                      </m:e>
                    </m:nary>
                    <m:r>
                      <a:rPr lang="en-US" altLang="zh-TW" b="0" i="1" smtClean="0">
                        <a:latin typeface="Cambria Math" panose="02040503050406030204" pitchFamily="18" charset="0"/>
                      </a:rPr>
                      <m:t>𝑑</m:t>
                    </m:r>
                    <m:r>
                      <a:rPr lang="en-US" altLang="zh-TW" b="0" i="1" smtClean="0">
                        <a:latin typeface="Cambria Math" panose="02040503050406030204" pitchFamily="18" charset="0"/>
                      </a:rPr>
                      <m:t>𝜏</m:t>
                    </m:r>
                  </m:oMath>
                </a14:m>
                <a:r>
                  <a:rPr lang="en-US" altLang="zh-TW" dirty="0"/>
                  <a:t> </a:t>
                </a:r>
                <a:r>
                  <a:rPr lang="zh-TW" altLang="en-US" dirty="0"/>
                  <a:t>。</a:t>
                </a:r>
                <a:endParaRPr lang="en-US" altLang="zh-TW" dirty="0"/>
              </a:p>
              <a:p>
                <a:r>
                  <a:rPr lang="zh-TW" altLang="en-US" dirty="0"/>
                  <a:t>平均功率：</a:t>
                </a:r>
                <a14:m>
                  <m:oMath xmlns:m="http://schemas.openxmlformats.org/officeDocument/2006/math">
                    <m:r>
                      <a:rPr lang="en-US" altLang="zh-TW" b="0" i="1" smtClean="0">
                        <a:latin typeface="Cambria Math" panose="02040503050406030204" pitchFamily="18" charset="0"/>
                      </a:rPr>
                      <m:t>𝐸</m:t>
                    </m:r>
                    <m:d>
                      <m:dPr>
                        <m:begChr m:val="["/>
                        <m:endChr m:val="]"/>
                        <m:ctrlPr>
                          <a:rPr lang="en-US" altLang="zh-TW" b="0" i="1" smtClean="0">
                            <a:latin typeface="Cambria Math" panose="02040503050406030204" pitchFamily="18" charset="0"/>
                          </a:rPr>
                        </m:ctrlPr>
                      </m:dPr>
                      <m:e>
                        <m:sSup>
                          <m:sSupPr>
                            <m:ctrlPr>
                              <a:rPr lang="en-US" altLang="zh-TW" b="0" i="1" smtClean="0">
                                <a:latin typeface="Cambria Math" panose="02040503050406030204" pitchFamily="18" charset="0"/>
                              </a:rPr>
                            </m:ctrlPr>
                          </m:sSupPr>
                          <m:e>
                            <m:d>
                              <m:dPr>
                                <m:begChr m:val="|"/>
                                <m:endChr m:val="|"/>
                                <m:ctrlPr>
                                  <a:rPr lang="en-US" altLang="zh-TW" i="1" smtClean="0">
                                    <a:latin typeface="Cambria Math" panose="02040503050406030204" pitchFamily="18" charset="0"/>
                                  </a:rPr>
                                </m:ctrlPr>
                              </m:dPr>
                              <m:e>
                                <m:r>
                                  <a:rPr lang="en-US" altLang="zh-TW" i="1" smtClean="0">
                                    <a:latin typeface="Cambria Math" panose="02040503050406030204" pitchFamily="18" charset="0"/>
                                  </a:rPr>
                                  <m:t>𝑋</m:t>
                                </m:r>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𝑡</m:t>
                                    </m:r>
                                  </m:e>
                                </m:d>
                              </m:e>
                            </m:d>
                          </m:e>
                          <m:sup>
                            <m:r>
                              <a:rPr lang="en-US" altLang="zh-TW" b="0" i="1" smtClean="0">
                                <a:latin typeface="Cambria Math" panose="02040503050406030204" pitchFamily="18" charset="0"/>
                              </a:rPr>
                              <m:t>2</m:t>
                            </m:r>
                          </m:sup>
                        </m:sSup>
                      </m:e>
                    </m:d>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𝑊𝑎𝑡𝑡</m:t>
                        </m:r>
                      </m:e>
                    </m:d>
                    <m:r>
                      <a:rPr lang="en-US" altLang="zh-TW" b="0" i="1" smtClean="0">
                        <a:latin typeface="Cambria Math" panose="02040503050406030204" pitchFamily="18" charset="0"/>
                      </a:rPr>
                      <m:t>=</m:t>
                    </m:r>
                    <m:nary>
                      <m:naryPr>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ub>
                      <m:sup>
                        <m:r>
                          <a:rPr lang="en-US" altLang="zh-TW" i="1">
                            <a:latin typeface="Cambria Math" panose="02040503050406030204" pitchFamily="18" charset="0"/>
                            <a:ea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𝑓</m:t>
                            </m:r>
                          </m:e>
                        </m:d>
                        <m:r>
                          <a:rPr lang="en-US" altLang="zh-TW" b="0" i="1" smtClean="0">
                            <a:latin typeface="Cambria Math" panose="02040503050406030204" pitchFamily="18" charset="0"/>
                          </a:rPr>
                          <m:t>𝑑𝑓</m:t>
                        </m:r>
                        <m:r>
                          <a:rPr lang="en-US" altLang="zh-TW" i="1" smtClean="0">
                            <a:latin typeface="Cambria Math" panose="02040503050406030204" pitchFamily="18" charset="0"/>
                          </a:rPr>
                          <m:t> </m:t>
                        </m:r>
                      </m:e>
                    </m:nary>
                    <m:r>
                      <a:rPr lang="en-US" altLang="zh-TW" i="1">
                        <a:latin typeface="Cambria Math" panose="02040503050406030204" pitchFamily="18" charset="0"/>
                      </a:rPr>
                      <m:t>[</m:t>
                    </m:r>
                    <m:r>
                      <m:rPr>
                        <m:sty m:val="p"/>
                      </m:rPr>
                      <a:rPr lang="en-US" altLang="zh-TW" i="1">
                        <a:latin typeface="Cambria Math" panose="02040503050406030204" pitchFamily="18" charset="0"/>
                      </a:rPr>
                      <m:t>W</m:t>
                    </m:r>
                    <m:r>
                      <a:rPr lang="en-US" altLang="zh-TW" b="0" i="1" smtClean="0">
                        <a:latin typeface="Cambria Math" panose="02040503050406030204" pitchFamily="18" charset="0"/>
                      </a:rPr>
                      <m:t>𝑎𝑡𝑡</m:t>
                    </m:r>
                    <m:r>
                      <a:rPr lang="en-US" altLang="zh-TW" b="0" i="1" smtClean="0">
                        <a:latin typeface="Cambria Math" panose="02040503050406030204" pitchFamily="18" charset="0"/>
                      </a:rPr>
                      <m:t>/</m:t>
                    </m:r>
                    <m:r>
                      <a:rPr lang="en-US" altLang="zh-TW" b="0" i="1" smtClean="0">
                        <a:latin typeface="Cambria Math" panose="02040503050406030204" pitchFamily="18" charset="0"/>
                      </a:rPr>
                      <m:t>𝐻𝑧</m:t>
                    </m:r>
                    <m:r>
                      <a:rPr lang="en-US" altLang="zh-TW" i="1">
                        <a:latin typeface="Cambria Math" panose="02040503050406030204" pitchFamily="18" charset="0"/>
                      </a:rPr>
                      <m:t>]</m:t>
                    </m:r>
                  </m:oMath>
                </a14:m>
                <a:r>
                  <a:rPr lang="zh-TW" altLang="en-US" dirty="0"/>
                  <a:t>。</a:t>
                </a:r>
                <a:endParaRPr lang="en-US" altLang="zh-TW" dirty="0"/>
              </a:p>
              <a:p>
                <a:r>
                  <a:rPr lang="en-US" altLang="zh-TW" dirty="0"/>
                  <a:t>PSD </a:t>
                </a:r>
                <a:r>
                  <a:rPr lang="zh-TW" altLang="en-US" dirty="0"/>
                  <a:t>是實數，即 </a:t>
                </a:r>
                <a14:m>
                  <m:oMath xmlns:m="http://schemas.openxmlformats.org/officeDocument/2006/math">
                    <m:sSubSup>
                      <m:sSubSupPr>
                        <m:ctrlPr>
                          <a:rPr lang="en-US" altLang="zh-TW" b="0" i="1" smtClean="0">
                            <a:latin typeface="Cambria Math" panose="02040503050406030204" pitchFamily="18" charset="0"/>
                          </a:rPr>
                        </m:ctrlPr>
                      </m:sSubSupPr>
                      <m:e>
                        <m:r>
                          <a:rPr lang="en-US" altLang="zh-TW" i="1">
                            <a:latin typeface="Cambria Math" panose="02040503050406030204" pitchFamily="18" charset="0"/>
                          </a:rPr>
                          <m:t>𝑆</m:t>
                        </m:r>
                      </m:e>
                      <m:sub>
                        <m:r>
                          <a:rPr lang="en-US" altLang="zh-TW" i="1">
                            <a:latin typeface="Cambria Math" panose="02040503050406030204" pitchFamily="18" charset="0"/>
                          </a:rPr>
                          <m:t>𝑋</m:t>
                        </m:r>
                      </m:sub>
                      <m:sup>
                        <m:r>
                          <a:rPr lang="en-US" altLang="zh-TW" b="0" i="1" smtClean="0">
                            <a:latin typeface="Cambria Math" panose="02040503050406030204" pitchFamily="18" charset="0"/>
                          </a:rPr>
                          <m:t>∗</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𝑓</m:t>
                        </m:r>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𝑓</m:t>
                        </m:r>
                      </m:e>
                    </m:d>
                  </m:oMath>
                </a14:m>
                <a:r>
                  <a:rPr lang="zh-TW" altLang="en-US" dirty="0"/>
                  <a:t>。</a:t>
                </a:r>
                <a:endParaRPr lang="en-US" altLang="zh-TW" dirty="0"/>
              </a:p>
              <a:p>
                <a:r>
                  <a:rPr lang="zh-TW" altLang="en-US" dirty="0"/>
                  <a:t>若 </a:t>
                </a:r>
                <a14:m>
                  <m:oMath xmlns:m="http://schemas.openxmlformats.org/officeDocument/2006/math">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𝑅</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𝜏</m:t>
                        </m:r>
                      </m:e>
                    </m:d>
                  </m:oMath>
                </a14:m>
                <a:r>
                  <a:rPr lang="en-US" altLang="zh-TW" dirty="0"/>
                  <a:t> </a:t>
                </a:r>
                <a:r>
                  <a:rPr lang="zh-TW" altLang="en-US" dirty="0"/>
                  <a:t>是實數，則 </a:t>
                </a:r>
                <a:r>
                  <a:rPr lang="en-US" altLang="zh-TW" dirty="0"/>
                  <a:t>PSD</a:t>
                </a:r>
                <a:r>
                  <a:rPr lang="zh-TW" altLang="en-US" dirty="0"/>
                  <a:t> 是偶函數，即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𝑓</m:t>
                        </m:r>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𝑋</m:t>
                        </m:r>
                      </m:sub>
                    </m:sSub>
                    <m:r>
                      <a:rPr lang="en-US" altLang="zh-TW" i="1">
                        <a:latin typeface="Cambria Math" panose="02040503050406030204" pitchFamily="18" charset="0"/>
                      </a:rPr>
                      <m:t>(</m:t>
                    </m:r>
                    <m:r>
                      <a:rPr lang="en-US" altLang="zh-TW" b="0" i="1" smtClean="0">
                        <a:latin typeface="Cambria Math" panose="02040503050406030204" pitchFamily="18" charset="0"/>
                      </a:rPr>
                      <m:t>−</m:t>
                    </m:r>
                    <m:r>
                      <a:rPr lang="en-US" altLang="zh-TW" i="1">
                        <a:latin typeface="Cambria Math" panose="02040503050406030204" pitchFamily="18" charset="0"/>
                      </a:rPr>
                      <m:t>𝑓</m:t>
                    </m:r>
                    <m:r>
                      <a:rPr lang="en-US" altLang="zh-TW" i="1">
                        <a:latin typeface="Cambria Math" panose="02040503050406030204" pitchFamily="18" charset="0"/>
                      </a:rPr>
                      <m:t>)</m:t>
                    </m:r>
                  </m:oMath>
                </a14:m>
                <a:r>
                  <a:rPr lang="zh-TW" altLang="en-US" dirty="0"/>
                  <a:t>。</a:t>
                </a:r>
                <a:endParaRPr lang="en-US" altLang="zh-TW" dirty="0"/>
              </a:p>
              <a:p>
                <a:r>
                  <a:rPr lang="en-US" altLang="zh-TW" dirty="0"/>
                  <a:t>WSS</a:t>
                </a:r>
                <a:r>
                  <a:rPr lang="zh-TW" altLang="en-US" dirty="0"/>
                  <a:t> 的 </a:t>
                </a:r>
                <a14:m>
                  <m:oMath xmlns:m="http://schemas.openxmlformats.org/officeDocument/2006/math">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𝑓</m:t>
                        </m:r>
                      </m:e>
                    </m:d>
                  </m:oMath>
                </a14:m>
                <a:r>
                  <a:rPr lang="zh-TW" altLang="en-US" dirty="0"/>
                  <a:t> 具有非負性。</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321022"/>
              </a:xfrm>
              <a:blipFill>
                <a:blip r:embed="rId2"/>
                <a:stretch>
                  <a:fillRect l="-964" t="-206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7122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關於通道</a:t>
            </a:r>
            <a:r>
              <a:rPr lang="en-US" altLang="zh-TW" dirty="0"/>
              <a: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通道代表訊號從發射端到接收端經過的物理環境。可以分為</a:t>
            </a:r>
            <a:r>
              <a:rPr lang="zh-TW" altLang="en-US" b="1" dirty="0"/>
              <a:t>有線</a:t>
            </a:r>
            <a:r>
              <a:rPr lang="en-US" altLang="zh-TW" b="1" dirty="0"/>
              <a:t>(wired)</a:t>
            </a:r>
            <a:r>
              <a:rPr lang="zh-TW" altLang="en-US" dirty="0"/>
              <a:t>跟</a:t>
            </a:r>
            <a:r>
              <a:rPr lang="zh-TW" altLang="en-US" b="1" dirty="0"/>
              <a:t>無線</a:t>
            </a:r>
            <a:r>
              <a:rPr lang="en-US" altLang="zh-TW" b="1" dirty="0"/>
              <a:t>(wireless)</a:t>
            </a:r>
            <a:r>
              <a:rPr lang="zh-TW" altLang="en-US" dirty="0"/>
              <a:t>。</a:t>
            </a:r>
            <a:endParaRPr lang="en-US" altLang="zh-TW" dirty="0"/>
          </a:p>
          <a:p>
            <a:r>
              <a:rPr lang="zh-TW" altLang="en-US" dirty="0"/>
              <a:t>有線通道可以是雙絞線、同軸電纜、光纖、乙太網路等專用線路。</a:t>
            </a:r>
            <a:endParaRPr lang="en-US" altLang="zh-TW" dirty="0"/>
          </a:p>
          <a:p>
            <a:r>
              <a:rPr lang="zh-TW" altLang="en-US" dirty="0"/>
              <a:t>無線通道將空間當作訊號傳輸媒介，例如：廣播電台、衛星通訊、</a:t>
            </a:r>
            <a:r>
              <a:rPr lang="en-US" altLang="zh-TW" dirty="0"/>
              <a:t>RFID</a:t>
            </a:r>
            <a:r>
              <a:rPr lang="zh-TW" altLang="en-US" dirty="0"/>
              <a:t>、</a:t>
            </a:r>
            <a:r>
              <a:rPr lang="en-US" altLang="zh-TW" dirty="0"/>
              <a:t>Wi-fi</a:t>
            </a:r>
            <a:r>
              <a:rPr lang="zh-TW" altLang="en-US" dirty="0"/>
              <a:t>、行動通訊系統等。</a:t>
            </a:r>
            <a:endParaRPr lang="en-US" altLang="zh-TW" dirty="0"/>
          </a:p>
          <a:p>
            <a:r>
              <a:rPr lang="zh-TW" altLang="en-US" dirty="0"/>
              <a:t>但通道並不是完美的，它會有許多通道效應去破壞訊號的完整性，像是</a:t>
            </a:r>
            <a:r>
              <a:rPr lang="zh-TW" altLang="en-US" b="1" dirty="0"/>
              <a:t>雜訊</a:t>
            </a:r>
            <a:r>
              <a:rPr lang="en-US" altLang="zh-TW" b="1" dirty="0"/>
              <a:t>(noise)</a:t>
            </a:r>
            <a:r>
              <a:rPr lang="zh-TW" altLang="en-US" dirty="0"/>
              <a:t>、</a:t>
            </a:r>
            <a:r>
              <a:rPr lang="zh-TW" altLang="en-US" b="1" dirty="0"/>
              <a:t>干擾</a:t>
            </a:r>
            <a:r>
              <a:rPr lang="en-US" altLang="zh-TW" b="1" dirty="0"/>
              <a:t>(interference)</a:t>
            </a:r>
            <a:r>
              <a:rPr lang="zh-TW" altLang="en-US" dirty="0"/>
              <a:t>、通道特性造成的非線性效應。</a:t>
            </a:r>
            <a:endParaRPr lang="en-US" altLang="zh-TW" dirty="0"/>
          </a:p>
        </p:txBody>
      </p:sp>
      <p:pic>
        <p:nvPicPr>
          <p:cNvPr id="2050" name="Picture 2" descr="Reducing Signal Noise in Practice | Precision Digital">
            <a:extLst>
              <a:ext uri="{FF2B5EF4-FFF2-40B4-BE49-F238E27FC236}">
                <a16:creationId xmlns:a16="http://schemas.microsoft.com/office/drawing/2014/main" id="{D87496F2-AB98-472B-9343-5B15B504B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777" y="4408254"/>
            <a:ext cx="4788023" cy="23609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ired vs. Wireless, Which One Is Better for Your Network? - Fiber ...">
            <a:extLst>
              <a:ext uri="{FF2B5EF4-FFF2-40B4-BE49-F238E27FC236}">
                <a16:creationId xmlns:a16="http://schemas.microsoft.com/office/drawing/2014/main" id="{B826A042-198E-4DF0-8A4A-AF5C19F67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300" y="4408253"/>
            <a:ext cx="2566270" cy="236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225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功率譜密度範例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把先前的 </a:t>
                </a:r>
                <a:r>
                  <a:rPr lang="en-US" altLang="zh-TW" dirty="0"/>
                  <a:t>WSS</a:t>
                </a:r>
                <a:r>
                  <a:rPr lang="zh-TW" altLang="en-US" dirty="0"/>
                  <a:t> 範例再拿出來看，</a:t>
                </a:r>
                <a:r>
                  <a:rPr lang="en-US" altLang="zh-TW" sz="2800" b="0" dirty="0"/>
                  <a:t> </a:t>
                </a:r>
                <a14:m>
                  <m:oMath xmlns:m="http://schemas.openxmlformats.org/officeDocument/2006/math">
                    <m:r>
                      <a:rPr lang="en-US" altLang="zh-TW" sz="2800" b="0" i="1" smtClean="0">
                        <a:latin typeface="Cambria Math" panose="02040503050406030204" pitchFamily="18" charset="0"/>
                      </a:rPr>
                      <m:t>𝑋</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𝑡</m:t>
                        </m:r>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𝐴𝑐𝑜𝑠</m:t>
                    </m:r>
                    <m:r>
                      <a:rPr lang="en-US" altLang="zh-TW" sz="2800" b="0" i="1" smtClean="0">
                        <a:latin typeface="Cambria Math" panose="02040503050406030204" pitchFamily="18" charset="0"/>
                      </a:rPr>
                      <m:t>(2</m:t>
                    </m:r>
                    <m:r>
                      <a:rPr lang="en-US" altLang="zh-TW" sz="2800" b="0" i="1" smtClean="0">
                        <a:latin typeface="Cambria Math" panose="02040503050406030204" pitchFamily="18" charset="0"/>
                      </a:rPr>
                      <m:t>𝜋</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𝑓</m:t>
                        </m:r>
                      </m:e>
                      <m:sub>
                        <m:r>
                          <a:rPr lang="en-US" altLang="zh-TW" sz="2800" b="0" i="1" smtClean="0">
                            <a:latin typeface="Cambria Math" panose="02040503050406030204" pitchFamily="18" charset="0"/>
                          </a:rPr>
                          <m:t>𝑐</m:t>
                        </m:r>
                      </m:sub>
                    </m:s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m:t>
                    </m:r>
                    <m:r>
                      <m:rPr>
                        <m:sty m:val="p"/>
                      </m:rPr>
                      <a:rPr lang="el-GR" altLang="zh-TW" sz="2800" b="0" i="1" smtClean="0">
                        <a:latin typeface="Cambria Math" panose="02040503050406030204" pitchFamily="18" charset="0"/>
                        <a:ea typeface="Cambria Math" panose="02040503050406030204" pitchFamily="18" charset="0"/>
                      </a:rPr>
                      <m:t>Θ</m:t>
                    </m:r>
                    <m:r>
                      <a:rPr lang="en-US" altLang="zh-TW" sz="2800" b="0" i="1" smtClean="0">
                        <a:latin typeface="Cambria Math" panose="02040503050406030204" pitchFamily="18" charset="0"/>
                      </a:rPr>
                      <m:t>)</m:t>
                    </m:r>
                  </m:oMath>
                </a14:m>
                <a:r>
                  <a:rPr lang="zh-TW" altLang="en-US" sz="2800" dirty="0"/>
                  <a:t>，其中 </a:t>
                </a:r>
                <a14:m>
                  <m:oMath xmlns:m="http://schemas.openxmlformats.org/officeDocument/2006/math">
                    <m:r>
                      <m:rPr>
                        <m:sty m:val="p"/>
                      </m:rPr>
                      <a:rPr lang="el-GR" altLang="zh-TW" sz="2800" i="1">
                        <a:latin typeface="Cambria Math" panose="02040503050406030204" pitchFamily="18" charset="0"/>
                        <a:ea typeface="Cambria Math" panose="02040503050406030204" pitchFamily="18" charset="0"/>
                      </a:rPr>
                      <m:t>Θ</m:t>
                    </m:r>
                  </m:oMath>
                </a14:m>
                <a:r>
                  <a:rPr lang="zh-TW" altLang="en-US" sz="2800" dirty="0"/>
                  <a:t> 有 </a:t>
                </a:r>
                <a14:m>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𝜋</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𝜋</m:t>
                    </m:r>
                    <m:r>
                      <a:rPr lang="en-US" altLang="zh-TW" sz="2800" b="0" i="1" smtClean="0">
                        <a:latin typeface="Cambria Math" panose="02040503050406030204" pitchFamily="18" charset="0"/>
                      </a:rPr>
                      <m:t>)</m:t>
                    </m:r>
                  </m:oMath>
                </a14:m>
                <a:r>
                  <a:rPr lang="en-US" altLang="zh-TW" sz="2800" dirty="0"/>
                  <a:t> </a:t>
                </a:r>
                <a:r>
                  <a:rPr lang="zh-TW" altLang="en-US" sz="2800" dirty="0"/>
                  <a:t>的均勻分布。</a:t>
                </a:r>
                <a:endParaRPr lang="en-US" altLang="zh-TW" sz="2800" dirty="0"/>
              </a:p>
              <a:p>
                <a:r>
                  <a:rPr lang="zh-TW" altLang="en-US" dirty="0"/>
                  <a:t>已知</a:t>
                </a:r>
                <a14:m>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𝑅</m:t>
                        </m:r>
                      </m:e>
                      <m:sub>
                        <m:r>
                          <a:rPr lang="en-US" altLang="zh-TW" sz="2800" i="1">
                            <a:latin typeface="Cambria Math" panose="02040503050406030204" pitchFamily="18" charset="0"/>
                          </a:rPr>
                          <m:t>𝑋</m:t>
                        </m:r>
                      </m:sub>
                    </m:sSub>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𝜏</m:t>
                        </m:r>
                      </m:e>
                    </m:d>
                    <m:r>
                      <a:rPr lang="en-US" altLang="zh-TW" sz="2800" b="0" i="1" smtClean="0">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𝐴</m:t>
                            </m:r>
                          </m:e>
                          <m:sup>
                            <m:r>
                              <a:rPr lang="en-US" altLang="zh-TW" i="1">
                                <a:latin typeface="Cambria Math" panose="02040503050406030204" pitchFamily="18" charset="0"/>
                              </a:rPr>
                              <m:t>2</m:t>
                            </m:r>
                          </m:sup>
                        </m:sSup>
                      </m:num>
                      <m:den>
                        <m:r>
                          <a:rPr lang="en-US" altLang="zh-TW" i="1">
                            <a:latin typeface="Cambria Math" panose="02040503050406030204" pitchFamily="18" charset="0"/>
                          </a:rPr>
                          <m:t>2</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cos</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b="0" i="1" smtClean="0">
                                <a:latin typeface="Cambria Math" panose="02040503050406030204" pitchFamily="18" charset="0"/>
                              </a:rPr>
                              <m:t>𝜏</m:t>
                            </m:r>
                          </m:e>
                        </m:d>
                      </m:e>
                    </m:func>
                  </m:oMath>
                </a14:m>
                <a:endParaRPr lang="en-US" altLang="zh-TW" dirty="0"/>
              </a:p>
              <a:p>
                <a:r>
                  <a:rPr lang="zh-TW" altLang="en-US" dirty="0"/>
                  <a:t>故 </a:t>
                </a:r>
                <a14:m>
                  <m:oMath xmlns:m="http://schemas.openxmlformats.org/officeDocument/2006/math">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𝑋</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nary>
                      <m:naryPr>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ub>
                      <m:sup>
                        <m:r>
                          <a:rPr lang="en-US" altLang="zh-TW" i="1">
                            <a:latin typeface="Cambria Math" panose="02040503050406030204" pitchFamily="18" charset="0"/>
                            <a:ea typeface="Cambria Math" panose="02040503050406030204" pitchFamily="18" charset="0"/>
                          </a:rPr>
                          <m:t>∞</m:t>
                        </m:r>
                      </m:sup>
                      <m:e>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𝐴</m:t>
                                </m:r>
                              </m:e>
                              <m:sup>
                                <m:r>
                                  <a:rPr lang="en-US" altLang="zh-TW" i="1">
                                    <a:latin typeface="Cambria Math" panose="02040503050406030204" pitchFamily="18" charset="0"/>
                                  </a:rPr>
                                  <m:t>2</m:t>
                                </m:r>
                              </m:sup>
                            </m:sSup>
                          </m:num>
                          <m:den>
                            <m:r>
                              <a:rPr lang="en-US" altLang="zh-TW" i="1">
                                <a:latin typeface="Cambria Math" panose="02040503050406030204" pitchFamily="18" charset="0"/>
                              </a:rPr>
                              <m:t>2</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cos</m:t>
                            </m:r>
                          </m:fName>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𝜏</m:t>
                                </m:r>
                              </m:e>
                            </m:d>
                          </m:e>
                        </m:func>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r>
                              <a:rPr lang="en-US" altLang="zh-TW" i="1">
                                <a:latin typeface="Cambria Math" panose="02040503050406030204" pitchFamily="18" charset="0"/>
                              </a:rPr>
                              <m:t>𝑓</m:t>
                            </m:r>
                            <m:r>
                              <a:rPr lang="en-US" altLang="zh-TW" i="1">
                                <a:latin typeface="Cambria Math" panose="02040503050406030204" pitchFamily="18" charset="0"/>
                              </a:rPr>
                              <m:t>𝜏</m:t>
                            </m:r>
                          </m:sup>
                        </m:sSup>
                        <m:r>
                          <a:rPr lang="en-US" altLang="zh-TW" b="0" i="1" smtClean="0">
                            <a:latin typeface="Cambria Math" panose="02040503050406030204" pitchFamily="18" charset="0"/>
                          </a:rPr>
                          <m:t>𝑑</m:t>
                        </m:r>
                        <m:r>
                          <a:rPr lang="en-US" altLang="zh-TW" b="0" i="1" smtClean="0">
                            <a:latin typeface="Cambria Math" panose="02040503050406030204" pitchFamily="18" charset="0"/>
                          </a:rPr>
                          <m:t>𝜏</m:t>
                        </m:r>
                      </m:e>
                    </m:nary>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𝐴</m:t>
                            </m:r>
                          </m:e>
                          <m:sup>
                            <m:r>
                              <a:rPr lang="en-US" altLang="zh-TW" b="0" i="1" smtClean="0">
                                <a:latin typeface="Cambria Math" panose="02040503050406030204" pitchFamily="18" charset="0"/>
                              </a:rPr>
                              <m:t>2</m:t>
                            </m:r>
                          </m:sup>
                        </m:sSup>
                      </m:num>
                      <m:den>
                        <m:r>
                          <a:rPr lang="en-US" altLang="zh-TW" b="0" i="1" smtClean="0">
                            <a:latin typeface="Cambria Math" panose="02040503050406030204" pitchFamily="18" charset="0"/>
                          </a:rPr>
                          <m:t>4</m:t>
                        </m:r>
                      </m:den>
                    </m:f>
                    <m:r>
                      <a:rPr lang="en-US" altLang="zh-TW" b="0" i="1" smtClean="0">
                        <a:latin typeface="Cambria Math" panose="02040503050406030204" pitchFamily="18" charset="0"/>
                      </a:rPr>
                      <m:t>(</m:t>
                    </m:r>
                    <m:r>
                      <a:rPr lang="en-US" altLang="zh-TW" b="0" i="1" smtClean="0">
                        <a:latin typeface="Cambria Math" panose="02040503050406030204" pitchFamily="18" charset="0"/>
                      </a:rPr>
                      <m:t>𝛿</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e>
                    </m:d>
                    <m:r>
                      <a:rPr lang="en-US" altLang="zh-TW" b="0" i="1" smtClean="0">
                        <a:latin typeface="Cambria Math" panose="02040503050406030204" pitchFamily="18" charset="0"/>
                      </a:rPr>
                      <m:t>+</m:t>
                    </m:r>
                    <m:r>
                      <a:rPr lang="en-US" altLang="zh-TW" b="0" i="1" smtClean="0">
                        <a:latin typeface="Cambria Math" panose="02040503050406030204" pitchFamily="18" charset="0"/>
                      </a:rPr>
                      <m:t>𝛿</m:t>
                    </m:r>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m:t>
                    </m:r>
                  </m:oMath>
                </a14:m>
                <a:endParaRPr lang="en-US" altLang="zh-TW" dirty="0"/>
              </a:p>
              <a:p>
                <a:r>
                  <a:rPr lang="en-US" altLang="zh-TW" dirty="0"/>
                  <a:t>PSD</a:t>
                </a:r>
                <a:r>
                  <a:rPr lang="zh-TW" altLang="en-US" dirty="0"/>
                  <a:t> 表示如下</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11A1781D-9167-4D68-A21E-E60DDE0D4F32}"/>
              </a:ext>
            </a:extLst>
          </p:cNvPr>
          <p:cNvPicPr>
            <a:picLocks noChangeAspect="1"/>
          </p:cNvPicPr>
          <p:nvPr/>
        </p:nvPicPr>
        <p:blipFill>
          <a:blip r:embed="rId3"/>
          <a:stretch>
            <a:fillRect/>
          </a:stretch>
        </p:blipFill>
        <p:spPr>
          <a:xfrm>
            <a:off x="3563750" y="4321153"/>
            <a:ext cx="5064499" cy="2428738"/>
          </a:xfrm>
          <a:prstGeom prst="rect">
            <a:avLst/>
          </a:prstGeom>
        </p:spPr>
      </p:pic>
    </p:spTree>
    <p:extLst>
      <p:ext uri="{BB962C8B-B14F-4D97-AF65-F5344CB8AC3E}">
        <p14:creationId xmlns:p14="http://schemas.microsoft.com/office/powerpoint/2010/main" val="298669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回頭看看能量譜密度</a:t>
            </a:r>
            <a:r>
              <a:rPr lang="en-US" altLang="zh-TW" dirty="0"/>
              <a:t>(Energy Spectral Density)</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424257"/>
              </a:xfrm>
            </p:spPr>
            <p:txBody>
              <a:bodyPr/>
              <a:lstStyle/>
              <a:p>
                <a:r>
                  <a:rPr lang="zh-TW" altLang="en-US" dirty="0"/>
                  <a:t>對於</a:t>
                </a:r>
                <a:r>
                  <a:rPr lang="zh-TW" altLang="en-US" b="1" dirty="0"/>
                  <a:t>確定過程</a:t>
                </a:r>
                <a:r>
                  <a:rPr lang="zh-TW" altLang="en-US" dirty="0"/>
                  <a:t>的訊號 </a:t>
                </a:r>
                <a14:m>
                  <m:oMath xmlns:m="http://schemas.openxmlformats.org/officeDocument/2006/math">
                    <m:r>
                      <a:rPr lang="en-US" altLang="zh-TW" i="1">
                        <a:latin typeface="Cambria Math" panose="02040503050406030204" pitchFamily="18" charset="0"/>
                      </a:rPr>
                      <m:t>𝑥</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 ，</a:t>
                </a:r>
                <a14:m>
                  <m:oMath xmlns:m="http://schemas.openxmlformats.org/officeDocument/2006/math">
                    <m:nary>
                      <m:naryPr>
                        <m:ctrlPr>
                          <a:rPr lang="en-US" altLang="zh-TW"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m:t>
                        </m:r>
                        <m:r>
                          <a:rPr lang="en-US" altLang="zh-TW" sz="2800" i="1" smtClean="0">
                            <a:latin typeface="Cambria Math" panose="02040503050406030204" pitchFamily="18" charset="0"/>
                            <a:ea typeface="Cambria Math" panose="02040503050406030204" pitchFamily="18" charset="0"/>
                          </a:rPr>
                          <m:t>∞</m:t>
                        </m:r>
                      </m:sub>
                      <m:sup>
                        <m:r>
                          <a:rPr lang="en-US" altLang="zh-TW" sz="2800" i="1" smtClean="0">
                            <a:latin typeface="Cambria Math" panose="02040503050406030204" pitchFamily="18" charset="0"/>
                            <a:ea typeface="Cambria Math" panose="02040503050406030204" pitchFamily="18" charset="0"/>
                          </a:rPr>
                          <m:t>∞</m:t>
                        </m:r>
                      </m:sup>
                      <m:e>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𝑥</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𝑡</m:t>
                                </m:r>
                              </m:e>
                            </m:d>
                            <m:r>
                              <a:rPr lang="en-US" altLang="zh-TW" sz="2800" b="0" i="1" smtClean="0">
                                <a:latin typeface="Cambria Math" panose="02040503050406030204" pitchFamily="18" charset="0"/>
                              </a:rPr>
                              <m:t>|</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rPr>
                          <m:t>𝑑𝑡</m:t>
                        </m:r>
                      </m:e>
                    </m:nary>
                  </m:oMath>
                </a14:m>
                <a:r>
                  <a:rPr lang="zh-TW" altLang="en-US" dirty="0"/>
                  <a:t> 為 </a:t>
                </a:r>
                <a14:m>
                  <m:oMath xmlns:m="http://schemas.openxmlformats.org/officeDocument/2006/math">
                    <m:r>
                      <a:rPr lang="en-US" altLang="zh-TW" i="1">
                        <a:latin typeface="Cambria Math" panose="02040503050406030204" pitchFamily="18" charset="0"/>
                      </a:rPr>
                      <m:t>𝑥</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 的能量。</a:t>
                </a:r>
                <a:endParaRPr lang="en-US" altLang="zh-TW" dirty="0"/>
              </a:p>
              <a:p>
                <a:r>
                  <a:rPr lang="zh-TW" altLang="en-US" dirty="0"/>
                  <a:t>先前在</a:t>
                </a:r>
                <a:r>
                  <a:rPr lang="zh-TW" altLang="en-US" dirty="0">
                    <a:hlinkClick r:id="rId2" action="ppaction://hlinksldjump"/>
                  </a:rPr>
                  <a:t>傅立葉轉換</a:t>
                </a:r>
                <a:r>
                  <a:rPr lang="zh-TW" altLang="en-US" dirty="0"/>
                  <a:t>提過</a:t>
                </a:r>
                <a14:m>
                  <m:oMath xmlns:m="http://schemas.openxmlformats.org/officeDocument/2006/math">
                    <m:nary>
                      <m:naryPr>
                        <m:ctrlPr>
                          <a:rPr lang="en-US" altLang="zh-TW"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m:t>
                        </m:r>
                        <m:r>
                          <a:rPr lang="en-US" altLang="zh-TW" sz="2800" i="1" smtClean="0">
                            <a:latin typeface="Cambria Math" panose="02040503050406030204" pitchFamily="18" charset="0"/>
                            <a:ea typeface="Cambria Math" panose="02040503050406030204" pitchFamily="18" charset="0"/>
                          </a:rPr>
                          <m:t>∞</m:t>
                        </m:r>
                      </m:sub>
                      <m:sup>
                        <m:r>
                          <a:rPr lang="en-US" altLang="zh-TW" sz="2800" i="1" smtClean="0">
                            <a:latin typeface="Cambria Math" panose="02040503050406030204" pitchFamily="18" charset="0"/>
                            <a:ea typeface="Cambria Math" panose="02040503050406030204" pitchFamily="18" charset="0"/>
                          </a:rPr>
                          <m:t>∞</m:t>
                        </m:r>
                      </m:sup>
                      <m:e>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𝑥</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𝑡</m:t>
                                </m:r>
                              </m:e>
                            </m:d>
                            <m:r>
                              <a:rPr lang="en-US" altLang="zh-TW" sz="2800" b="0" i="1" smtClean="0">
                                <a:latin typeface="Cambria Math" panose="02040503050406030204" pitchFamily="18" charset="0"/>
                              </a:rPr>
                              <m:t>|</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rPr>
                          <m:t>𝑑𝑡</m:t>
                        </m:r>
                      </m:e>
                    </m:nary>
                    <m:r>
                      <a:rPr lang="en-US" altLang="zh-TW" sz="2800" b="0" i="1" smtClean="0">
                        <a:latin typeface="Cambria Math" panose="02040503050406030204" pitchFamily="18" charset="0"/>
                      </a:rPr>
                      <m:t>=</m:t>
                    </m:r>
                    <m:nary>
                      <m:naryPr>
                        <m:ctrlPr>
                          <a:rPr lang="en-US" altLang="zh-TW" sz="2800" i="1">
                            <a:latin typeface="Cambria Math" panose="02040503050406030204" pitchFamily="18" charset="0"/>
                          </a:rPr>
                        </m:ctrlPr>
                      </m:naryPr>
                      <m:sub>
                        <m:r>
                          <m:rPr>
                            <m:brk m:alnAt="23"/>
                          </m:rPr>
                          <a:rPr lang="en-US" altLang="zh-TW" sz="2800" i="1">
                            <a:latin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m:t>
                        </m:r>
                      </m:sub>
                      <m:sup>
                        <m:r>
                          <a:rPr lang="en-US" altLang="zh-TW" sz="2800" i="1">
                            <a:latin typeface="Cambria Math" panose="02040503050406030204" pitchFamily="18" charset="0"/>
                            <a:ea typeface="Cambria Math" panose="02040503050406030204" pitchFamily="18" charset="0"/>
                          </a:rPr>
                          <m:t>∞</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m:t>
                            </m:r>
                            <m:r>
                              <a:rPr lang="en-US" altLang="zh-TW" sz="2800" b="0" i="1" smtClean="0">
                                <a:latin typeface="Cambria Math" panose="02040503050406030204" pitchFamily="18" charset="0"/>
                              </a:rPr>
                              <m:t>𝑋</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e>
                          <m:sup>
                            <m:r>
                              <a:rPr lang="en-US" altLang="zh-TW" sz="2800" i="1">
                                <a:latin typeface="Cambria Math" panose="02040503050406030204" pitchFamily="18" charset="0"/>
                              </a:rPr>
                              <m:t>2</m:t>
                            </m:r>
                          </m:sup>
                        </m:sSup>
                        <m:r>
                          <a:rPr lang="en-US" altLang="zh-TW" sz="2800" i="1">
                            <a:latin typeface="Cambria Math" panose="02040503050406030204" pitchFamily="18" charset="0"/>
                          </a:rPr>
                          <m:t>𝑑</m:t>
                        </m:r>
                        <m:r>
                          <a:rPr lang="en-US" altLang="zh-TW" sz="2800" b="0" i="1" smtClean="0">
                            <a:latin typeface="Cambria Math" panose="02040503050406030204" pitchFamily="18" charset="0"/>
                          </a:rPr>
                          <m:t>𝑓</m:t>
                        </m:r>
                      </m:e>
                    </m:nary>
                  </m:oMath>
                </a14:m>
                <a:r>
                  <a:rPr lang="zh-TW" altLang="en-US" dirty="0"/>
                  <a:t>，也將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m:t>
                        </m:r>
                        <m:r>
                          <a:rPr lang="en-US" altLang="zh-TW" i="1">
                            <a:latin typeface="Cambria Math" panose="02040503050406030204" pitchFamily="18" charset="0"/>
                          </a:rPr>
                          <m:t>𝑋</m:t>
                        </m:r>
                        <m:r>
                          <a:rPr lang="en-US" altLang="zh-TW" i="1">
                            <a:latin typeface="Cambria Math" panose="02040503050406030204" pitchFamily="18" charset="0"/>
                          </a:rPr>
                          <m:t>(</m:t>
                        </m:r>
                        <m:r>
                          <a:rPr lang="en-US" altLang="zh-TW" i="1">
                            <a:latin typeface="Cambria Math" panose="02040503050406030204" pitchFamily="18" charset="0"/>
                          </a:rPr>
                          <m:t>𝑓</m:t>
                        </m:r>
                        <m:r>
                          <a:rPr lang="en-US" altLang="zh-TW" i="1">
                            <a:latin typeface="Cambria Math" panose="02040503050406030204" pitchFamily="18" charset="0"/>
                          </a:rPr>
                          <m:t>)|</m:t>
                        </m:r>
                      </m:e>
                      <m:sup>
                        <m:r>
                          <a:rPr lang="en-US" altLang="zh-TW" i="1">
                            <a:latin typeface="Cambria Math" panose="02040503050406030204" pitchFamily="18" charset="0"/>
                          </a:rPr>
                          <m:t>2</m:t>
                        </m:r>
                      </m:sup>
                    </m:sSup>
                  </m:oMath>
                </a14:m>
                <a:r>
                  <a:rPr lang="zh-TW" altLang="en-US" dirty="0"/>
                  <a:t> 稱作是能量譜密度</a:t>
                </a:r>
                <a:r>
                  <a:rPr lang="en-US" altLang="zh-TW" dirty="0"/>
                  <a:t>(ESD)</a:t>
                </a:r>
                <a:r>
                  <a:rPr lang="zh-TW" altLang="en-US" dirty="0"/>
                  <a:t>。</a:t>
                </a:r>
                <a:endParaRPr lang="en-US" altLang="zh-TW" dirty="0"/>
              </a:p>
              <a:p>
                <a:r>
                  <a:rPr lang="zh-TW" altLang="en-US" dirty="0"/>
                  <a:t>將能量譜密度做反傅立葉轉換，可得</a:t>
                </a:r>
                <a:br>
                  <a:rPr lang="en-US" altLang="zh-TW" dirty="0"/>
                </a:br>
                <a14:m>
                  <m:oMath xmlns:m="http://schemas.openxmlformats.org/officeDocument/2006/math">
                    <m:sSup>
                      <m:sSupPr>
                        <m:ctrlPr>
                          <a:rPr lang="en-US" altLang="zh-TW" sz="2800" i="1" dirty="0">
                            <a:latin typeface="Cambria Math" panose="02040503050406030204" pitchFamily="18" charset="0"/>
                          </a:rPr>
                        </m:ctrlPr>
                      </m:sSupPr>
                      <m:e>
                        <m:r>
                          <m:rPr>
                            <m:sty m:val="p"/>
                          </m:rPr>
                          <a:rPr lang="en-US" altLang="zh-TW" sz="2800" i="1" dirty="0">
                            <a:latin typeface="Cambria Math" panose="02040503050406030204" pitchFamily="18" charset="0"/>
                          </a:rPr>
                          <m:t>F</m:t>
                        </m:r>
                      </m:e>
                      <m:sup>
                        <m:r>
                          <a:rPr lang="en-US" altLang="zh-TW" b="0" i="1" dirty="0" smtClean="0">
                            <a:latin typeface="Cambria Math" panose="02040503050406030204" pitchFamily="18" charset="0"/>
                          </a:rPr>
                          <m:t>−1</m:t>
                        </m:r>
                      </m:sup>
                    </m:sSup>
                    <m:d>
                      <m:dPr>
                        <m:begChr m:val="["/>
                        <m:endChr m:val="]"/>
                        <m:ctrlPr>
                          <a:rPr lang="en-US" altLang="zh-TW" sz="2800" b="0" i="1" dirty="0" smtClean="0">
                            <a:latin typeface="Cambria Math" panose="02040503050406030204" pitchFamily="18" charset="0"/>
                          </a:rPr>
                        </m:ctrlPr>
                      </m:dPr>
                      <m:e>
                        <m:sSup>
                          <m:sSupPr>
                            <m:ctrlPr>
                              <a:rPr lang="en-US" altLang="zh-TW" sz="2800" i="1" smtClean="0">
                                <a:latin typeface="Cambria Math" panose="02040503050406030204" pitchFamily="18" charset="0"/>
                              </a:rPr>
                            </m:ctrlPr>
                          </m:sSupPr>
                          <m:e>
                            <m:d>
                              <m:dPr>
                                <m:begChr m:val="|"/>
                                <m:endChr m:val="|"/>
                                <m:ctrlPr>
                                  <a:rPr lang="en-US" altLang="zh-TW" sz="2800" b="0" i="1">
                                    <a:latin typeface="Cambria Math" panose="02040503050406030204" pitchFamily="18" charset="0"/>
                                  </a:rPr>
                                </m:ctrlPr>
                              </m:dPr>
                              <m:e>
                                <m:r>
                                  <a:rPr lang="en-US" altLang="zh-TW" sz="2800" b="0" i="1" smtClean="0">
                                    <a:latin typeface="Cambria Math" panose="02040503050406030204" pitchFamily="18" charset="0"/>
                                  </a:rPr>
                                  <m:t>𝑋</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𝑓</m:t>
                                    </m:r>
                                  </m:e>
                                </m:d>
                              </m:e>
                            </m:d>
                          </m:e>
                          <m:sup>
                            <m:r>
                              <a:rPr lang="en-US" altLang="zh-TW" sz="2800" i="1">
                                <a:latin typeface="Cambria Math" panose="02040503050406030204" pitchFamily="18" charset="0"/>
                              </a:rPr>
                              <m:t>2</m:t>
                            </m:r>
                          </m:sup>
                        </m:sSup>
                      </m:e>
                    </m:d>
                    <m:r>
                      <a:rPr lang="en-US" altLang="zh-TW" sz="2800" b="0" i="1" smtClean="0">
                        <a:latin typeface="Cambria Math" panose="02040503050406030204" pitchFamily="18" charset="0"/>
                      </a:rPr>
                      <m:t>=</m:t>
                    </m:r>
                    <m:sSup>
                      <m:sSupPr>
                        <m:ctrlPr>
                          <a:rPr lang="en-US" altLang="zh-TW" i="1" dirty="0">
                            <a:latin typeface="Cambria Math" panose="02040503050406030204" pitchFamily="18" charset="0"/>
                          </a:rPr>
                        </m:ctrlPr>
                      </m:sSupPr>
                      <m:e>
                        <m:r>
                          <m:rPr>
                            <m:sty m:val="p"/>
                          </m:rPr>
                          <a:rPr lang="en-US" altLang="zh-TW" i="1" dirty="0">
                            <a:latin typeface="Cambria Math" panose="02040503050406030204" pitchFamily="18" charset="0"/>
                          </a:rPr>
                          <m:t>F</m:t>
                        </m:r>
                      </m:e>
                      <m:sup>
                        <m:r>
                          <a:rPr lang="en-US" altLang="zh-TW" i="1" dirty="0">
                            <a:latin typeface="Cambria Math" panose="02040503050406030204" pitchFamily="18" charset="0"/>
                          </a:rPr>
                          <m:t>−1</m:t>
                        </m:r>
                      </m:sup>
                    </m:sSup>
                    <m:d>
                      <m:dPr>
                        <m:begChr m:val="["/>
                        <m:endChr m:val="]"/>
                        <m:ctrlPr>
                          <a:rPr lang="en-US" altLang="zh-TW" i="1" dirty="0">
                            <a:latin typeface="Cambria Math" panose="02040503050406030204" pitchFamily="18" charset="0"/>
                          </a:rPr>
                        </m:ctrlPr>
                      </m:dPr>
                      <m:e>
                        <m:r>
                          <a:rPr lang="en-US" altLang="zh-TW" i="1">
                            <a:latin typeface="Cambria Math" panose="02040503050406030204" pitchFamily="18" charset="0"/>
                          </a:rPr>
                          <m:t>𝑋</m:t>
                        </m:r>
                        <m:d>
                          <m:dPr>
                            <m:ctrlPr>
                              <a:rPr lang="en-US" altLang="zh-TW" i="1">
                                <a:latin typeface="Cambria Math" panose="02040503050406030204" pitchFamily="18" charset="0"/>
                              </a:rPr>
                            </m:ctrlPr>
                          </m:dPr>
                          <m:e>
                            <m:r>
                              <a:rPr lang="en-US" altLang="zh-TW" i="1">
                                <a:latin typeface="Cambria Math" panose="02040503050406030204" pitchFamily="18" charset="0"/>
                              </a:rPr>
                              <m:t>𝑓</m:t>
                            </m:r>
                          </m:e>
                        </m:d>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𝑋</m:t>
                            </m:r>
                          </m:e>
                          <m:sup>
                            <m:r>
                              <a:rPr lang="en-US" altLang="zh-TW" b="0" i="1" smtClean="0">
                                <a:latin typeface="Cambria Math" panose="02040503050406030204" pitchFamily="18" charset="0"/>
                              </a:rPr>
                              <m:t>∗</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𝑓</m:t>
                            </m:r>
                          </m:e>
                        </m:d>
                      </m:e>
                    </m:d>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𝐹</m:t>
                        </m:r>
                      </m:e>
                      <m:sup>
                        <m:r>
                          <a:rPr lang="en-US" altLang="zh-TW" b="0" i="1" smtClean="0">
                            <a:latin typeface="Cambria Math" panose="02040503050406030204" pitchFamily="18" charset="0"/>
                          </a:rPr>
                          <m:t>−1</m:t>
                        </m:r>
                      </m:sup>
                    </m:sSup>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e>
                    </m:d>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𝐹</m:t>
                        </m:r>
                      </m:e>
                      <m:sup>
                        <m:r>
                          <a:rPr lang="en-US" altLang="zh-TW" b="0" i="1" smtClean="0">
                            <a:latin typeface="Cambria Math" panose="02040503050406030204" pitchFamily="18" charset="0"/>
                          </a:rPr>
                          <m:t>−1</m:t>
                        </m:r>
                      </m:sup>
                    </m:sSup>
                    <m:d>
                      <m:dPr>
                        <m:begChr m:val="["/>
                        <m:endChr m:val="]"/>
                        <m:ctrlPr>
                          <a:rPr lang="en-US" altLang="zh-TW" b="0" i="1" smtClean="0">
                            <a:latin typeface="Cambria Math" panose="02040503050406030204" pitchFamily="18" charset="0"/>
                          </a:rPr>
                        </m:ctrlPr>
                      </m:dPr>
                      <m:e>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𝑋</m:t>
                            </m:r>
                          </m:e>
                          <m:sup>
                            <m:r>
                              <a:rPr lang="en-US" altLang="zh-TW" b="0" i="1" smtClean="0">
                                <a:latin typeface="Cambria Math" panose="02040503050406030204" pitchFamily="18" charset="0"/>
                              </a:rPr>
                              <m:t>∗</m:t>
                            </m:r>
                          </m:sup>
                        </m:sSup>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e>
                    </m:d>
                  </m:oMath>
                </a14:m>
                <a:endParaRPr lang="en-US" altLang="zh-TW" b="0" dirty="0"/>
              </a:p>
              <a:p>
                <a:r>
                  <a:rPr lang="zh-TW" altLang="en-US" dirty="0"/>
                  <a:t>又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𝐹</m:t>
                        </m:r>
                      </m:e>
                      <m:sup>
                        <m:r>
                          <a:rPr lang="en-US" altLang="zh-TW" i="1">
                            <a:latin typeface="Cambria Math" panose="02040503050406030204" pitchFamily="18" charset="0"/>
                          </a:rPr>
                          <m:t>−1</m:t>
                        </m:r>
                      </m:sup>
                    </m:sSup>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𝑋</m:t>
                            </m:r>
                          </m:e>
                          <m:sup>
                            <m:r>
                              <a:rPr lang="en-US" altLang="zh-TW" i="1">
                                <a:latin typeface="Cambria Math" panose="02040503050406030204" pitchFamily="18" charset="0"/>
                              </a:rPr>
                              <m:t>∗</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𝑓</m:t>
                            </m:r>
                          </m:e>
                        </m:d>
                      </m:e>
                    </m:d>
                    <m:r>
                      <a:rPr lang="en-US" altLang="zh-TW"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，故可得</a:t>
                </a:r>
                <a:br>
                  <a:rPr lang="en-US" altLang="zh-TW" dirty="0"/>
                </a:br>
                <a14:m>
                  <m:oMath xmlns:m="http://schemas.openxmlformats.org/officeDocument/2006/math">
                    <m:sSup>
                      <m:sSupPr>
                        <m:ctrlPr>
                          <a:rPr lang="en-US" altLang="zh-TW" i="1" dirty="0">
                            <a:latin typeface="Cambria Math" panose="02040503050406030204" pitchFamily="18" charset="0"/>
                          </a:rPr>
                        </m:ctrlPr>
                      </m:sSupPr>
                      <m:e>
                        <m:r>
                          <m:rPr>
                            <m:sty m:val="p"/>
                          </m:rPr>
                          <a:rPr lang="en-US" altLang="zh-TW" i="1" dirty="0">
                            <a:latin typeface="Cambria Math" panose="02040503050406030204" pitchFamily="18" charset="0"/>
                          </a:rPr>
                          <m:t>F</m:t>
                        </m:r>
                      </m:e>
                      <m:sup>
                        <m:r>
                          <a:rPr lang="en-US" altLang="zh-TW" i="1" dirty="0">
                            <a:latin typeface="Cambria Math" panose="02040503050406030204" pitchFamily="18" charset="0"/>
                          </a:rPr>
                          <m:t>−1</m:t>
                        </m:r>
                      </m:sup>
                    </m:sSup>
                    <m:d>
                      <m:dPr>
                        <m:begChr m:val="["/>
                        <m:endChr m:val="]"/>
                        <m:ctrlPr>
                          <a:rPr lang="en-US" altLang="zh-TW" i="1" dirty="0">
                            <a:latin typeface="Cambria Math" panose="02040503050406030204" pitchFamily="18" charset="0"/>
                          </a:rPr>
                        </m:ctrlPr>
                      </m:dPr>
                      <m:e>
                        <m:sSup>
                          <m:sSupPr>
                            <m:ctrlPr>
                              <a:rPr lang="en-US" altLang="zh-TW" i="1">
                                <a:latin typeface="Cambria Math" panose="02040503050406030204" pitchFamily="18" charset="0"/>
                              </a:rPr>
                            </m:ctrlPr>
                          </m:sSupPr>
                          <m:e>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𝑋</m:t>
                                </m:r>
                                <m:d>
                                  <m:dPr>
                                    <m:ctrlPr>
                                      <a:rPr lang="en-US" altLang="zh-TW" i="1">
                                        <a:latin typeface="Cambria Math" panose="02040503050406030204" pitchFamily="18" charset="0"/>
                                      </a:rPr>
                                    </m:ctrlPr>
                                  </m:dPr>
                                  <m:e>
                                    <m:r>
                                      <a:rPr lang="en-US" altLang="zh-TW" i="1">
                                        <a:latin typeface="Cambria Math" panose="02040503050406030204" pitchFamily="18" charset="0"/>
                                      </a:rPr>
                                      <m:t>𝑓</m:t>
                                    </m:r>
                                  </m:e>
                                </m:d>
                              </m:e>
                            </m:d>
                          </m:e>
                          <m:sup>
                            <m:r>
                              <a:rPr lang="en-US" altLang="zh-TW" i="1">
                                <a:latin typeface="Cambria Math" panose="02040503050406030204" pitchFamily="18" charset="0"/>
                              </a:rPr>
                              <m:t>2</m:t>
                            </m:r>
                          </m:sup>
                        </m:sSup>
                      </m:e>
                    </m:d>
                    <m:r>
                      <a:rPr lang="en-US" altLang="zh-TW" i="1">
                        <a:latin typeface="Cambria Math" panose="02040503050406030204" pitchFamily="18" charset="0"/>
                      </a:rPr>
                      <m:t>=</m:t>
                    </m:r>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nary>
                      <m:naryPr>
                        <m:ctrlPr>
                          <a:rPr lang="en-US" altLang="zh-TW"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i="1" smtClean="0">
                            <a:latin typeface="Cambria Math" panose="02040503050406030204" pitchFamily="18" charset="0"/>
                            <a:ea typeface="Cambria Math" panose="02040503050406030204" pitchFamily="18" charset="0"/>
                          </a:rPr>
                          <m:t>∞</m:t>
                        </m:r>
                      </m:sup>
                      <m:e>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𝜏</m:t>
                            </m:r>
                          </m:e>
                        </m:d>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𝜏</m:t>
                            </m:r>
                          </m:e>
                        </m:d>
                        <m:r>
                          <a:rPr lang="en-US" altLang="zh-TW" b="0" i="1" smtClean="0">
                            <a:latin typeface="Cambria Math" panose="02040503050406030204" pitchFamily="18" charset="0"/>
                          </a:rPr>
                          <m:t>𝑑</m:t>
                        </m:r>
                        <m:r>
                          <a:rPr lang="en-US" altLang="zh-TW" b="0" i="1" smtClean="0">
                            <a:latin typeface="Cambria Math" panose="02040503050406030204" pitchFamily="18" charset="0"/>
                          </a:rPr>
                          <m:t>𝜏</m:t>
                        </m:r>
                      </m:e>
                    </m:nary>
                  </m:oMath>
                </a14:m>
                <a:endParaRPr lang="en-US" altLang="zh-TW" dirty="0"/>
              </a:p>
              <a:p>
                <a:r>
                  <a:rPr lang="zh-TW" altLang="en-US" dirty="0"/>
                  <a:t>變成了自己與自己的時間反向做捲積，若參照 </a:t>
                </a:r>
                <a:r>
                  <a:rPr lang="en-US" altLang="zh-TW" dirty="0"/>
                  <a:t>PSD</a:t>
                </a:r>
                <a:r>
                  <a:rPr lang="zh-TW" altLang="en-US" dirty="0"/>
                  <a:t> 的概念，</a:t>
                </a:r>
                <a:r>
                  <a:rPr lang="en-US" altLang="zh-TW" dirty="0"/>
                  <a:t>ESD</a:t>
                </a:r>
                <a:r>
                  <a:rPr lang="zh-TW" altLang="en-US" dirty="0"/>
                  <a:t> 做反傅立葉轉換也會得到在確定過程下的自相關函數，若比較它和 </a:t>
                </a:r>
                <a:r>
                  <a:rPr lang="en-US" altLang="zh-TW" dirty="0"/>
                  <a:t>WSS</a:t>
                </a:r>
                <a:r>
                  <a:rPr lang="zh-TW" altLang="en-US" dirty="0"/>
                  <a:t> 的自相關函數，可以發現滿相似的。</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424257"/>
              </a:xfrm>
              <a:blipFill>
                <a:blip r:embed="rId3"/>
                <a:stretch>
                  <a:fillRect l="-964" t="-899" r="-9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79729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白雜訊</a:t>
            </a:r>
            <a:r>
              <a:rPr lang="en-US" altLang="zh-TW" dirty="0"/>
              <a:t>(White noise)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321022"/>
              </a:xfrm>
            </p:spPr>
            <p:txBody>
              <a:bodyPr/>
              <a:lstStyle/>
              <a:p>
                <a:r>
                  <a:rPr lang="zh-TW" altLang="en-US" dirty="0"/>
                  <a:t>雜訊是自然界的物理現象，當訊號經過通道時，可能會受到內部雜訊，像是熱雜訊</a:t>
                </a:r>
                <a:r>
                  <a:rPr lang="en-US" altLang="zh-TW" dirty="0"/>
                  <a:t>(thermal noise)</a:t>
                </a:r>
                <a:r>
                  <a:rPr lang="zh-TW" altLang="en-US" dirty="0"/>
                  <a:t>、散彈雜訊</a:t>
                </a:r>
                <a:r>
                  <a:rPr lang="en-US" altLang="zh-TW" dirty="0"/>
                  <a:t>(shot noise)</a:t>
                </a:r>
                <a:r>
                  <a:rPr lang="zh-TW" altLang="en-US" dirty="0"/>
                  <a:t>、閃爍雜訊</a:t>
                </a:r>
                <a:r>
                  <a:rPr lang="en-US" altLang="zh-TW" dirty="0"/>
                  <a:t>(flicker noise)</a:t>
                </a:r>
                <a:r>
                  <a:rPr lang="zh-TW" altLang="en-US" dirty="0"/>
                  <a:t>，或是受到外部雜訊如大氣效應、人造電氣裝置、地外效應等。</a:t>
                </a:r>
                <a:endParaRPr lang="en-US" altLang="zh-TW" dirty="0"/>
              </a:p>
              <a:p>
                <a:r>
                  <a:rPr lang="zh-TW" altLang="en-US" dirty="0"/>
                  <a:t>為了分析雜訊，我們使用白雜訊模型，它的 </a:t>
                </a:r>
                <a:r>
                  <a:rPr lang="en-US" altLang="zh-TW" dirty="0"/>
                  <a:t>PSD</a:t>
                </a:r>
                <a:r>
                  <a:rPr lang="zh-TW" altLang="en-US" dirty="0"/>
                  <a:t> 是個常數，也就是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𝑺</m:t>
                        </m:r>
                      </m:e>
                      <m:sub>
                        <m:r>
                          <a:rPr lang="en-US" altLang="zh-TW" b="1" i="1" smtClean="0">
                            <a:latin typeface="Cambria Math" panose="02040503050406030204" pitchFamily="18" charset="0"/>
                          </a:rPr>
                          <m:t>𝑾</m:t>
                        </m:r>
                      </m:sub>
                    </m:sSub>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𝒇</m:t>
                        </m:r>
                      </m:e>
                    </m:d>
                    <m:r>
                      <a:rPr lang="en-US" altLang="zh-TW" b="1" i="1" smtClean="0">
                        <a:latin typeface="Cambria Math" panose="02040503050406030204" pitchFamily="18" charset="0"/>
                      </a:rPr>
                      <m:t>=</m:t>
                    </m:r>
                    <m:f>
                      <m:fPr>
                        <m:ctrlPr>
                          <a:rPr lang="en-US" altLang="zh-TW" b="1" i="1" smtClean="0">
                            <a:latin typeface="Cambria Math" panose="02040503050406030204" pitchFamily="18" charset="0"/>
                          </a:rPr>
                        </m:ctrlPr>
                      </m:fPr>
                      <m:num>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𝑵</m:t>
                            </m:r>
                          </m:e>
                          <m:sub>
                            <m:r>
                              <a:rPr lang="en-US" altLang="zh-TW" b="1" i="1" smtClean="0">
                                <a:latin typeface="Cambria Math" panose="02040503050406030204" pitchFamily="18" charset="0"/>
                              </a:rPr>
                              <m:t>𝟎</m:t>
                            </m:r>
                          </m:sub>
                        </m:sSub>
                      </m:num>
                      <m:den>
                        <m:r>
                          <a:rPr lang="en-US" altLang="zh-TW" b="1" i="1" smtClean="0">
                            <a:latin typeface="Cambria Math" panose="02040503050406030204" pitchFamily="18" charset="0"/>
                          </a:rPr>
                          <m:t>𝟐</m:t>
                        </m:r>
                      </m:den>
                    </m:f>
                  </m:oMath>
                </a14:m>
                <a:r>
                  <a:rPr lang="zh-TW" altLang="en-US" dirty="0"/>
                  <a:t>。之所以會稱它為白色，是因為它就像白光一樣混合了各種頻率的光，它在各個頻段上功率都一致。</a:t>
                </a:r>
                <a:endParaRPr lang="en-US" altLang="zh-TW" dirty="0"/>
              </a:p>
              <a:p>
                <a:r>
                  <a:rPr lang="zh-TW" altLang="en-US" dirty="0"/>
                  <a:t>事實上這種雜訊模型也是便於分析，現實根本不可能有這種訊號。因為常數 </a:t>
                </a:r>
                <a:r>
                  <a:rPr lang="en-US" altLang="zh-TW" dirty="0"/>
                  <a:t>PSD</a:t>
                </a:r>
                <a:r>
                  <a:rPr lang="zh-TW" altLang="en-US" dirty="0"/>
                  <a:t> 意味著它有無限功率。再來，</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𝑊</m:t>
                        </m:r>
                      </m:sub>
                    </m:sSub>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𝑓</m:t>
                        </m:r>
                      </m:e>
                    </m:d>
                  </m:oMath>
                </a14:m>
                <a:r>
                  <a:rPr lang="zh-TW" altLang="en-US" dirty="0"/>
                  <a:t> 經過反轉換後得到自相關函數是一個在原點上的單位脈衝，這意味著這訊號任何時間點的值都和其他不管多靠近的點都不相關，這也是不太可能。</a:t>
                </a:r>
                <a:endParaRPr lang="en-US" altLang="zh-TW" dirty="0"/>
              </a:p>
              <a:p>
                <a:r>
                  <a:rPr lang="zh-TW" altLang="en-US" dirty="0"/>
                  <a:t>但是我們傳輸的訊號都會是有限頻寬，所以我們可以假設頻寬內雜訊功率一致，所以還是很好用來分析。</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321022"/>
              </a:xfrm>
              <a:blipFill>
                <a:blip r:embed="rId2"/>
                <a:stretch>
                  <a:fillRect l="-964" t="-1947" r="-1607" b="-171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41420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加成性白色高斯雜訊</a:t>
            </a:r>
            <a:r>
              <a:rPr lang="en-US" altLang="zh-TW" dirty="0"/>
              <a:t>(AWGN)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拆解這個名詞，除了白色</a:t>
                </a:r>
                <a:r>
                  <a:rPr lang="en-US" altLang="zh-TW" dirty="0"/>
                  <a:t>(White)</a:t>
                </a:r>
                <a:r>
                  <a:rPr lang="zh-TW" altLang="en-US" dirty="0"/>
                  <a:t>以及雜訊</a:t>
                </a:r>
                <a:r>
                  <a:rPr lang="en-US" altLang="zh-TW" dirty="0"/>
                  <a:t>(Noise)</a:t>
                </a:r>
                <a:r>
                  <a:rPr lang="zh-TW" altLang="en-US" dirty="0"/>
                  <a:t>以外。</a:t>
                </a:r>
                <a:endParaRPr lang="en-US" altLang="zh-TW" dirty="0"/>
              </a:p>
              <a:p>
                <a:r>
                  <a:rPr lang="zh-TW" altLang="en-US" dirty="0"/>
                  <a:t>加成性</a:t>
                </a:r>
                <a:r>
                  <a:rPr lang="en-US" altLang="zh-TW" dirty="0"/>
                  <a:t>(Additive)</a:t>
                </a:r>
                <a:r>
                  <a:rPr lang="zh-TW" altLang="en-US" dirty="0"/>
                  <a:t>：在分析通訊情境的雜訊效應時，我們通常會將雜訊與原始乾淨訊號做相加。如下圖，原本的雜訊 </a:t>
                </a:r>
                <a14:m>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經過帶通濾波器之後變成窄頻雜訊 </a:t>
                </a:r>
                <a14:m>
                  <m:oMath xmlns:m="http://schemas.openxmlformats.org/officeDocument/2006/math">
                    <m:r>
                      <a:rPr lang="en-US" altLang="zh-TW" b="0" i="1" smtClean="0">
                        <a:latin typeface="Cambria Math" panose="02040503050406030204" pitchFamily="18" charset="0"/>
                      </a:rPr>
                      <m:t>𝑛</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，因此相加後的訊號可以表示為</a:t>
                </a:r>
                <a:br>
                  <a:rPr lang="en-US" altLang="zh-TW" dirty="0"/>
                </a:br>
                <a14:m>
                  <m:oMath xmlns:m="http://schemas.openxmlformats.org/officeDocument/2006/math">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𝑛</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i="1">
                        <a:latin typeface="Cambria Math" panose="02040503050406030204" pitchFamily="18" charset="0"/>
                      </a:rPr>
                      <m:t>=</m:t>
                    </m:r>
                    <m:r>
                      <a:rPr lang="en-US" altLang="zh-TW" i="1">
                        <a:latin typeface="Cambria Math" panose="02040503050406030204" pitchFamily="18" charset="0"/>
                      </a:rPr>
                      <m:t>𝑠</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𝐼</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𝑐𝑜𝑠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𝑄</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endParaRPr lang="en-US" altLang="zh-TW" dirty="0"/>
              </a:p>
              <a:p>
                <a:endParaRPr lang="en-US" altLang="zh-TW" dirty="0"/>
              </a:p>
              <a:p>
                <a:r>
                  <a:rPr lang="zh-TW" altLang="en-US" dirty="0"/>
                  <a:t>高斯</a:t>
                </a:r>
                <a:r>
                  <a:rPr lang="en-US" altLang="zh-TW" dirty="0"/>
                  <a:t>(Gaussian)</a:t>
                </a:r>
                <a:r>
                  <a:rPr lang="zh-TW" altLang="en-US" dirty="0"/>
                  <a:t>：</a:t>
                </a:r>
                <a:r>
                  <a:rPr lang="en-US" altLang="zh-TW" dirty="0"/>
                  <a:t>AWGN</a:t>
                </a:r>
                <a:r>
                  <a:rPr lang="zh-TW" altLang="en-US" dirty="0"/>
                  <a:t> 是一個高斯過程，也就是每個時間點上的振幅值都是高斯分布決定出來的。</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24F74DAE-5729-4AE8-9FE7-64CFC5F21ED8}"/>
              </a:ext>
            </a:extLst>
          </p:cNvPr>
          <p:cNvPicPr>
            <a:picLocks noChangeAspect="1"/>
          </p:cNvPicPr>
          <p:nvPr/>
        </p:nvPicPr>
        <p:blipFill>
          <a:blip r:embed="rId3"/>
          <a:stretch>
            <a:fillRect/>
          </a:stretch>
        </p:blipFill>
        <p:spPr>
          <a:xfrm>
            <a:off x="3131007" y="4930120"/>
            <a:ext cx="5929985" cy="1562754"/>
          </a:xfrm>
          <a:prstGeom prst="rect">
            <a:avLst/>
          </a:prstGeom>
        </p:spPr>
      </p:pic>
    </p:spTree>
    <p:extLst>
      <p:ext uri="{BB962C8B-B14F-4D97-AF65-F5344CB8AC3E}">
        <p14:creationId xmlns:p14="http://schemas.microsoft.com/office/powerpoint/2010/main" val="1618409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訊號雜訊比分析範例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196787" y="1171852"/>
                <a:ext cx="11798423" cy="5005111"/>
              </a:xfrm>
            </p:spPr>
            <p:txBody>
              <a:bodyPr/>
              <a:lstStyle/>
              <a:p>
                <a:r>
                  <a:rPr lang="zh-TW" altLang="en-US" dirty="0"/>
                  <a:t>所謂</a:t>
                </a:r>
                <a:r>
                  <a:rPr lang="zh-TW" altLang="en-US" b="1" dirty="0"/>
                  <a:t>訊號雜訊比</a:t>
                </a:r>
                <a:r>
                  <a:rPr lang="en-US" altLang="zh-TW" b="1" dirty="0"/>
                  <a:t>(SNR)</a:t>
                </a:r>
                <a:r>
                  <a:rPr lang="zh-TW" altLang="en-US" dirty="0"/>
                  <a:t>，就是指訊號和雜訊的功率比值，該值越大代表訊號越乾淨，也就越容易解調或</a:t>
                </a:r>
                <a:r>
                  <a:rPr lang="zh-TW" altLang="en-US" b="1" dirty="0"/>
                  <a:t>位元錯誤率</a:t>
                </a:r>
                <a:r>
                  <a:rPr lang="en-US" altLang="zh-TW" b="1" dirty="0"/>
                  <a:t>(bit error rate, BER)</a:t>
                </a:r>
                <a:r>
                  <a:rPr lang="zh-TW" altLang="en-US" dirty="0"/>
                  <a:t>越低。常用單位是無因次的</a:t>
                </a:r>
                <a:r>
                  <a:rPr lang="zh-TW" altLang="en-US" b="1" dirty="0"/>
                  <a:t>分貝</a:t>
                </a:r>
                <a:r>
                  <a:rPr lang="en-US" altLang="zh-TW" b="1" dirty="0"/>
                  <a:t>(dB)</a:t>
                </a:r>
                <a:r>
                  <a:rPr lang="zh-TW" altLang="en-US" dirty="0"/>
                  <a:t>，也就是</a:t>
                </a:r>
                <a:r>
                  <a:rPr lang="zh-TW" altLang="en-US" b="1" dirty="0"/>
                  <a:t>功率比值取對數後乘以 </a:t>
                </a:r>
                <a:r>
                  <a:rPr lang="en-US" altLang="zh-TW" b="1" dirty="0"/>
                  <a:t>10</a:t>
                </a:r>
                <a:r>
                  <a:rPr lang="zh-TW" altLang="en-US" dirty="0"/>
                  <a:t>。</a:t>
                </a:r>
                <a:endParaRPr lang="en-US" altLang="zh-TW" dirty="0"/>
              </a:p>
              <a:p>
                <a:r>
                  <a:rPr lang="zh-TW" altLang="en-US" dirty="0"/>
                  <a:t>這裡以</a:t>
                </a:r>
                <a:r>
                  <a:rPr lang="zh-TW" altLang="en-US" dirty="0">
                    <a:hlinkClick r:id="rId2" action="ppaction://hlinksldjump"/>
                  </a:rPr>
                  <a:t>雙邊帶調變</a:t>
                </a:r>
                <a:r>
                  <a:rPr lang="en-US" altLang="zh-TW" dirty="0">
                    <a:hlinkClick r:id="rId2" action="ppaction://hlinksldjump"/>
                  </a:rPr>
                  <a:t>(DSB)</a:t>
                </a:r>
                <a:r>
                  <a:rPr lang="zh-TW" altLang="en-US" dirty="0"/>
                  <a:t>作為範例，分析調變訊號以及解調後訊號的 </a:t>
                </a:r>
                <a:r>
                  <a:rPr lang="en-US" altLang="zh-TW" dirty="0"/>
                  <a:t>SNR</a:t>
                </a:r>
                <a:r>
                  <a:rPr lang="zh-TW" altLang="en-US" dirty="0"/>
                  <a:t>，藉此評斷該調變在雜訊表現上是否良好。</a:t>
                </a:r>
                <a:endParaRPr lang="en-US" altLang="zh-TW" dirty="0"/>
              </a:p>
              <a:p>
                <a:r>
                  <a:rPr lang="zh-TW" altLang="en-US" dirty="0"/>
                  <a:t>令</a:t>
                </a:r>
                <a:r>
                  <a:rPr lang="zh-TW" altLang="en-US" dirty="0">
                    <a:hlinkClick r:id="rId3" action="ppaction://hlinksldjump"/>
                  </a:rPr>
                  <a:t>平穩</a:t>
                </a:r>
                <a:r>
                  <a:rPr lang="zh-TW" altLang="en-US" dirty="0"/>
                  <a:t>訊息訊號為 </a:t>
                </a:r>
                <a14:m>
                  <m:oMath xmlns:m="http://schemas.openxmlformats.org/officeDocument/2006/math">
                    <m:r>
                      <a:rPr lang="en-US" altLang="zh-TW" b="0" i="1" smtClean="0">
                        <a:latin typeface="Cambria Math" panose="02040503050406030204" pitchFamily="18" charset="0"/>
                      </a:rPr>
                      <m:t>𝑚</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，其均值為 </a:t>
                </a:r>
                <a:r>
                  <a:rPr lang="en-US" altLang="zh-TW" dirty="0"/>
                  <a:t>0</a:t>
                </a:r>
                <a:r>
                  <a:rPr lang="zh-TW" altLang="en-US" dirty="0"/>
                  <a:t> 且 </a:t>
                </a:r>
                <a:r>
                  <a:rPr lang="en-US" altLang="zh-TW" dirty="0"/>
                  <a:t>PSD</a:t>
                </a:r>
                <a:r>
                  <a:rPr lang="zh-TW" altLang="en-US" dirty="0"/>
                  <a:t> 受限於頻寬 </a:t>
                </a:r>
                <a14:m>
                  <m:oMath xmlns:m="http://schemas.openxmlformats.org/officeDocument/2006/math">
                    <m:r>
                      <a:rPr lang="en-US" altLang="zh-TW" b="0" i="1" smtClean="0">
                        <a:latin typeface="Cambria Math" panose="02040503050406030204" pitchFamily="18" charset="0"/>
                      </a:rPr>
                      <m:t>𝑊</m:t>
                    </m:r>
                  </m:oMath>
                </a14:m>
                <a:r>
                  <a:rPr lang="zh-TW" altLang="en-US" dirty="0"/>
                  <a:t> 之間，也就是 </a:t>
                </a:r>
                <a14:m>
                  <m:oMath xmlns:m="http://schemas.openxmlformats.org/officeDocument/2006/math">
                    <m:r>
                      <a:rPr lang="en-US" altLang="zh-TW" i="1">
                        <a:latin typeface="Cambria Math" panose="02040503050406030204" pitchFamily="18" charset="0"/>
                      </a:rPr>
                      <m:t>𝐸</m:t>
                    </m:r>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𝑚</m:t>
                            </m:r>
                          </m:e>
                          <m:sup>
                            <m:r>
                              <a:rPr lang="en-US" altLang="zh-TW" i="1">
                                <a:latin typeface="Cambria Math" panose="02040503050406030204" pitchFamily="18" charset="0"/>
                              </a:rPr>
                              <m:t>2</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e>
                    </m:d>
                    <m:r>
                      <a:rPr lang="en-US" altLang="zh-TW" i="1" smtClean="0">
                        <a:latin typeface="Cambria Math" panose="02040503050406030204" pitchFamily="18" charset="0"/>
                      </a:rPr>
                      <m:t>=</m:t>
                    </m:r>
                    <m:nary>
                      <m:naryPr>
                        <m:ctrlPr>
                          <a:rPr lang="zh-TW" altLang="en-US" i="1" dirty="0" smtClean="0">
                            <a:latin typeface="Cambria Math" panose="02040503050406030204" pitchFamily="18" charset="0"/>
                          </a:rPr>
                        </m:ctrlPr>
                      </m:naryPr>
                      <m:sub>
                        <m:r>
                          <m:rPr>
                            <m:brk m:alnAt="23"/>
                          </m:rPr>
                          <a:rPr lang="en-US" altLang="zh-TW" i="1" dirty="0">
                            <a:latin typeface="Cambria Math" panose="02040503050406030204" pitchFamily="18" charset="0"/>
                          </a:rPr>
                          <m:t>−</m:t>
                        </m:r>
                        <m:r>
                          <m:rPr>
                            <m:sty m:val="p"/>
                          </m:rPr>
                          <a:rPr lang="en-US" altLang="zh-TW" i="1" dirty="0" smtClean="0">
                            <a:latin typeface="Cambria Math" panose="02040503050406030204" pitchFamily="18" charset="0"/>
                          </a:rPr>
                          <m:t>W</m:t>
                        </m:r>
                      </m:sub>
                      <m:sup>
                        <m:r>
                          <a:rPr lang="en-US" altLang="zh-TW" b="0" i="1" smtClean="0">
                            <a:latin typeface="Cambria Math" panose="02040503050406030204" pitchFamily="18" charset="0"/>
                          </a:rPr>
                          <m:t>𝑊</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𝑀</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𝑑𝑓</m:t>
                        </m:r>
                      </m:e>
                    </m:nary>
                    <m:r>
                      <a:rPr lang="en-US" altLang="zh-TW" i="1">
                        <a:latin typeface="Cambria Math" panose="02040503050406030204" pitchFamily="18" charset="0"/>
                      </a:rPr>
                      <m:t>=</m:t>
                    </m:r>
                    <m:r>
                      <a:rPr lang="en-US" altLang="zh-TW" i="1">
                        <a:latin typeface="Cambria Math" panose="02040503050406030204" pitchFamily="18" charset="0"/>
                      </a:rPr>
                      <m:t>𝑃</m:t>
                    </m:r>
                    <m:r>
                      <a:rPr lang="en-US" altLang="zh-TW" i="1">
                        <a:latin typeface="Cambria Math" panose="02040503050406030204" pitchFamily="18" charset="0"/>
                      </a:rPr>
                      <m:t> </m:t>
                    </m:r>
                  </m:oMath>
                </a14:m>
                <a:r>
                  <a:rPr lang="zh-TW" altLang="en-US" dirty="0"/>
                  <a:t>。調變後訊號為 </a:t>
                </a:r>
                <a14:m>
                  <m:oMath xmlns:m="http://schemas.openxmlformats.org/officeDocument/2006/math">
                    <m:r>
                      <a:rPr lang="en-US" altLang="zh-TW" b="0" i="1" dirty="0" smtClean="0">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𝑚</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m:rPr>
                        <m:sty m:val="p"/>
                      </m:rPr>
                      <a:rPr lang="en-US" altLang="zh-TW" b="0" i="0" smtClean="0">
                        <a:latin typeface="Cambria Math" panose="02040503050406030204" pitchFamily="18" charset="0"/>
                      </a:rPr>
                      <m:t>cos</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zh-TW" altLang="en-US" i="1">
                        <a:latin typeface="Cambria Math" panose="02040503050406030204" pitchFamily="18" charset="0"/>
                      </a:rPr>
                      <m:t>，</m:t>
                    </m:r>
                  </m:oMath>
                </a14:m>
                <a:r>
                  <a:rPr lang="zh-TW" altLang="en-US" dirty="0"/>
                  <a:t>訊號通過帶通濾波器得到 </a:t>
                </a:r>
                <a14:m>
                  <m:oMath xmlns:m="http://schemas.openxmlformats.org/officeDocument/2006/math">
                    <m:r>
                      <a:rPr lang="en-US" altLang="zh-TW" b="0" i="1" dirty="0" smtClean="0">
                        <a:latin typeface="Cambria Math" panose="02040503050406030204" pitchFamily="18" charset="0"/>
                      </a:rPr>
                      <m:t>𝑥</m:t>
                    </m:r>
                    <m:d>
                      <m:dPr>
                        <m:ctrlPr>
                          <a:rPr lang="en-US" altLang="zh-TW" b="0" i="1">
                            <a:latin typeface="Cambria Math" panose="02040503050406030204" pitchFamily="18" charset="0"/>
                          </a:rPr>
                        </m:ctrlPr>
                      </m:dPr>
                      <m:e>
                        <m:r>
                          <a:rPr lang="en-US" altLang="zh-TW" i="1">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𝑛</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oMath>
                </a14:m>
                <a:r>
                  <a:rPr lang="zh-TW" altLang="en-US" dirty="0"/>
                  <a:t> 。</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196787" y="1171852"/>
                <a:ext cx="11798423" cy="5005111"/>
              </a:xfrm>
              <a:blipFill>
                <a:blip r:embed="rId4"/>
                <a:stretch>
                  <a:fillRect l="-930" t="-2192" r="-1343"/>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D73472D6-C473-4341-AB73-8C86666D6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56" y="4668274"/>
            <a:ext cx="6099288" cy="2035747"/>
          </a:xfrm>
          <a:prstGeom prst="rect">
            <a:avLst/>
          </a:prstGeom>
        </p:spPr>
      </p:pic>
    </p:spTree>
    <p:extLst>
      <p:ext uri="{BB962C8B-B14F-4D97-AF65-F5344CB8AC3E}">
        <p14:creationId xmlns:p14="http://schemas.microsoft.com/office/powerpoint/2010/main" val="877820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訊號雜訊比分析範例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解調前，其調變訊號 </a:t>
                </a:r>
                <a14:m>
                  <m:oMath xmlns:m="http://schemas.openxmlformats.org/officeDocument/2006/math">
                    <m:r>
                      <a:rPr lang="en-US" altLang="zh-TW" i="1">
                        <a:latin typeface="Cambria Math" panose="02040503050406030204" pitchFamily="18" charset="0"/>
                      </a:rPr>
                      <m:t>𝑠</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 之平均功率為</a:t>
                </a:r>
                <a:br>
                  <a:rPr lang="en-US" altLang="zh-TW" dirty="0"/>
                </a:br>
                <a14:m>
                  <m:oMath xmlns:m="http://schemas.openxmlformats.org/officeDocument/2006/math">
                    <m:func>
                      <m:funcPr>
                        <m:ctrlPr>
                          <a:rPr lang="en-US" altLang="zh-TW" i="1" smtClean="0">
                            <a:latin typeface="Cambria Math" panose="02040503050406030204" pitchFamily="18" charset="0"/>
                          </a:rPr>
                        </m:ctrlPr>
                      </m:funcPr>
                      <m:fName>
                        <m:limLow>
                          <m:limLowPr>
                            <m:ctrlPr>
                              <a:rPr lang="en-US" altLang="zh-TW" i="1" smtClean="0">
                                <a:latin typeface="Cambria Math" panose="02040503050406030204" pitchFamily="18" charset="0"/>
                              </a:rPr>
                            </m:ctrlPr>
                          </m:limLowPr>
                          <m:e>
                            <m:r>
                              <m:rPr>
                                <m:sty m:val="p"/>
                              </m:rPr>
                              <a:rPr lang="en-US" altLang="zh-TW" i="0" smtClean="0">
                                <a:latin typeface="Cambria Math" panose="02040503050406030204" pitchFamily="18" charset="0"/>
                              </a:rPr>
                              <m:t>lim</m:t>
                            </m:r>
                          </m:e>
                          <m:lim>
                            <m:r>
                              <a:rPr lang="en-US" altLang="zh-TW" b="0" i="1" smtClean="0">
                                <a:latin typeface="Cambria Math" panose="02040503050406030204" pitchFamily="18" charset="0"/>
                              </a:rPr>
                              <m:t>𝑇</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lim>
                        </m:limLow>
                      </m:fName>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r>
                              <a:rPr lang="en-US" altLang="zh-TW" b="0" i="1" smtClean="0">
                                <a:latin typeface="Cambria Math" panose="02040503050406030204" pitchFamily="18" charset="0"/>
                              </a:rPr>
                              <m:t>𝑇</m:t>
                            </m:r>
                          </m:den>
                        </m:f>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rPr>
                              <m:t>𝑇</m:t>
                            </m:r>
                          </m:sub>
                          <m:sup>
                            <m:r>
                              <a:rPr lang="en-US" altLang="zh-TW" b="0" i="1" smtClean="0">
                                <a:latin typeface="Cambria Math" panose="02040503050406030204" pitchFamily="18" charset="0"/>
                              </a:rPr>
                              <m:t>𝑇</m:t>
                            </m:r>
                          </m:sup>
                          <m:e>
                            <m:r>
                              <a:rPr lang="en-US" altLang="zh-TW" b="0" i="1" smtClean="0">
                                <a:latin typeface="Cambria Math" panose="02040503050406030204" pitchFamily="18" charset="0"/>
                              </a:rPr>
                              <m:t>𝐸</m:t>
                            </m:r>
                            <m:d>
                              <m:dPr>
                                <m:begChr m:val="["/>
                                <m:endChr m:val="]"/>
                                <m:ctrlPr>
                                  <a:rPr lang="en-US" altLang="zh-TW" b="0" i="1" smtClean="0">
                                    <a:latin typeface="Cambria Math" panose="02040503050406030204" pitchFamily="18" charset="0"/>
                                  </a:rPr>
                                </m:ctrlPr>
                              </m:dPr>
                              <m:e>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𝑠</m:t>
                                    </m:r>
                                  </m:e>
                                  <m:sup>
                                    <m:r>
                                      <a:rPr lang="en-US" altLang="zh-TW" b="0" i="1" smtClean="0">
                                        <a:latin typeface="Cambria Math" panose="02040503050406030204" pitchFamily="18" charset="0"/>
                                      </a:rPr>
                                      <m:t>2</m:t>
                                    </m:r>
                                  </m:sup>
                                </m:sSup>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e>
                            </m:d>
                            <m:r>
                              <a:rPr lang="en-US" altLang="zh-TW" b="0" i="1" smtClean="0">
                                <a:latin typeface="Cambria Math" panose="02040503050406030204" pitchFamily="18" charset="0"/>
                              </a:rPr>
                              <m:t>𝑑𝑡</m:t>
                            </m:r>
                          </m:e>
                        </m:nary>
                      </m:e>
                    </m:func>
                    <m:r>
                      <a:rPr lang="en-US" altLang="zh-TW" b="0" i="1" smtClean="0">
                        <a:latin typeface="Cambria Math" panose="02040503050406030204" pitchFamily="18" charset="0"/>
                      </a:rPr>
                      <m:t>=</m:t>
                    </m:r>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lim</m:t>
                            </m:r>
                          </m:e>
                          <m:lim>
                            <m:r>
                              <a:rPr lang="en-US" altLang="zh-TW" i="1">
                                <a:latin typeface="Cambria Math" panose="02040503050406030204" pitchFamily="18" charset="0"/>
                              </a:rPr>
                              <m:t>𝑇</m:t>
                            </m:r>
                            <m:r>
                              <a:rPr lang="en-US" altLang="zh-TW" i="1">
                                <a:latin typeface="Cambria Math" panose="02040503050406030204" pitchFamily="18" charset="0"/>
                                <a:ea typeface="Cambria Math" panose="02040503050406030204" pitchFamily="18" charset="0"/>
                              </a:rPr>
                              <m:t>→∞</m:t>
                            </m:r>
                          </m:lim>
                        </m:limLow>
                      </m:fName>
                      <m:e>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r>
                              <a:rPr lang="en-US" altLang="zh-TW" i="1">
                                <a:latin typeface="Cambria Math" panose="02040503050406030204" pitchFamily="18" charset="0"/>
                              </a:rPr>
                              <m:t>𝑇</m:t>
                            </m:r>
                          </m:den>
                        </m:f>
                        <m:nary>
                          <m:naryPr>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m:t>
                            </m:r>
                            <m:r>
                              <a:rPr lang="en-US" altLang="zh-TW" i="1">
                                <a:latin typeface="Cambria Math" panose="02040503050406030204" pitchFamily="18" charset="0"/>
                              </a:rPr>
                              <m:t>𝑇</m:t>
                            </m:r>
                          </m:sub>
                          <m:sup>
                            <m:r>
                              <a:rPr lang="en-US" altLang="zh-TW" i="1">
                                <a:latin typeface="Cambria Math" panose="02040503050406030204" pitchFamily="18" charset="0"/>
                              </a:rPr>
                              <m:t>𝑇</m:t>
                            </m:r>
                          </m:sup>
                          <m:e>
                            <m:r>
                              <a:rPr lang="en-US" altLang="zh-TW" i="1">
                                <a:latin typeface="Cambria Math" panose="02040503050406030204" pitchFamily="18" charset="0"/>
                              </a:rPr>
                              <m:t>𝐸</m:t>
                            </m:r>
                            <m:d>
                              <m:dPr>
                                <m:begChr m:val="["/>
                                <m:endChr m:val="]"/>
                                <m:ctrlPr>
                                  <a:rPr lang="en-US" altLang="zh-TW" i="1">
                                    <a:latin typeface="Cambria Math" panose="02040503050406030204" pitchFamily="18" charset="0"/>
                                  </a:rPr>
                                </m:ctrlPr>
                              </m:dPr>
                              <m:e>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𝑐</m:t>
                                    </m:r>
                                  </m:sub>
                                  <m:sup>
                                    <m:r>
                                      <a:rPr lang="en-US" altLang="zh-TW" b="0" i="1" smtClean="0">
                                        <a:latin typeface="Cambria Math" panose="02040503050406030204" pitchFamily="18" charset="0"/>
                                      </a:rPr>
                                      <m:t>2</m:t>
                                    </m:r>
                                  </m:sup>
                                </m:sSubSup>
                                <m:func>
                                  <m:funcPr>
                                    <m:ctrlPr>
                                      <a:rPr lang="en-US" altLang="zh-TW" b="0" i="1" smtClean="0">
                                        <a:latin typeface="Cambria Math" panose="02040503050406030204" pitchFamily="18" charset="0"/>
                                      </a:rPr>
                                    </m:ctrlPr>
                                  </m:funcPr>
                                  <m:fName>
                                    <m:sSup>
                                      <m:sSupPr>
                                        <m:ctrlPr>
                                          <a:rPr lang="en-US" altLang="zh-TW" b="0" i="1" smtClean="0">
                                            <a:latin typeface="Cambria Math" panose="02040503050406030204" pitchFamily="18" charset="0"/>
                                          </a:rPr>
                                        </m:ctrlPr>
                                      </m:sSupPr>
                                      <m:e>
                                        <m:r>
                                          <m:rPr>
                                            <m:sty m:val="p"/>
                                          </m:rPr>
                                          <a:rPr lang="en-US" altLang="zh-TW" b="0" i="0" smtClean="0">
                                            <a:latin typeface="Cambria Math" panose="02040503050406030204" pitchFamily="18" charset="0"/>
                                          </a:rPr>
                                          <m:t>cos</m:t>
                                        </m:r>
                                      </m:e>
                                      <m:sup>
                                        <m:r>
                                          <a:rPr lang="en-US" altLang="zh-TW" b="0" i="1" smtClean="0">
                                            <a:latin typeface="Cambria Math" panose="02040503050406030204" pitchFamily="18" charset="0"/>
                                          </a:rPr>
                                          <m:t>2</m:t>
                                        </m:r>
                                      </m:sup>
                                    </m:sSup>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e>
                                    </m:d>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𝑚</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func>
                              </m:e>
                            </m:d>
                            <m:r>
                              <a:rPr lang="en-US" altLang="zh-TW" i="1">
                                <a:latin typeface="Cambria Math" panose="02040503050406030204" pitchFamily="18" charset="0"/>
                              </a:rPr>
                              <m:t>𝑑𝑡</m:t>
                            </m:r>
                          </m:e>
                        </m:nary>
                      </m:e>
                    </m:func>
                  </m:oMath>
                </a14:m>
                <a:br>
                  <a:rPr lang="en-US" altLang="zh-TW" dirty="0"/>
                </a:br>
                <a14:m>
                  <m:oMath xmlns:m="http://schemas.openxmlformats.org/officeDocument/2006/math">
                    <m:r>
                      <a:rPr lang="en-US" altLang="zh-TW" b="0" i="1" smtClean="0">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𝐴</m:t>
                        </m:r>
                      </m:e>
                      <m:sub>
                        <m:r>
                          <a:rPr lang="en-US" altLang="zh-TW" i="1">
                            <a:latin typeface="Cambria Math" panose="02040503050406030204" pitchFamily="18" charset="0"/>
                          </a:rPr>
                          <m:t>𝑐</m:t>
                        </m:r>
                      </m:sub>
                      <m:sup>
                        <m:r>
                          <a:rPr lang="en-US" altLang="zh-TW" i="1">
                            <a:latin typeface="Cambria Math" panose="02040503050406030204" pitchFamily="18" charset="0"/>
                          </a:rPr>
                          <m:t>2</m:t>
                        </m:r>
                      </m:sup>
                    </m:sSubSup>
                    <m:r>
                      <a:rPr lang="en-US" altLang="zh-TW" b="0" i="1" smtClean="0">
                        <a:latin typeface="Cambria Math" panose="02040503050406030204" pitchFamily="18" charset="0"/>
                      </a:rPr>
                      <m:t>𝑃</m:t>
                    </m:r>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lim</m:t>
                            </m:r>
                          </m:e>
                          <m:lim>
                            <m:r>
                              <a:rPr lang="en-US" altLang="zh-TW" i="1">
                                <a:latin typeface="Cambria Math" panose="02040503050406030204" pitchFamily="18" charset="0"/>
                              </a:rPr>
                              <m:t>𝑇</m:t>
                            </m:r>
                            <m:r>
                              <a:rPr lang="en-US" altLang="zh-TW" i="1">
                                <a:latin typeface="Cambria Math" panose="02040503050406030204" pitchFamily="18" charset="0"/>
                                <a:ea typeface="Cambria Math" panose="02040503050406030204" pitchFamily="18" charset="0"/>
                              </a:rPr>
                              <m:t>→∞</m:t>
                            </m:r>
                          </m:lim>
                        </m:limLow>
                      </m:fName>
                      <m:e>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r>
                              <a:rPr lang="en-US" altLang="zh-TW" i="1">
                                <a:latin typeface="Cambria Math" panose="02040503050406030204" pitchFamily="18" charset="0"/>
                              </a:rPr>
                              <m:t>𝑇</m:t>
                            </m:r>
                          </m:den>
                        </m:f>
                        <m:nary>
                          <m:naryPr>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m:t>
                            </m:r>
                            <m:r>
                              <a:rPr lang="en-US" altLang="zh-TW" i="1">
                                <a:latin typeface="Cambria Math" panose="02040503050406030204" pitchFamily="18" charset="0"/>
                              </a:rPr>
                              <m:t>𝑇</m:t>
                            </m:r>
                          </m:sub>
                          <m:sup>
                            <m:r>
                              <a:rPr lang="en-US" altLang="zh-TW" i="1">
                                <a:latin typeface="Cambria Math" panose="02040503050406030204" pitchFamily="18" charset="0"/>
                              </a:rPr>
                              <m:t>𝑇</m:t>
                            </m:r>
                          </m:sup>
                          <m:e>
                            <m:func>
                              <m:funcPr>
                                <m:ctrlPr>
                                  <a:rPr lang="en-US" altLang="zh-TW" b="0" i="1" smtClean="0">
                                    <a:latin typeface="Cambria Math" panose="02040503050406030204" pitchFamily="18" charset="0"/>
                                  </a:rPr>
                                </m:ctrlPr>
                              </m:funcPr>
                              <m:fName>
                                <m:sSup>
                                  <m:sSupPr>
                                    <m:ctrlPr>
                                      <a:rPr lang="en-US" altLang="zh-TW" b="0" i="1" smtClean="0">
                                        <a:latin typeface="Cambria Math" panose="02040503050406030204" pitchFamily="18" charset="0"/>
                                      </a:rPr>
                                    </m:ctrlPr>
                                  </m:sSupPr>
                                  <m:e>
                                    <m:r>
                                      <m:rPr>
                                        <m:sty m:val="p"/>
                                      </m:rPr>
                                      <a:rPr lang="en-US" altLang="zh-TW" b="0" i="0" smtClean="0">
                                        <a:latin typeface="Cambria Math" panose="02040503050406030204" pitchFamily="18" charset="0"/>
                                      </a:rPr>
                                      <m:t>cos</m:t>
                                    </m:r>
                                  </m:e>
                                  <m:sup>
                                    <m:r>
                                      <a:rPr lang="en-US" altLang="zh-TW" b="0" i="1" smtClean="0">
                                        <a:latin typeface="Cambria Math" panose="02040503050406030204" pitchFamily="18" charset="0"/>
                                      </a:rPr>
                                      <m:t>2</m:t>
                                    </m:r>
                                  </m:sup>
                                </m:sSup>
                              </m:fName>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func>
                            <m:r>
                              <a:rPr lang="en-US" altLang="zh-TW" i="1">
                                <a:latin typeface="Cambria Math" panose="02040503050406030204" pitchFamily="18" charset="0"/>
                              </a:rPr>
                              <m:t>𝑑𝑡</m:t>
                            </m:r>
                          </m:e>
                        </m:nary>
                      </m:e>
                    </m:func>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𝐴</m:t>
                            </m:r>
                          </m:e>
                          <m:sub>
                            <m:r>
                              <a:rPr lang="en-US" altLang="zh-TW" i="1">
                                <a:latin typeface="Cambria Math" panose="02040503050406030204" pitchFamily="18" charset="0"/>
                              </a:rPr>
                              <m:t>𝑐</m:t>
                            </m:r>
                          </m:sub>
                          <m:sup>
                            <m:r>
                              <a:rPr lang="en-US" altLang="zh-TW" i="1">
                                <a:latin typeface="Cambria Math" panose="02040503050406030204" pitchFamily="18" charset="0"/>
                              </a:rPr>
                              <m:t>2</m:t>
                            </m:r>
                          </m:sup>
                        </m:sSubSup>
                        <m:r>
                          <a:rPr lang="en-US" altLang="zh-TW" i="1">
                            <a:latin typeface="Cambria Math" panose="02040503050406030204" pitchFamily="18" charset="0"/>
                          </a:rPr>
                          <m:t>𝑃</m:t>
                        </m:r>
                      </m:num>
                      <m:den>
                        <m:r>
                          <a:rPr lang="en-US" altLang="zh-TW" b="0" i="1" smtClean="0">
                            <a:latin typeface="Cambria Math" panose="02040503050406030204" pitchFamily="18" charset="0"/>
                          </a:rPr>
                          <m:t>2</m:t>
                        </m:r>
                      </m:den>
                    </m:f>
                  </m:oMath>
                </a14:m>
                <a:endParaRPr lang="en-US" altLang="zh-TW" dirty="0"/>
              </a:p>
              <a:p>
                <a:r>
                  <a:rPr lang="zh-TW" altLang="en-US" dirty="0"/>
                  <a:t>解調前，雜訊 </a:t>
                </a:r>
                <a14:m>
                  <m:oMath xmlns:m="http://schemas.openxmlformats.org/officeDocument/2006/math">
                    <m:r>
                      <a:rPr lang="en-US" altLang="zh-TW" b="0" i="1" smtClean="0">
                        <a:latin typeface="Cambria Math" panose="02040503050406030204" pitchFamily="18" charset="0"/>
                      </a:rPr>
                      <m:t>𝑛</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oMath>
                </a14:m>
                <a:r>
                  <a:rPr lang="zh-TW" altLang="en-US" dirty="0"/>
                  <a:t> 在訊息訊號頻寬內之功率為</a:t>
                </a:r>
                <a:br>
                  <a:rPr lang="en-US" altLang="zh-TW" dirty="0"/>
                </a:br>
                <a14:m>
                  <m:oMath xmlns:m="http://schemas.openxmlformats.org/officeDocument/2006/math">
                    <m:nary>
                      <m:naryPr>
                        <m:ctrlPr>
                          <a:rPr lang="en-US" altLang="zh-TW"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rPr>
                          <m:t>𝑊</m:t>
                        </m:r>
                      </m:sub>
                      <m:sup>
                        <m:r>
                          <a:rPr lang="en-US" altLang="zh-TW" b="0" i="1" smtClean="0">
                            <a:latin typeface="Cambria Math" panose="02040503050406030204" pitchFamily="18" charset="0"/>
                          </a:rPr>
                          <m:t>𝑊</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𝑊</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𝑑𝑓</m:t>
                        </m:r>
                      </m:e>
                    </m:nary>
                    <m:r>
                      <a:rPr lang="en-US" altLang="zh-TW" b="0" i="1" smtClean="0">
                        <a:latin typeface="Cambria Math" panose="02040503050406030204" pitchFamily="18" charset="0"/>
                      </a:rPr>
                      <m:t>=</m:t>
                    </m:r>
                    <m:nary>
                      <m:naryPr>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m:t>
                        </m:r>
                        <m:r>
                          <a:rPr lang="en-US" altLang="zh-TW" i="1">
                            <a:latin typeface="Cambria Math" panose="02040503050406030204" pitchFamily="18" charset="0"/>
                          </a:rPr>
                          <m:t>𝑊</m:t>
                        </m:r>
                      </m:sub>
                      <m:sup>
                        <m:r>
                          <a:rPr lang="en-US" altLang="zh-TW" i="1">
                            <a:latin typeface="Cambria Math" panose="02040503050406030204" pitchFamily="18" charset="0"/>
                          </a:rPr>
                          <m:t>𝑊</m:t>
                        </m:r>
                      </m:sup>
                      <m:e>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num>
                          <m:den>
                            <m:r>
                              <a:rPr lang="en-US" altLang="zh-TW" b="0" i="1" smtClean="0">
                                <a:latin typeface="Cambria Math" panose="02040503050406030204" pitchFamily="18" charset="0"/>
                              </a:rPr>
                              <m:t>2</m:t>
                            </m:r>
                          </m:den>
                        </m:f>
                        <m:r>
                          <a:rPr lang="en-US" altLang="zh-TW" i="1">
                            <a:latin typeface="Cambria Math" panose="02040503050406030204" pitchFamily="18" charset="0"/>
                          </a:rPr>
                          <m:t>𝑑𝑓</m:t>
                        </m:r>
                      </m:e>
                    </m:nary>
                    <m:r>
                      <a:rPr lang="en-US" altLang="zh-TW" b="0" i="1" smtClean="0">
                        <a:latin typeface="Cambria Math" panose="02040503050406030204" pitchFamily="18" charset="0"/>
                      </a:rPr>
                      <m:t>=</m:t>
                    </m:r>
                    <m:r>
                      <a:rPr lang="en-US" altLang="zh-TW" b="0" i="1" smtClean="0">
                        <a:latin typeface="Cambria Math" panose="02040503050406030204" pitchFamily="18" charset="0"/>
                      </a:rPr>
                      <m:t>𝑊</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oMath>
                </a14:m>
                <a:endParaRPr lang="en-US" altLang="zh-TW" dirty="0"/>
              </a:p>
              <a:p>
                <a:r>
                  <a:rPr lang="zh-TW" altLang="en-US" dirty="0"/>
                  <a:t>可以得到解調前，也就是通道訊雜比為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𝑆𝑁𝑅</m:t>
                        </m:r>
                      </m:e>
                      <m:sub>
                        <m:r>
                          <a:rPr lang="en-US" altLang="zh-TW" b="0" i="1" smtClean="0">
                            <a:latin typeface="Cambria Math" panose="02040503050406030204" pitchFamily="18" charset="0"/>
                          </a:rPr>
                          <m:t>𝐶</m:t>
                        </m:r>
                      </m:sub>
                    </m:sSub>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𝐴</m:t>
                            </m:r>
                          </m:e>
                          <m:sub>
                            <m:r>
                              <a:rPr lang="en-US" altLang="zh-TW" i="1">
                                <a:latin typeface="Cambria Math" panose="02040503050406030204" pitchFamily="18" charset="0"/>
                              </a:rPr>
                              <m:t>𝑐</m:t>
                            </m:r>
                          </m:sub>
                          <m:sup>
                            <m:r>
                              <a:rPr lang="en-US" altLang="zh-TW" i="1">
                                <a:latin typeface="Cambria Math" panose="02040503050406030204" pitchFamily="18" charset="0"/>
                              </a:rPr>
                              <m:t>2</m:t>
                            </m:r>
                          </m:sup>
                        </m:sSubSup>
                        <m:r>
                          <a:rPr lang="en-US" altLang="zh-TW" i="1">
                            <a:latin typeface="Cambria Math" panose="02040503050406030204" pitchFamily="18" charset="0"/>
                          </a:rPr>
                          <m:t>𝑃</m:t>
                        </m:r>
                      </m:num>
                      <m:den>
                        <m:r>
                          <a:rPr lang="en-US" altLang="zh-TW" i="1">
                            <a:latin typeface="Cambria Math" panose="02040503050406030204" pitchFamily="18" charset="0"/>
                          </a:rPr>
                          <m:t>2</m:t>
                        </m:r>
                        <m:r>
                          <a:rPr lang="en-US" altLang="zh-TW" i="1">
                            <a:latin typeface="Cambria Math" panose="02040503050406030204" pitchFamily="18" charset="0"/>
                          </a:rPr>
                          <m:t>𝑊</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0</m:t>
                            </m:r>
                          </m:sub>
                        </m:sSub>
                      </m:den>
                    </m:f>
                  </m:oMath>
                </a14:m>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50859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訊號雜訊比分析範例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397624"/>
              </a:xfrm>
            </p:spPr>
            <p:txBody>
              <a:bodyPr>
                <a:normAutofit/>
              </a:bodyPr>
              <a:lstStyle/>
              <a:p>
                <a:r>
                  <a:rPr lang="zh-TW" altLang="en-US" dirty="0"/>
                  <a:t>已知 </a:t>
                </a:r>
                <a14:m>
                  <m:oMath xmlns:m="http://schemas.openxmlformats.org/officeDocument/2006/math">
                    <m:r>
                      <a:rPr lang="en-US" altLang="zh-TW" b="0" i="1" smtClean="0">
                        <a:latin typeface="Cambria Math" panose="02040503050406030204" pitchFamily="18" charset="0"/>
                      </a:rPr>
                      <m:t>𝑥</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𝑛</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i="1">
                        <a:latin typeface="Cambria Math" panose="02040503050406030204" pitchFamily="18" charset="0"/>
                      </a:rPr>
                      <m:t>=</m:t>
                    </m:r>
                    <m:r>
                      <a:rPr lang="en-US" altLang="zh-TW" i="1">
                        <a:latin typeface="Cambria Math" panose="02040503050406030204" pitchFamily="18" charset="0"/>
                      </a:rPr>
                      <m:t>𝑠</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𝐼</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𝑐𝑜𝑠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𝑄</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e>
                        </m:d>
                      </m:e>
                    </m:func>
                  </m:oMath>
                </a14:m>
                <a:br>
                  <a:rPr lang="en-US" altLang="zh-TW" dirty="0"/>
                </a:br>
                <a:r>
                  <a:rPr lang="zh-TW" altLang="en-US" dirty="0"/>
                  <a:t>假設同調解調，經過與接收端載波 </a:t>
                </a:r>
                <a14:m>
                  <m:oMath xmlns:m="http://schemas.openxmlformats.org/officeDocument/2006/math">
                    <m:r>
                      <a:rPr lang="en-US" altLang="zh-TW" b="0" i="0" smtClean="0">
                        <a:latin typeface="Cambria Math" panose="02040503050406030204" pitchFamily="18" charset="0"/>
                      </a:rPr>
                      <m:t>2</m:t>
                    </m:r>
                    <m:r>
                      <a:rPr lang="en-US" altLang="zh-TW" i="1">
                        <a:latin typeface="Cambria Math" panose="02040503050406030204" pitchFamily="18" charset="0"/>
                      </a:rPr>
                      <m:t>𝑐𝑜𝑠</m:t>
                    </m:r>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e>
                    </m:d>
                  </m:oMath>
                </a14:m>
                <a:r>
                  <a:rPr lang="zh-TW" altLang="en-US" dirty="0"/>
                  <a:t> 混頻後得到</a:t>
                </a:r>
                <a14:m>
                  <m:oMath xmlns:m="http://schemas.openxmlformats.org/officeDocument/2006/math">
                    <m:r>
                      <a:rPr lang="en-US" altLang="zh-TW" b="0" i="1" smtClean="0">
                        <a:latin typeface="Cambria Math" panose="02040503050406030204" pitchFamily="18" charset="0"/>
                      </a:rPr>
                      <m:t>𝑣</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，即</a:t>
                </a:r>
                <a:br>
                  <a:rPr lang="en-US" altLang="zh-TW" dirty="0"/>
                </a:br>
                <a14:m>
                  <m:oMath xmlns:m="http://schemas.openxmlformats.org/officeDocument/2006/math">
                    <m:r>
                      <a:rPr lang="en-US" altLang="zh-TW" sz="2400" i="1">
                        <a:latin typeface="Cambria Math" panose="02040503050406030204" pitchFamily="18" charset="0"/>
                      </a:rPr>
                      <m:t>𝑣</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r>
                      <a:rPr lang="en-US" altLang="zh-TW" sz="2400" b="0" i="1" smtClean="0">
                        <a:latin typeface="Cambria Math" panose="02040503050406030204" pitchFamily="18" charset="0"/>
                      </a:rPr>
                      <m:t>=2</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𝐴</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𝑚</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𝑐𝑜𝑠</m:t>
                        </m:r>
                      </m:e>
                      <m:sup>
                        <m:r>
                          <a:rPr lang="en-US" altLang="zh-TW" sz="2400" i="1">
                            <a:latin typeface="Cambria Math" panose="02040503050406030204" pitchFamily="18" charset="0"/>
                          </a:rPr>
                          <m:t>2</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r>
                          <a:rPr lang="en-US" altLang="zh-TW" sz="2400" i="1">
                            <a:latin typeface="Cambria Math" panose="02040503050406030204" pitchFamily="18" charset="0"/>
                          </a:rPr>
                          <m:t>𝜋</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𝑡</m:t>
                        </m:r>
                      </m:e>
                    </m:d>
                    <m:r>
                      <a:rPr lang="en-US" altLang="zh-TW" sz="2400" i="1">
                        <a:latin typeface="Cambria Math" panose="02040503050406030204" pitchFamily="18" charset="0"/>
                      </a:rPr>
                      <m:t>+</m:t>
                    </m:r>
                    <m:r>
                      <a:rPr lang="en-US" altLang="zh-TW" sz="2400" b="0" i="1" smtClean="0">
                        <a:latin typeface="Cambria Math" panose="02040503050406030204" pitchFamily="18" charset="0"/>
                      </a:rPr>
                      <m:t>2</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𝑛</m:t>
                        </m:r>
                      </m:e>
                      <m:sub>
                        <m:r>
                          <a:rPr lang="en-US" altLang="zh-TW" sz="2400" i="1">
                            <a:latin typeface="Cambria Math" panose="02040503050406030204" pitchFamily="18" charset="0"/>
                          </a:rPr>
                          <m:t>𝐼</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𝑐𝑜𝑠</m:t>
                        </m:r>
                      </m:e>
                      <m:sup>
                        <m:r>
                          <a:rPr lang="en-US" altLang="zh-TW" sz="2400" b="0" i="1" smtClean="0">
                            <a:latin typeface="Cambria Math" panose="02040503050406030204" pitchFamily="18" charset="0"/>
                          </a:rPr>
                          <m:t>2</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r>
                          <a:rPr lang="en-US" altLang="zh-TW" sz="2400" i="1">
                            <a:latin typeface="Cambria Math" panose="02040503050406030204" pitchFamily="18" charset="0"/>
                          </a:rPr>
                          <m:t>𝜋</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𝑡</m:t>
                        </m:r>
                      </m:e>
                    </m:d>
                    <m:r>
                      <a:rPr lang="en-US" altLang="zh-TW" sz="2400" i="1">
                        <a:latin typeface="Cambria Math" panose="02040503050406030204" pitchFamily="18" charset="0"/>
                      </a:rPr>
                      <m:t>−</m:t>
                    </m:r>
                    <m:r>
                      <a:rPr lang="en-US" altLang="zh-TW" sz="2400" b="0" i="1" smtClean="0">
                        <a:latin typeface="Cambria Math" panose="02040503050406030204" pitchFamily="18" charset="0"/>
                      </a:rPr>
                      <m:t>2</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𝑛</m:t>
                        </m:r>
                      </m:e>
                      <m:sub>
                        <m:r>
                          <a:rPr lang="en-US" altLang="zh-TW" sz="2400" i="1">
                            <a:latin typeface="Cambria Math" panose="02040503050406030204" pitchFamily="18" charset="0"/>
                          </a:rPr>
                          <m:t>𝑄</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func>
                      <m:funcPr>
                        <m:ctrlPr>
                          <a:rPr lang="en-US" altLang="zh-TW" sz="2400" i="1">
                            <a:latin typeface="Cambria Math" panose="02040503050406030204" pitchFamily="18" charset="0"/>
                          </a:rPr>
                        </m:ctrlPr>
                      </m:funcPr>
                      <m:fName>
                        <m:r>
                          <m:rPr>
                            <m:sty m:val="p"/>
                          </m:rPr>
                          <a:rPr lang="en-US" altLang="zh-TW" sz="2400">
                            <a:latin typeface="Cambria Math" panose="02040503050406030204" pitchFamily="18" charset="0"/>
                          </a:rPr>
                          <m:t>sin</m:t>
                        </m:r>
                      </m:fName>
                      <m:e>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r>
                              <a:rPr lang="en-US" altLang="zh-TW" sz="2400" i="1">
                                <a:latin typeface="Cambria Math" panose="02040503050406030204" pitchFamily="18" charset="0"/>
                              </a:rPr>
                              <m:t>𝜋</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𝑡</m:t>
                            </m:r>
                          </m:e>
                        </m:d>
                      </m:e>
                    </m:func>
                    <m:r>
                      <a:rPr lang="en-US" altLang="zh-TW" sz="2400" i="1">
                        <a:latin typeface="Cambria Math" panose="02040503050406030204" pitchFamily="18" charset="0"/>
                      </a:rPr>
                      <m:t>𝑐𝑜𝑠</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r>
                          <a:rPr lang="en-US" altLang="zh-TW" sz="2400" i="1">
                            <a:latin typeface="Cambria Math" panose="02040503050406030204" pitchFamily="18" charset="0"/>
                          </a:rPr>
                          <m:t>𝜋</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𝑡</m:t>
                        </m:r>
                      </m:e>
                    </m:d>
                  </m:oMath>
                </a14:m>
                <a:endParaRPr lang="en-US" altLang="zh-TW" dirty="0"/>
              </a:p>
              <a:p>
                <a:r>
                  <a:rPr lang="zh-TW" altLang="en-US" dirty="0"/>
                  <a:t>將 </a:t>
                </a:r>
                <a14:m>
                  <m:oMath xmlns:m="http://schemas.openxmlformats.org/officeDocument/2006/math">
                    <m:r>
                      <a:rPr lang="en-US" altLang="zh-TW" i="1" smtClean="0">
                        <a:latin typeface="Cambria Math" panose="02040503050406030204" pitchFamily="18" charset="0"/>
                      </a:rPr>
                      <m:t>𝑣</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 經過低通濾波器後即可還原得到原始訊息訊號 </a:t>
                </a:r>
                <a14:m>
                  <m:oMath xmlns:m="http://schemas.openxmlformats.org/officeDocument/2006/math">
                    <m:r>
                      <a:rPr lang="en-US" altLang="zh-TW" i="1">
                        <a:latin typeface="Cambria Math" panose="02040503050406030204" pitchFamily="18" charset="0"/>
                      </a:rPr>
                      <m:t>𝑚</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。也就是</a:t>
                </a:r>
                <a:br>
                  <a:rPr lang="en-US" altLang="zh-TW" dirty="0"/>
                </a:br>
                <a14:m>
                  <m:oMath xmlns:m="http://schemas.openxmlformats.org/officeDocument/2006/math">
                    <m:r>
                      <a:rPr lang="en-US" altLang="zh-TW" b="0" i="1" smtClean="0">
                        <a:latin typeface="Cambria Math" panose="02040503050406030204" pitchFamily="18" charset="0"/>
                      </a:rPr>
                      <m:t>𝑦</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𝑚</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𝐼</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endParaRPr lang="en-US" altLang="zh-TW" dirty="0"/>
              </a:p>
              <a:p>
                <a:r>
                  <a:rPr lang="zh-TW" altLang="en-US" dirty="0"/>
                  <a:t>可以利用</a:t>
                </a:r>
                <a:r>
                  <a:rPr lang="zh-TW" altLang="en-US" dirty="0">
                    <a:hlinkClick r:id="rId3" action="ppaction://hlinksldjump"/>
                  </a:rPr>
                  <a:t>傳收架構</a:t>
                </a:r>
                <a:r>
                  <a:rPr lang="zh-TW" altLang="en-US" dirty="0"/>
                  <a:t>、</a:t>
                </a:r>
                <a:r>
                  <a:rPr lang="zh-TW" altLang="en-US" dirty="0">
                    <a:hlinkClick r:id="rId4" action="ppaction://hlinksldjump"/>
                  </a:rPr>
                  <a:t>自相關函數</a:t>
                </a:r>
                <a:r>
                  <a:rPr lang="zh-TW" altLang="en-US" dirty="0"/>
                  <a:t>證明</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𝑆</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𝐼</m:t>
                            </m:r>
                          </m:sub>
                        </m:sSub>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𝑆</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𝑄</m:t>
                            </m:r>
                          </m:sub>
                        </m:sSub>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𝑁</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𝑁</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e>
                            </m:d>
                            <m:r>
                              <a:rPr lang="en-US" altLang="zh-TW" b="0" i="1" smtClean="0">
                                <a:latin typeface="Cambria Math" panose="02040503050406030204" pitchFamily="18" charset="0"/>
                              </a:rPr>
                              <m:t>, </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&lt;</m:t>
                            </m:r>
                            <m:r>
                              <a:rPr lang="en-US" altLang="zh-TW" b="0" i="1" smtClean="0">
                                <a:latin typeface="Cambria Math" panose="02040503050406030204" pitchFamily="18" charset="0"/>
                              </a:rPr>
                              <m:t>𝑊</m:t>
                            </m:r>
                          </m:e>
                          <m:e>
                            <m:r>
                              <a:rPr lang="en-US" altLang="zh-TW" b="0" i="1" smtClean="0">
                                <a:latin typeface="Cambria Math" panose="02040503050406030204" pitchFamily="18" charset="0"/>
                              </a:rPr>
                              <m:t>0,  </m:t>
                            </m:r>
                            <m:r>
                              <a:rPr lang="en-US" altLang="zh-TW" b="0" i="1" smtClean="0">
                                <a:latin typeface="Cambria Math" panose="02040503050406030204" pitchFamily="18" charset="0"/>
                              </a:rPr>
                              <m:t>𝑜𝑡h𝑒𝑟𝑤𝑖𝑠𝑒</m:t>
                            </m:r>
                          </m:e>
                        </m:eqArr>
                      </m:e>
                    </m:d>
                  </m:oMath>
                </a14:m>
                <a:br>
                  <a:rPr lang="en-US" altLang="zh-TW" dirty="0"/>
                </a:br>
                <a:r>
                  <a:rPr lang="zh-TW" altLang="en-US" dirty="0"/>
                  <a:t>計算頻寬內的雜訊功率後，得輸出訊號雜訊比為</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𝑆𝑁𝑅</m:t>
                        </m:r>
                      </m:e>
                      <m:sub>
                        <m:r>
                          <a:rPr lang="en-US" altLang="zh-TW" b="0" i="1" smtClean="0">
                            <a:latin typeface="Cambria Math" panose="02040503050406030204" pitchFamily="18" charset="0"/>
                          </a:rPr>
                          <m:t>𝑂</m:t>
                        </m:r>
                      </m:sub>
                    </m:sSub>
                    <m:r>
                      <a:rPr lang="en-US" altLang="zh-TW" i="1">
                        <a:latin typeface="Cambria Math" panose="02040503050406030204" pitchFamily="18" charset="0"/>
                      </a:rPr>
                      <m:t>=</m:t>
                    </m:r>
                    <m:f>
                      <m:fPr>
                        <m:ctrlPr>
                          <a:rPr lang="en-US" altLang="zh-TW" i="1">
                            <a:latin typeface="Cambria Math" panose="02040503050406030204" pitchFamily="18" charset="0"/>
                          </a:rPr>
                        </m:ctrlPr>
                      </m:fPr>
                      <m:num>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𝐴</m:t>
                            </m:r>
                          </m:e>
                          <m:sub>
                            <m:r>
                              <a:rPr lang="en-US" altLang="zh-TW" i="1">
                                <a:latin typeface="Cambria Math" panose="02040503050406030204" pitchFamily="18" charset="0"/>
                              </a:rPr>
                              <m:t>𝑐</m:t>
                            </m:r>
                          </m:sub>
                          <m:sup>
                            <m:r>
                              <a:rPr lang="en-US" altLang="zh-TW" i="1">
                                <a:latin typeface="Cambria Math" panose="02040503050406030204" pitchFamily="18" charset="0"/>
                              </a:rPr>
                              <m:t>2</m:t>
                            </m:r>
                          </m:sup>
                        </m:sSubSup>
                        <m:r>
                          <a:rPr lang="en-US" altLang="zh-TW" i="1">
                            <a:latin typeface="Cambria Math" panose="02040503050406030204" pitchFamily="18" charset="0"/>
                          </a:rPr>
                          <m:t>𝑃</m:t>
                        </m:r>
                      </m:num>
                      <m:den>
                        <m:r>
                          <a:rPr lang="en-US" altLang="zh-TW" b="0" i="1" smtClean="0">
                            <a:latin typeface="Cambria Math" panose="02040503050406030204" pitchFamily="18" charset="0"/>
                          </a:rPr>
                          <m:t>2</m:t>
                        </m:r>
                        <m:r>
                          <a:rPr lang="en-US" altLang="zh-TW" i="1">
                            <a:latin typeface="Cambria Math" panose="02040503050406030204" pitchFamily="18" charset="0"/>
                          </a:rPr>
                          <m:t>𝑊</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0</m:t>
                            </m:r>
                          </m:sub>
                        </m:sSub>
                      </m:den>
                    </m:f>
                  </m:oMath>
                </a14:m>
                <a:r>
                  <a:rPr lang="zh-TW" altLang="en-US" dirty="0"/>
                  <a:t>。</a:t>
                </a:r>
                <a:endParaRPr lang="en-US" altLang="zh-TW" dirty="0"/>
              </a:p>
              <a:p>
                <a:r>
                  <a:rPr lang="zh-TW" altLang="en-US" dirty="0"/>
                  <a:t>可以看出 </a:t>
                </a:r>
                <a:r>
                  <a:rPr lang="en-US" altLang="zh-TW" dirty="0"/>
                  <a:t>SNR</a:t>
                </a:r>
                <a:r>
                  <a:rPr lang="zh-TW" altLang="en-US" dirty="0"/>
                  <a:t> 沒有產生衰減，代表 </a:t>
                </a:r>
                <a:r>
                  <a:rPr lang="en-US" altLang="zh-TW" dirty="0"/>
                  <a:t>DSB</a:t>
                </a:r>
                <a:r>
                  <a:rPr lang="zh-TW" altLang="en-US" dirty="0"/>
                  <a:t> 可以做到良好的調變與解調。</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397624"/>
              </a:xfrm>
              <a:blipFill>
                <a:blip r:embed="rId5"/>
                <a:stretch>
                  <a:fillRect l="-964" t="-180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25579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hlinkClick r:id="rId2" action="ppaction://hlinksldjump"/>
              </a:rPr>
              <a:t>高斯分布</a:t>
            </a:r>
            <a:r>
              <a:rPr lang="zh-TW" altLang="en-US" dirty="0"/>
              <a:t>隨機變數的特性</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433134"/>
              </a:xfrm>
            </p:spPr>
            <p:txBody>
              <a:bodyPr>
                <a:noAutofit/>
              </a:bodyPr>
              <a:lstStyle/>
              <a:p>
                <a:r>
                  <a:rPr lang="zh-TW" altLang="en-US" sz="2400" b="0" dirty="0"/>
                  <a:t>已知高斯分布表記為 </a:t>
                </a:r>
                <a14:m>
                  <m:oMath xmlns:m="http://schemas.openxmlformats.org/officeDocument/2006/math">
                    <m:r>
                      <a:rPr lang="en-US" altLang="zh-TW" sz="2400" b="0" i="1" smtClean="0">
                        <a:latin typeface="Cambria Math" panose="02040503050406030204" pitchFamily="18" charset="0"/>
                      </a:rPr>
                      <m:t>𝑋</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𝜇</m:t>
                    </m:r>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𝜎</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oMath>
                </a14:m>
                <a:r>
                  <a:rPr lang="zh-TW" altLang="en-US" sz="2400" dirty="0"/>
                  <a:t>，其中</a:t>
                </a:r>
                <a14:m>
                  <m:oMath xmlns:m="http://schemas.openxmlformats.org/officeDocument/2006/math">
                    <m:r>
                      <a:rPr lang="en-US" altLang="zh-TW" sz="2400" i="1">
                        <a:latin typeface="Cambria Math" panose="02040503050406030204" pitchFamily="18" charset="0"/>
                      </a:rPr>
                      <m:t>𝜇</m:t>
                    </m:r>
                  </m:oMath>
                </a14:m>
                <a:r>
                  <a:rPr lang="zh-TW" altLang="en-US" sz="2400" dirty="0"/>
                  <a:t>是期望值、</a:t>
                </a:r>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𝜎</m:t>
                        </m:r>
                      </m:e>
                      <m:sup>
                        <m:r>
                          <a:rPr lang="en-US" altLang="zh-TW" sz="2400" i="1">
                            <a:latin typeface="Cambria Math" panose="02040503050406030204" pitchFamily="18" charset="0"/>
                          </a:rPr>
                          <m:t>2</m:t>
                        </m:r>
                      </m:sup>
                    </m:sSup>
                  </m:oMath>
                </a14:m>
                <a:r>
                  <a:rPr lang="zh-TW" altLang="en-US" sz="2400" dirty="0"/>
                  <a:t>是變異數。若此時</a:t>
                </a:r>
                <a14:m>
                  <m:oMath xmlns:m="http://schemas.openxmlformats.org/officeDocument/2006/math">
                    <m:r>
                      <a:rPr lang="en-US" altLang="zh-TW" sz="2400" i="1">
                        <a:latin typeface="Cambria Math" panose="02040503050406030204" pitchFamily="18" charset="0"/>
                      </a:rPr>
                      <m:t>𝜇</m:t>
                    </m:r>
                    <m:r>
                      <a:rPr lang="en-US" altLang="zh-TW" sz="2400" i="1" smtClean="0">
                        <a:latin typeface="Cambria Math" panose="02040503050406030204" pitchFamily="18" charset="0"/>
                      </a:rPr>
                      <m:t>=</m:t>
                    </m:r>
                    <m:r>
                      <a:rPr lang="en-US" altLang="zh-TW" sz="2400" b="0" i="1" smtClean="0">
                        <a:latin typeface="Cambria Math" panose="02040503050406030204" pitchFamily="18" charset="0"/>
                      </a:rPr>
                      <m:t>0,</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𝜎</m:t>
                        </m:r>
                      </m:e>
                      <m:sup>
                        <m:r>
                          <a:rPr lang="en-US" altLang="zh-TW" sz="2400" i="1">
                            <a:latin typeface="Cambria Math" panose="02040503050406030204" pitchFamily="18" charset="0"/>
                          </a:rPr>
                          <m:t>2</m:t>
                        </m:r>
                      </m:sup>
                    </m:sSup>
                    <m:r>
                      <a:rPr lang="en-US" altLang="zh-TW" sz="2400" b="0" i="1" smtClean="0">
                        <a:latin typeface="Cambria Math" panose="02040503050406030204" pitchFamily="18" charset="0"/>
                      </a:rPr>
                      <m:t>=1</m:t>
                    </m:r>
                  </m:oMath>
                </a14:m>
                <a:r>
                  <a:rPr lang="zh-TW" altLang="en-US" sz="2400" dirty="0"/>
                  <a:t>，它被稱作是標準高斯分布，寫成</a:t>
                </a:r>
                <a:br>
                  <a:rPr lang="en-US" altLang="zh-TW" sz="2400" dirty="0"/>
                </a:b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𝑓</m:t>
                        </m:r>
                      </m:e>
                      <m:sub>
                        <m:r>
                          <a:rPr lang="en-US" altLang="zh-TW" sz="2000" i="1">
                            <a:latin typeface="Cambria Math" panose="02040503050406030204" pitchFamily="18" charset="0"/>
                          </a:rPr>
                          <m:t>𝑋</m:t>
                        </m:r>
                      </m:sub>
                    </m:sSub>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r>
                      <a:rPr lang="en-US" altLang="zh-TW" sz="2000" i="1">
                        <a:latin typeface="Cambria Math" panose="02040503050406030204" pitchFamily="18" charset="0"/>
                      </a:rPr>
                      <m:t>=</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ad>
                          <m:radPr>
                            <m:degHide m:val="on"/>
                            <m:ctrlPr>
                              <a:rPr lang="en-US" altLang="zh-TW" sz="2000" i="1">
                                <a:latin typeface="Cambria Math" panose="02040503050406030204" pitchFamily="18" charset="0"/>
                              </a:rPr>
                            </m:ctrlPr>
                          </m:radPr>
                          <m:deg/>
                          <m:e>
                            <m:r>
                              <a:rPr lang="en-US" altLang="zh-TW" sz="2000" i="1">
                                <a:latin typeface="Cambria Math" panose="02040503050406030204" pitchFamily="18" charset="0"/>
                              </a:rPr>
                              <m:t>2</m:t>
                            </m:r>
                            <m:r>
                              <a:rPr lang="en-US" altLang="zh-TW" sz="2000" i="1">
                                <a:latin typeface="Cambria Math" panose="02040503050406030204" pitchFamily="18" charset="0"/>
                              </a:rPr>
                              <m:t>𝜋</m:t>
                            </m:r>
                          </m:e>
                        </m:rad>
                      </m:den>
                    </m:f>
                    <m:sSup>
                      <m:sSupPr>
                        <m:ctrlPr>
                          <a:rPr lang="en-US" altLang="zh-TW" sz="2000" b="0" i="1" smtClean="0">
                            <a:latin typeface="Cambria Math" panose="02040503050406030204" pitchFamily="18" charset="0"/>
                          </a:rPr>
                        </m:ctrlPr>
                      </m:sSupPr>
                      <m:e>
                        <m:r>
                          <a:rPr lang="en-US" altLang="zh-TW" sz="2000" i="1" smtClean="0">
                            <a:latin typeface="Cambria Math" panose="02040503050406030204" pitchFamily="18" charset="0"/>
                          </a:rPr>
                          <m:t>𝑒</m:t>
                        </m:r>
                      </m:e>
                      <m:sup>
                        <m:r>
                          <a:rPr lang="en-US" altLang="zh-TW" sz="2000" b="0" i="1" smtClean="0">
                            <a:latin typeface="Cambria Math" panose="02040503050406030204" pitchFamily="18" charset="0"/>
                          </a:rPr>
                          <m:t>−</m:t>
                        </m:r>
                        <m:f>
                          <m:fPr>
                            <m:ctrlPr>
                              <a:rPr lang="en-US" altLang="zh-TW" sz="2000" b="0" i="1" smtClean="0">
                                <a:latin typeface="Cambria Math" panose="02040503050406030204" pitchFamily="18" charset="0"/>
                              </a:rPr>
                            </m:ctrlPr>
                          </m:fPr>
                          <m:num>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𝑥</m:t>
                                </m:r>
                              </m:e>
                              <m:sup>
                                <m:r>
                                  <a:rPr lang="en-US" altLang="zh-TW" sz="2000" b="0" i="1" smtClean="0">
                                    <a:latin typeface="Cambria Math" panose="02040503050406030204" pitchFamily="18" charset="0"/>
                                  </a:rPr>
                                  <m:t>2</m:t>
                                </m:r>
                              </m:sup>
                            </m:sSup>
                          </m:num>
                          <m:den>
                            <m:r>
                              <a:rPr lang="en-US" altLang="zh-TW" sz="2000" b="0" i="1" smtClean="0">
                                <a:latin typeface="Cambria Math" panose="02040503050406030204" pitchFamily="18" charset="0"/>
                              </a:rPr>
                              <m:t>2</m:t>
                            </m:r>
                          </m:den>
                        </m:f>
                      </m:sup>
                    </m:sSup>
                  </m:oMath>
                </a14:m>
                <a:endParaRPr lang="en-US" altLang="zh-TW" sz="2400" dirty="0"/>
              </a:p>
              <a:p>
                <a:r>
                  <a:rPr lang="zh-TW" altLang="en-US" sz="2400" dirty="0"/>
                  <a:t>定義標準高斯分布的尾部分部函數為 </a:t>
                </a:r>
                <a14:m>
                  <m:oMath xmlns:m="http://schemas.openxmlformats.org/officeDocument/2006/math">
                    <m:r>
                      <a:rPr lang="en-US" altLang="zh-TW" sz="2400" b="0" i="1" smtClean="0">
                        <a:latin typeface="Cambria Math" panose="02040503050406030204" pitchFamily="18" charset="0"/>
                      </a:rPr>
                      <m:t>𝑄</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𝑎</m:t>
                        </m:r>
                      </m:e>
                    </m:d>
                    <m:r>
                      <a:rPr lang="en-US" altLang="zh-TW" sz="2400" b="0" i="1" smtClean="0">
                        <a:latin typeface="Cambria Math" panose="02040503050406030204" pitchFamily="18" charset="0"/>
                      </a:rPr>
                      <m:t>=</m:t>
                    </m:r>
                    <m:nary>
                      <m:naryPr>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𝑎</m:t>
                        </m:r>
                      </m:sub>
                      <m:sup>
                        <m:r>
                          <a:rPr lang="en-US" altLang="zh-TW" sz="2400" b="0" i="1" smtClean="0">
                            <a:latin typeface="Cambria Math" panose="02040503050406030204" pitchFamily="18" charset="0"/>
                            <a:ea typeface="Cambria Math" panose="02040503050406030204" pitchFamily="18" charset="0"/>
                          </a:rPr>
                          <m:t>∞</m:t>
                        </m:r>
                      </m:sup>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ad>
                              <m:radPr>
                                <m:degHide m:val="on"/>
                                <m:ctrlPr>
                                  <a:rPr lang="en-US" altLang="zh-TW" sz="2400" i="1">
                                    <a:latin typeface="Cambria Math" panose="02040503050406030204" pitchFamily="18" charset="0"/>
                                  </a:rPr>
                                </m:ctrlPr>
                              </m:radPr>
                              <m:deg/>
                              <m:e>
                                <m:r>
                                  <a:rPr lang="en-US" altLang="zh-TW" sz="2400" i="1">
                                    <a:latin typeface="Cambria Math" panose="02040503050406030204" pitchFamily="18" charset="0"/>
                                  </a:rPr>
                                  <m:t>2</m:t>
                                </m:r>
                                <m:r>
                                  <a:rPr lang="en-US" altLang="zh-TW" sz="2400" i="1">
                                    <a:latin typeface="Cambria Math" panose="02040503050406030204" pitchFamily="18" charset="0"/>
                                  </a:rPr>
                                  <m:t>𝜋</m:t>
                                </m:r>
                              </m:e>
                            </m:rad>
                          </m:den>
                        </m:f>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num>
                              <m:den>
                                <m:r>
                                  <a:rPr lang="en-US" altLang="zh-TW" sz="2400" i="1">
                                    <a:latin typeface="Cambria Math" panose="02040503050406030204" pitchFamily="18" charset="0"/>
                                  </a:rPr>
                                  <m:t>2</m:t>
                                </m:r>
                              </m:den>
                            </m:f>
                          </m:sup>
                        </m:sSup>
                        <m:r>
                          <a:rPr lang="en-US" altLang="zh-TW" sz="2400" b="0" i="1" smtClean="0">
                            <a:latin typeface="Cambria Math" panose="02040503050406030204" pitchFamily="18" charset="0"/>
                          </a:rPr>
                          <m:t>𝑑𝑥</m:t>
                        </m:r>
                      </m:e>
                    </m:nary>
                  </m:oMath>
                </a14:m>
                <a:r>
                  <a:rPr lang="zh-TW" altLang="en-US" sz="2400" dirty="0"/>
                  <a:t>，它又稱做</a:t>
                </a:r>
                <a:r>
                  <a:rPr lang="en-US" altLang="zh-TW" sz="2400" dirty="0"/>
                  <a:t>Q-function</a:t>
                </a:r>
                <a:r>
                  <a:rPr lang="zh-TW" altLang="en-US" sz="2400" dirty="0"/>
                  <a:t>。根據 </a:t>
                </a:r>
                <a:r>
                  <a:rPr lang="en-US" altLang="zh-TW" sz="2400" dirty="0"/>
                  <a:t>Chernoff bound</a:t>
                </a:r>
                <a:r>
                  <a:rPr lang="zh-TW" altLang="en-US" sz="2400" dirty="0"/>
                  <a:t> 可以得出 </a:t>
                </a:r>
                <a14:m>
                  <m:oMath xmlns:m="http://schemas.openxmlformats.org/officeDocument/2006/math">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𝑎</m:t>
                        </m:r>
                      </m:e>
                    </m:d>
                    <m:r>
                      <a:rPr lang="en-US" altLang="zh-TW" sz="2400" b="0" i="1" smtClean="0">
                        <a:latin typeface="Cambria Math" panose="02040503050406030204" pitchFamily="18" charset="0"/>
                      </a:rPr>
                      <m:t>&lt;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2</m:t>
                                </m:r>
                              </m:sup>
                            </m:sSup>
                          </m:num>
                          <m:den>
                            <m:r>
                              <a:rPr lang="en-US" altLang="zh-TW" sz="2400" b="0" i="1" smtClean="0">
                                <a:latin typeface="Cambria Math" panose="02040503050406030204" pitchFamily="18" charset="0"/>
                              </a:rPr>
                              <m:t>2</m:t>
                            </m:r>
                          </m:den>
                        </m:f>
                      </m:sup>
                    </m:sSup>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&gt;1</m:t>
                    </m:r>
                  </m:oMath>
                </a14:m>
                <a:r>
                  <a:rPr lang="zh-TW" altLang="en-US" sz="2400" dirty="0"/>
                  <a:t>。</a:t>
                </a:r>
                <a:endParaRPr lang="en-US" altLang="zh-TW" sz="2400" dirty="0"/>
              </a:p>
              <a:p>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𝑋</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𝑁</m:t>
                    </m:r>
                    <m:d>
                      <m:dPr>
                        <m:ctrlPr>
                          <a:rPr lang="en-US" altLang="zh-TW" sz="2400" b="0" i="1" smtClean="0">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𝜇</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𝜎</m:t>
                            </m:r>
                          </m:e>
                          <m:sub>
                            <m:r>
                              <a:rPr lang="en-US" altLang="zh-TW" sz="2400" b="0" i="1" smtClean="0">
                                <a:latin typeface="Cambria Math" panose="02040503050406030204" pitchFamily="18" charset="0"/>
                              </a:rPr>
                              <m:t>𝑖</m:t>
                            </m:r>
                          </m:sub>
                          <m:sup>
                            <m:r>
                              <a:rPr lang="en-US" altLang="zh-TW" sz="2400" b="0" i="1" smtClean="0">
                                <a:latin typeface="Cambria Math" panose="02040503050406030204" pitchFamily="18" charset="0"/>
                              </a:rPr>
                              <m:t>2</m:t>
                            </m:r>
                          </m:sup>
                        </m:sSubSup>
                      </m:e>
                    </m:d>
                    <m:r>
                      <a:rPr lang="en-US" altLang="zh-TW" sz="2400" b="0" i="1" smtClean="0">
                        <a:latin typeface="Cambria Math" panose="02040503050406030204" pitchFamily="18" charset="0"/>
                      </a:rPr>
                      <m:t> ,  </m:t>
                    </m:r>
                    <m:nary>
                      <m:naryPr>
                        <m:chr m:val="∑"/>
                        <m:limLoc m:val="subSup"/>
                        <m:ctrlPr>
                          <a:rPr lang="en-US" altLang="zh-TW" sz="2400" i="1" smtClean="0">
                            <a:latin typeface="Cambria Math" panose="02040503050406030204" pitchFamily="18" charset="0"/>
                          </a:rPr>
                        </m:ctrlPr>
                      </m:naryPr>
                      <m:sub>
                        <m:r>
                          <m:rPr>
                            <m:brk m:alnAt="25"/>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𝑛</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𝑐</m:t>
                            </m:r>
                          </m:e>
                          <m:sub>
                            <m:r>
                              <a:rPr lang="en-US" altLang="zh-TW" sz="2400" b="0" i="1" smtClean="0">
                                <a:latin typeface="Cambria Math" panose="02040503050406030204" pitchFamily="18" charset="0"/>
                              </a:rPr>
                              <m:t>𝑖</m:t>
                            </m:r>
                          </m:sub>
                        </m:sSub>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𝑋</m:t>
                            </m:r>
                          </m:e>
                          <m:sub>
                            <m:r>
                              <a:rPr lang="en-US" altLang="zh-TW" sz="2400" b="0" i="1" smtClean="0">
                                <a:latin typeface="Cambria Math" panose="02040503050406030204" pitchFamily="18" charset="0"/>
                              </a:rPr>
                              <m:t>𝑖</m:t>
                            </m:r>
                          </m:sub>
                        </m:sSub>
                      </m:e>
                    </m:nary>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m:t>
                    </m:r>
                    <m:nary>
                      <m:naryPr>
                        <m:chr m:val="∑"/>
                        <m:limLoc m:val="subSup"/>
                        <m:ctrlPr>
                          <a:rPr lang="en-US" altLang="zh-TW" sz="2400" i="1">
                            <a:latin typeface="Cambria Math" panose="02040503050406030204" pitchFamily="18" charset="0"/>
                          </a:rPr>
                        </m:ctrlPr>
                      </m:naryPr>
                      <m:sub>
                        <m:r>
                          <m:rPr>
                            <m:brk m:alnAt="25"/>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𝑛</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𝜇</m:t>
                            </m:r>
                          </m:e>
                          <m:sub>
                            <m:r>
                              <a:rPr lang="en-US" altLang="zh-TW" sz="2400" i="1">
                                <a:latin typeface="Cambria Math" panose="02040503050406030204" pitchFamily="18" charset="0"/>
                              </a:rPr>
                              <m:t>𝑖</m:t>
                            </m:r>
                          </m:sub>
                        </m:sSub>
                      </m:e>
                    </m:nary>
                    <m:r>
                      <a:rPr lang="en-US" altLang="zh-TW" sz="2400" b="0" i="1" smtClean="0">
                        <a:latin typeface="Cambria Math" panose="02040503050406030204" pitchFamily="18" charset="0"/>
                      </a:rPr>
                      <m:t>,</m:t>
                    </m:r>
                    <m:nary>
                      <m:naryPr>
                        <m:chr m:val="∑"/>
                        <m:limLoc m:val="subSup"/>
                        <m:ctrlPr>
                          <a:rPr lang="en-US" altLang="zh-TW" sz="2400" i="1">
                            <a:latin typeface="Cambria Math" panose="02040503050406030204" pitchFamily="18" charset="0"/>
                          </a:rPr>
                        </m:ctrlPr>
                      </m:naryPr>
                      <m:sub>
                        <m:r>
                          <m:rPr>
                            <m:brk m:alnAt="25"/>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𝑛</m:t>
                        </m:r>
                      </m:sup>
                      <m:e>
                        <m:sSubSup>
                          <m:sSubSupPr>
                            <m:ctrlPr>
                              <a:rPr lang="en-US" altLang="zh-TW" sz="2400" b="0" i="1" smtClean="0">
                                <a:latin typeface="Cambria Math" panose="02040503050406030204" pitchFamily="18" charset="0"/>
                              </a:rPr>
                            </m:ctrlPr>
                          </m:sSubSupPr>
                          <m:e>
                            <m:r>
                              <a:rPr lang="en-US" altLang="zh-TW" sz="2400" i="1">
                                <a:latin typeface="Cambria Math" panose="02040503050406030204" pitchFamily="18" charset="0"/>
                              </a:rPr>
                              <m:t>𝑐</m:t>
                            </m:r>
                          </m:e>
                          <m:sub>
                            <m:r>
                              <a:rPr lang="en-US" altLang="zh-TW" sz="2400" i="1">
                                <a:latin typeface="Cambria Math" panose="02040503050406030204" pitchFamily="18" charset="0"/>
                              </a:rPr>
                              <m:t>𝑖</m:t>
                            </m:r>
                          </m:sub>
                          <m:sup>
                            <m:r>
                              <a:rPr lang="en-US" altLang="zh-TW" sz="2400" b="0" i="1" smtClean="0">
                                <a:latin typeface="Cambria Math" panose="02040503050406030204" pitchFamily="18" charset="0"/>
                              </a:rPr>
                              <m:t>2</m:t>
                            </m:r>
                          </m:sup>
                        </m:sSubSup>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𝜎</m:t>
                            </m:r>
                          </m:e>
                          <m:sub>
                            <m:r>
                              <a:rPr lang="en-US" altLang="zh-TW" sz="2400" i="1">
                                <a:latin typeface="Cambria Math" panose="02040503050406030204" pitchFamily="18" charset="0"/>
                              </a:rPr>
                              <m:t>𝑖</m:t>
                            </m:r>
                          </m:sub>
                          <m:sup>
                            <m:r>
                              <a:rPr lang="en-US" altLang="zh-TW" sz="2400" b="0" i="1" smtClean="0">
                                <a:latin typeface="Cambria Math" panose="02040503050406030204" pitchFamily="18" charset="0"/>
                              </a:rPr>
                              <m:t>2</m:t>
                            </m:r>
                          </m:sup>
                        </m:sSubSup>
                      </m:e>
                    </m:nary>
                    <m:r>
                      <a:rPr lang="en-US" altLang="zh-TW" sz="2400" b="0" i="1" smtClean="0">
                        <a:latin typeface="Cambria Math" panose="02040503050406030204" pitchFamily="18" charset="0"/>
                      </a:rPr>
                      <m:t>)</m:t>
                    </m:r>
                  </m:oMath>
                </a14:m>
                <a:r>
                  <a:rPr lang="zh-TW" altLang="en-US" sz="2400" dirty="0"/>
                  <a:t>，也就是說高斯分布隨機變數的和，還會是高斯分布，期望值和標準差是各別的和。</a:t>
                </a:r>
                <a:endParaRPr lang="en-US" altLang="zh-TW" sz="2400" dirty="0"/>
              </a:p>
              <a:p>
                <a14:m>
                  <m:oMath xmlns:m="http://schemas.openxmlformats.org/officeDocument/2006/math">
                    <m:r>
                      <a:rPr lang="en-US" altLang="zh-TW" sz="2400" b="0" i="1" dirty="0" smtClean="0">
                        <a:latin typeface="Cambria Math" panose="02040503050406030204" pitchFamily="18" charset="0"/>
                      </a:rPr>
                      <m:t>𝑊</m:t>
                    </m:r>
                    <m:r>
                      <a:rPr lang="en-US" altLang="zh-TW" sz="2400" b="0" i="1" dirty="0" smtClean="0">
                        <a:latin typeface="Cambria Math" panose="02040503050406030204" pitchFamily="18" charset="0"/>
                      </a:rPr>
                      <m:t>~</m:t>
                    </m:r>
                    <m:r>
                      <a:rPr lang="en-US" altLang="zh-TW" sz="2400" b="0" i="1" dirty="0">
                        <a:latin typeface="Cambria Math" panose="02040503050406030204" pitchFamily="18" charset="0"/>
                      </a:rPr>
                      <m:t>𝐶</m:t>
                    </m:r>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(0,</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𝜎</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oMath>
                </a14:m>
                <a:r>
                  <a:rPr lang="zh-TW" altLang="en-US" sz="2400" dirty="0"/>
                  <a:t> 是複數高斯分布，假設實部與虛部之間統計獨立，則</a:t>
                </a:r>
                <a:br>
                  <a:rPr lang="en-US" altLang="zh-TW" sz="2400" i="1" dirty="0">
                    <a:latin typeface="Cambria Math" panose="02040503050406030204" pitchFamily="18" charset="0"/>
                  </a:rPr>
                </a:br>
                <a14:m>
                  <m:oMath xmlns:m="http://schemas.openxmlformats.org/officeDocument/2006/math">
                    <m:r>
                      <m:rPr>
                        <m:sty m:val="p"/>
                      </m:rPr>
                      <a:rPr lang="en-US" altLang="zh-TW" sz="2400" i="1" dirty="0">
                        <a:latin typeface="Cambria Math" panose="02040503050406030204" pitchFamily="18" charset="0"/>
                      </a:rPr>
                      <m:t>R</m:t>
                    </m:r>
                    <m:r>
                      <a:rPr lang="en-US" altLang="zh-TW" sz="2400" b="0" i="1" dirty="0" smtClean="0">
                        <a:latin typeface="Cambria Math" panose="02040503050406030204" pitchFamily="18" charset="0"/>
                      </a:rPr>
                      <m:t>𝑒</m:t>
                    </m:r>
                    <m:d>
                      <m:dPr>
                        <m:begChr m:val="{"/>
                        <m:endChr m:val="}"/>
                        <m:ctrlPr>
                          <a:rPr lang="en-US" altLang="zh-TW" sz="2400" b="0" i="1" dirty="0" smtClean="0">
                            <a:latin typeface="Cambria Math" panose="02040503050406030204" pitchFamily="18" charset="0"/>
                          </a:rPr>
                        </m:ctrlPr>
                      </m:dPr>
                      <m:e>
                        <m:r>
                          <a:rPr lang="en-US" altLang="zh-TW" sz="2400" b="0" i="1" dirty="0" smtClean="0">
                            <a:latin typeface="Cambria Math" panose="02040503050406030204" pitchFamily="18" charset="0"/>
                          </a:rPr>
                          <m:t>𝑊</m:t>
                        </m:r>
                      </m:e>
                    </m:d>
                    <m:r>
                      <a:rPr lang="en-US" altLang="zh-TW" sz="2400" b="0" i="1" dirty="0" smtClean="0">
                        <a:latin typeface="Cambria Math" panose="02040503050406030204" pitchFamily="18" charset="0"/>
                      </a:rPr>
                      <m:t>~</m:t>
                    </m:r>
                    <m:r>
                      <a:rPr lang="en-US" altLang="zh-TW" sz="2400" i="1">
                        <a:latin typeface="Cambria Math" panose="02040503050406030204" pitchFamily="18" charset="0"/>
                      </a:rPr>
                      <m:t>𝑁</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0,</m:t>
                        </m:r>
                        <m:f>
                          <m:fPr>
                            <m:ctrlPr>
                              <a:rPr lang="en-US" altLang="zh-TW" sz="2400" b="0" i="1" smtClean="0">
                                <a:latin typeface="Cambria Math" panose="02040503050406030204" pitchFamily="18" charset="0"/>
                              </a:rPr>
                            </m:ctrlPr>
                          </m:fPr>
                          <m:num>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𝜎</m:t>
                                </m:r>
                              </m:e>
                              <m:sup>
                                <m:r>
                                  <a:rPr lang="en-US" altLang="zh-TW" sz="2400" i="1">
                                    <a:latin typeface="Cambria Math" panose="02040503050406030204" pitchFamily="18" charset="0"/>
                                  </a:rPr>
                                  <m:t>2</m:t>
                                </m:r>
                              </m:sup>
                            </m:sSup>
                          </m:num>
                          <m:den>
                            <m:r>
                              <a:rPr lang="en-US" altLang="zh-TW" sz="2400" b="0" i="1" smtClean="0">
                                <a:latin typeface="Cambria Math" panose="02040503050406030204" pitchFamily="18" charset="0"/>
                              </a:rPr>
                              <m:t>2</m:t>
                            </m:r>
                          </m:den>
                        </m:f>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𝐼𝑚</m:t>
                    </m:r>
                    <m:d>
                      <m:dPr>
                        <m:begChr m:val="{"/>
                        <m:endChr m:val="}"/>
                        <m:ctrlPr>
                          <a:rPr lang="en-US" altLang="zh-TW" sz="2400" i="1" dirty="0">
                            <a:latin typeface="Cambria Math" panose="02040503050406030204" pitchFamily="18" charset="0"/>
                          </a:rPr>
                        </m:ctrlPr>
                      </m:dPr>
                      <m:e>
                        <m:r>
                          <a:rPr lang="en-US" altLang="zh-TW" sz="2400" i="1" dirty="0">
                            <a:latin typeface="Cambria Math" panose="02040503050406030204" pitchFamily="18" charset="0"/>
                          </a:rPr>
                          <m:t>𝑊</m:t>
                        </m:r>
                      </m:e>
                    </m:d>
                    <m:r>
                      <a:rPr lang="en-US" altLang="zh-TW" sz="2400" i="1" dirty="0">
                        <a:latin typeface="Cambria Math" panose="02040503050406030204" pitchFamily="18" charset="0"/>
                      </a:rPr>
                      <m:t>~</m:t>
                    </m:r>
                    <m:r>
                      <a:rPr lang="en-US" altLang="zh-TW" sz="2400" i="1">
                        <a:latin typeface="Cambria Math" panose="02040503050406030204" pitchFamily="18" charset="0"/>
                      </a:rPr>
                      <m:t>𝑁</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0,</m:t>
                        </m:r>
                        <m:f>
                          <m:fPr>
                            <m:ctrlPr>
                              <a:rPr lang="en-US" altLang="zh-TW" sz="2400" i="1">
                                <a:latin typeface="Cambria Math" panose="02040503050406030204" pitchFamily="18" charset="0"/>
                              </a:rPr>
                            </m:ctrlPr>
                          </m:fPr>
                          <m:num>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𝜎</m:t>
                                </m:r>
                              </m:e>
                              <m:sup>
                                <m:r>
                                  <a:rPr lang="en-US" altLang="zh-TW" sz="2400" i="1">
                                    <a:latin typeface="Cambria Math" panose="02040503050406030204" pitchFamily="18" charset="0"/>
                                  </a:rPr>
                                  <m:t>2</m:t>
                                </m:r>
                              </m:sup>
                            </m:sSup>
                          </m:num>
                          <m:den>
                            <m:r>
                              <a:rPr lang="en-US" altLang="zh-TW" sz="2400" i="1">
                                <a:latin typeface="Cambria Math" panose="02040503050406030204" pitchFamily="18" charset="0"/>
                              </a:rPr>
                              <m:t>2</m:t>
                            </m:r>
                          </m:den>
                        </m:f>
                      </m:e>
                    </m:d>
                  </m:oMath>
                </a14:m>
                <a:br>
                  <a:rPr lang="en-US" altLang="zh-TW" sz="2400" i="1" dirty="0">
                    <a:latin typeface="Cambria Math" panose="02040503050406030204" pitchFamily="18" charset="0"/>
                  </a:rPr>
                </a:br>
                <a:r>
                  <a:rPr lang="zh-TW" altLang="en-US" sz="2400" dirty="0"/>
                  <a:t>此時該隨機變數的長度</a:t>
                </a:r>
                <a:r>
                  <a:rPr lang="en-US" altLang="zh-TW" sz="2400" dirty="0"/>
                  <a:t>(magnitude)</a:t>
                </a:r>
                <a:r>
                  <a:rPr lang="zh-TW" altLang="en-US" sz="2400" dirty="0"/>
                  <a:t>符合 </a:t>
                </a:r>
                <a:r>
                  <a:rPr lang="en-US" altLang="zh-TW" sz="2400" dirty="0"/>
                  <a:t>Rayleigh </a:t>
                </a:r>
                <a:r>
                  <a:rPr lang="zh-TW" altLang="en-US" sz="2400" dirty="0"/>
                  <a:t>分布、範數</a:t>
                </a:r>
                <a:r>
                  <a:rPr lang="en-US" altLang="zh-TW" sz="2400" dirty="0"/>
                  <a:t>(norm)</a:t>
                </a:r>
                <a:r>
                  <a:rPr lang="zh-TW" altLang="en-US" sz="2400" dirty="0"/>
                  <a:t>符合指數分布</a:t>
                </a:r>
                <a:r>
                  <a:rPr lang="en-US" altLang="zh-TW" sz="2400" dirty="0"/>
                  <a:t>(exponential distribution)</a:t>
                </a:r>
                <a:r>
                  <a:rPr lang="zh-TW" altLang="en-US" sz="2400" dirty="0"/>
                  <a:t>。</a:t>
                </a:r>
                <a:endParaRPr lang="en-US" altLang="zh-TW" sz="2400"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433134"/>
              </a:xfrm>
              <a:blipFill>
                <a:blip r:embed="rId3"/>
                <a:stretch>
                  <a:fillRect l="-750" t="-1684" r="-353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01615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匹配濾波器</a:t>
            </a:r>
            <a:r>
              <a:rPr lang="en-US" altLang="zh-TW" dirty="0"/>
              <a:t>(Matched Filter)</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b="1" dirty="0"/>
                  <a:t>匹配濾波器</a:t>
                </a:r>
                <a:r>
                  <a:rPr lang="zh-TW" altLang="en-US" dirty="0"/>
                  <a:t>是一個對於數位訊號元有最佳檢測結果的裝置，會稱作匹配是因為它的脈衝響應會跟訊號元的波形對應。看下圖的系統：</a:t>
                </a:r>
                <a:endParaRPr lang="en-US" altLang="zh-TW" dirty="0"/>
              </a:p>
              <a:p>
                <a:r>
                  <a:rPr lang="zh-TW" altLang="en-US" dirty="0"/>
                  <a:t>訊號 </a:t>
                </a:r>
                <a14:m>
                  <m:oMath xmlns:m="http://schemas.openxmlformats.org/officeDocument/2006/math">
                    <m:r>
                      <a:rPr lang="en-US" altLang="zh-TW" b="0" i="1" dirty="0" smtClean="0">
                        <a:latin typeface="Cambria Math" panose="02040503050406030204" pitchFamily="18" charset="0"/>
                      </a:rPr>
                      <m:t>𝑥</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𝑡</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𝑔</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𝑡</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𝑤</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oMath>
                </a14:m>
                <a:r>
                  <a:rPr lang="zh-TW" altLang="en-US" dirty="0"/>
                  <a:t>，</a:t>
                </a:r>
                <a:r>
                  <a:rPr lang="en-US" altLang="zh-TW" dirty="0"/>
                  <a:t> </a:t>
                </a:r>
                <a14:m>
                  <m:oMath xmlns:m="http://schemas.openxmlformats.org/officeDocument/2006/math">
                    <m:r>
                      <a:rPr lang="en-US" altLang="zh-TW" i="1" dirty="0">
                        <a:latin typeface="Cambria Math" panose="02040503050406030204" pitchFamily="18" charset="0"/>
                      </a:rPr>
                      <m:t>𝑔</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𝑡</m:t>
                        </m:r>
                      </m:e>
                    </m:d>
                  </m:oMath>
                </a14:m>
                <a:r>
                  <a:rPr lang="en-US" altLang="zh-TW" dirty="0"/>
                  <a:t> </a:t>
                </a:r>
                <a:r>
                  <a:rPr lang="zh-TW" altLang="en-US" dirty="0"/>
                  <a:t>是調變訊號，</a:t>
                </a:r>
                <a:r>
                  <a:rPr lang="en-US" altLang="zh-TW" dirty="0"/>
                  <a:t> </a:t>
                </a:r>
                <a14:m>
                  <m:oMath xmlns:m="http://schemas.openxmlformats.org/officeDocument/2006/math">
                    <m:r>
                      <a:rPr lang="en-US" altLang="zh-TW" i="1" dirty="0">
                        <a:latin typeface="Cambria Math" panose="02040503050406030204" pitchFamily="18" charset="0"/>
                      </a:rPr>
                      <m:t>𝑤</m:t>
                    </m:r>
                    <m:r>
                      <a:rPr lang="en-US" altLang="zh-TW" i="1" dirty="0">
                        <a:latin typeface="Cambria Math" panose="02040503050406030204" pitchFamily="18" charset="0"/>
                      </a:rPr>
                      <m:t>(</m:t>
                    </m:r>
                    <m:r>
                      <a:rPr lang="en-US" altLang="zh-TW" i="1" dirty="0">
                        <a:latin typeface="Cambria Math" panose="02040503050406030204" pitchFamily="18" charset="0"/>
                      </a:rPr>
                      <m:t>𝑡</m:t>
                    </m:r>
                    <m:r>
                      <a:rPr lang="en-US" altLang="zh-TW" i="1" dirty="0">
                        <a:latin typeface="Cambria Math" panose="02040503050406030204" pitchFamily="18" charset="0"/>
                      </a:rPr>
                      <m:t>)</m:t>
                    </m:r>
                  </m:oMath>
                </a14:m>
                <a:r>
                  <a:rPr lang="zh-TW" altLang="en-US" dirty="0"/>
                  <a:t> 是白雜訊。</a:t>
                </a:r>
                <a:endParaRPr lang="en-US" altLang="zh-TW" dirty="0"/>
              </a:p>
              <a:p>
                <a:r>
                  <a:rPr lang="zh-TW" altLang="en-US" dirty="0"/>
                  <a:t>訊號 </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是 </a:t>
                </a:r>
                <a14:m>
                  <m:oMath xmlns:m="http://schemas.openxmlformats.org/officeDocument/2006/math">
                    <m:r>
                      <a:rPr lang="en-US" altLang="zh-TW" i="1" dirty="0">
                        <a:latin typeface="Cambria Math" panose="02040503050406030204" pitchFamily="18" charset="0"/>
                      </a:rPr>
                      <m:t>𝑥</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𝑡</m:t>
                        </m:r>
                      </m:e>
                    </m:d>
                  </m:oMath>
                </a14:m>
                <a:r>
                  <a:rPr lang="zh-TW" altLang="en-US" dirty="0"/>
                  <a:t> 經過 </a:t>
                </a:r>
                <a:r>
                  <a:rPr lang="en-US" altLang="zh-TW" dirty="0"/>
                  <a:t>LTI</a:t>
                </a:r>
                <a:r>
                  <a:rPr lang="zh-TW" altLang="en-US" dirty="0"/>
                  <a:t> 的結果，即</a:t>
                </a:r>
                <a:br>
                  <a:rPr lang="en-US" altLang="zh-TW" dirty="0"/>
                </a:br>
                <a14:m>
                  <m:oMath xmlns:m="http://schemas.openxmlformats.org/officeDocument/2006/math">
                    <m:r>
                      <a:rPr lang="en-US" altLang="zh-TW" i="1">
                        <a:latin typeface="Cambria Math" panose="02040503050406030204" pitchFamily="18" charset="0"/>
                      </a:rPr>
                      <m:t>𝑦</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b="0" i="1" smtClean="0">
                        <a:latin typeface="Cambria Math" panose="02040503050406030204" pitchFamily="18" charset="0"/>
                      </a:rPr>
                      <m:t>=</m:t>
                    </m:r>
                    <m:d>
                      <m:dPr>
                        <m:begChr m:val="["/>
                        <m:endChr m:val="]"/>
                        <m:ctrlPr>
                          <a:rPr lang="en-US" altLang="zh-TW" b="0" i="1" dirty="0" smtClean="0">
                            <a:latin typeface="Cambria Math" panose="02040503050406030204" pitchFamily="18" charset="0"/>
                          </a:rPr>
                        </m:ctrlPr>
                      </m:dPr>
                      <m:e>
                        <m:r>
                          <a:rPr lang="en-US" altLang="zh-TW" i="1" dirty="0">
                            <a:latin typeface="Cambria Math" panose="02040503050406030204" pitchFamily="18" charset="0"/>
                          </a:rPr>
                          <m:t>𝑔</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𝑡</m:t>
                            </m:r>
                          </m:e>
                        </m:d>
                        <m:r>
                          <a:rPr lang="en-US" altLang="zh-TW" i="1" dirty="0">
                            <a:latin typeface="Cambria Math" panose="02040503050406030204" pitchFamily="18" charset="0"/>
                          </a:rPr>
                          <m:t>+</m:t>
                        </m:r>
                        <m:r>
                          <a:rPr lang="en-US" altLang="zh-TW" i="1" dirty="0">
                            <a:latin typeface="Cambria Math" panose="02040503050406030204" pitchFamily="18" charset="0"/>
                          </a:rPr>
                          <m:t>𝑤</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𝑡</m:t>
                            </m:r>
                          </m:e>
                        </m:d>
                      </m:e>
                    </m:d>
                    <m:r>
                      <a:rPr lang="en-US" altLang="zh-TW" b="0" i="1" smtClean="0">
                        <a:latin typeface="Cambria Math" panose="02040503050406030204" pitchFamily="18" charset="0"/>
                      </a:rPr>
                      <m:t>∗</m:t>
                    </m:r>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𝑜</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endParaRPr lang="en-US" altLang="zh-TW" dirty="0"/>
              </a:p>
              <a:p>
                <a:r>
                  <a:rPr lang="zh-TW" altLang="en-US" dirty="0"/>
                  <a:t>此時最後輸出訊號的訊號雜訊比</a:t>
                </a:r>
                <a:r>
                  <a:rPr lang="en-US" altLang="zh-TW" dirty="0"/>
                  <a:t>(SNR)</a:t>
                </a:r>
                <a:r>
                  <a:rPr lang="zh-TW" altLang="en-US" dirty="0"/>
                  <a:t>為 </a:t>
                </a:r>
                <a14:m>
                  <m:oMath xmlns:m="http://schemas.openxmlformats.org/officeDocument/2006/math">
                    <m:r>
                      <a:rPr lang="en-US" altLang="zh-TW" b="0" i="1" smtClean="0">
                        <a:latin typeface="Cambria Math" panose="02040503050406030204" pitchFamily="18" charset="0"/>
                      </a:rPr>
                      <m:t>𝑆𝑁</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𝑜</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𝑜</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𝑇</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num>
                      <m:den>
                        <m:r>
                          <m:rPr>
                            <m:sty m:val="p"/>
                          </m:rPr>
                          <a:rPr lang="en-US" altLang="zh-TW" i="1">
                            <a:latin typeface="Cambria Math" panose="02040503050406030204" pitchFamily="18" charset="0"/>
                          </a:rPr>
                          <m:t>E</m:t>
                        </m:r>
                        <m:r>
                          <a:rPr lang="en-US" altLang="zh-TW"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𝑛</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𝑇</m:t>
                        </m:r>
                        <m:r>
                          <a:rPr lang="en-US" altLang="zh-TW" b="0" i="1" smtClean="0">
                            <a:latin typeface="Cambria Math" panose="02040503050406030204" pitchFamily="18" charset="0"/>
                          </a:rPr>
                          <m:t>)]</m:t>
                        </m:r>
                      </m:den>
                    </m:f>
                  </m:oMath>
                </a14:m>
                <a:r>
                  <a:rPr lang="zh-TW" altLang="en-US" dirty="0"/>
                  <a:t>。</a:t>
                </a:r>
                <a:endParaRPr lang="en-US" altLang="zh-TW" dirty="0"/>
              </a:p>
              <a:p>
                <a:r>
                  <a:rPr lang="zh-TW" altLang="en-US" dirty="0"/>
                  <a:t>又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𝑜</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𝑇</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r>
                      <a:rPr lang="en-US" altLang="zh-TW" i="1">
                        <a:latin typeface="Cambria Math" panose="02040503050406030204" pitchFamily="18" charset="0"/>
                      </a:rPr>
                      <m:t>=</m:t>
                    </m:r>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m:t>
                        </m:r>
                        <m:nary>
                          <m:naryPr>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ub>
                          <m:sup>
                            <m:r>
                              <a:rPr lang="en-US" altLang="zh-TW" i="1">
                                <a:latin typeface="Cambria Math" panose="02040503050406030204" pitchFamily="18" charset="0"/>
                                <a:ea typeface="Cambria Math" panose="02040503050406030204" pitchFamily="18" charset="0"/>
                              </a:rPr>
                              <m:t>∞</m:t>
                            </m:r>
                          </m:sup>
                          <m:e>
                            <m:r>
                              <a:rPr lang="en-US" altLang="zh-TW" b="0" i="1" smtClean="0">
                                <a:latin typeface="Cambria Math" panose="02040503050406030204" pitchFamily="18" charset="0"/>
                                <a:ea typeface="Cambria Math" panose="02040503050406030204" pitchFamily="18" charset="0"/>
                              </a:rPr>
                              <m:t>𝐺</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𝑓</m:t>
                                </m:r>
                              </m:e>
                            </m:d>
                            <m:r>
                              <a:rPr lang="en-US" altLang="zh-TW" b="0" i="1" smtClean="0">
                                <a:latin typeface="Cambria Math" panose="02040503050406030204" pitchFamily="18" charset="0"/>
                                <a:ea typeface="Cambria Math" panose="02040503050406030204" pitchFamily="18" charset="0"/>
                              </a:rPr>
                              <m:t>𝐻</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𝑓</m:t>
                                </m:r>
                              </m:e>
                            </m:d>
                            <m:r>
                              <m:rPr>
                                <m:sty m:val="p"/>
                              </m:rPr>
                              <a:rPr lang="en-US" altLang="zh-TW" b="0" i="0" smtClean="0">
                                <a:latin typeface="Cambria Math" panose="02040503050406030204" pitchFamily="18" charset="0"/>
                                <a:ea typeface="Cambria Math" panose="02040503050406030204" pitchFamily="18" charset="0"/>
                              </a:rPr>
                              <m:t>exp</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𝑗</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𝜋</m:t>
                            </m:r>
                            <m:r>
                              <a:rPr lang="en-US" altLang="zh-TW" b="0" i="1" smtClean="0">
                                <a:latin typeface="Cambria Math" panose="02040503050406030204" pitchFamily="18" charset="0"/>
                                <a:ea typeface="Cambria Math" panose="02040503050406030204" pitchFamily="18" charset="0"/>
                              </a:rPr>
                              <m:t>𝑓𝑇</m:t>
                            </m:r>
                            <m:r>
                              <a:rPr lang="en-US" altLang="zh-TW" b="0" i="1" smtClean="0">
                                <a:latin typeface="Cambria Math" panose="02040503050406030204" pitchFamily="18" charset="0"/>
                                <a:ea typeface="Cambria Math" panose="02040503050406030204" pitchFamily="18" charset="0"/>
                              </a:rPr>
                              <m:t>)</m:t>
                            </m:r>
                          </m:e>
                        </m:nary>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m:rPr>
                        <m:sty m:val="p"/>
                      </m:rPr>
                      <a:rPr lang="en-US" altLang="zh-TW" i="1">
                        <a:latin typeface="Cambria Math" panose="02040503050406030204" pitchFamily="18" charset="0"/>
                      </a:rPr>
                      <m:t>E</m:t>
                    </m:r>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𝑛</m:t>
                            </m:r>
                          </m:e>
                          <m:sup>
                            <m:r>
                              <a:rPr lang="en-US" altLang="zh-TW" i="1">
                                <a:latin typeface="Cambria Math" panose="02040503050406030204" pitchFamily="18" charset="0"/>
                              </a:rPr>
                              <m:t>2</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𝑇</m:t>
                            </m:r>
                          </m:e>
                        </m:d>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num>
                      <m:den>
                        <m:r>
                          <a:rPr lang="en-US" altLang="zh-TW" b="0" i="1" smtClean="0">
                            <a:latin typeface="Cambria Math" panose="02040503050406030204" pitchFamily="18" charset="0"/>
                          </a:rPr>
                          <m:t>2</m:t>
                        </m:r>
                      </m:den>
                    </m:f>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b="0" i="1" smtClean="0">
                            <a:latin typeface="Cambria Math" panose="02040503050406030204" pitchFamily="18" charset="0"/>
                            <a:ea typeface="Cambria Math" panose="02040503050406030204" pitchFamily="18" charset="0"/>
                          </a:rPr>
                          <m:t>∞</m:t>
                        </m:r>
                      </m:sup>
                      <m:e>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𝐻</m:t>
                            </m:r>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e>
                    </m:nary>
                  </m:oMath>
                </a14:m>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3"/>
                <a:stretch>
                  <a:fillRect l="-964" t="-2071"/>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EB35AA37-10ED-4AFF-823B-4887AD03EBFF}"/>
              </a:ext>
            </a:extLst>
          </p:cNvPr>
          <p:cNvPicPr>
            <a:picLocks noChangeAspect="1"/>
          </p:cNvPicPr>
          <p:nvPr/>
        </p:nvPicPr>
        <p:blipFill>
          <a:blip r:embed="rId4"/>
          <a:stretch>
            <a:fillRect/>
          </a:stretch>
        </p:blipFill>
        <p:spPr>
          <a:xfrm>
            <a:off x="2911882" y="4883604"/>
            <a:ext cx="6368236" cy="1894171"/>
          </a:xfrm>
          <a:prstGeom prst="rect">
            <a:avLst/>
          </a:prstGeom>
        </p:spPr>
      </p:pic>
    </p:spTree>
    <p:extLst>
      <p:ext uri="{BB962C8B-B14F-4D97-AF65-F5344CB8AC3E}">
        <p14:creationId xmlns:p14="http://schemas.microsoft.com/office/powerpoint/2010/main" val="33239324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匹配濾波器</a:t>
            </a:r>
            <a:r>
              <a:rPr lang="en-US" altLang="zh-TW" dirty="0"/>
              <a:t>(Matched Filter)</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433134"/>
              </a:xfrm>
            </p:spPr>
            <p:txBody>
              <a:bodyPr>
                <a:normAutofit/>
              </a:bodyPr>
              <a:lstStyle/>
              <a:p>
                <a:r>
                  <a:rPr lang="zh-TW" altLang="en-US" dirty="0"/>
                  <a:t>續上頁，根據柯西不等式，可得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𝑔</m:t>
                            </m:r>
                          </m:e>
                          <m:sub>
                            <m:r>
                              <a:rPr lang="en-US" altLang="zh-TW" i="1">
                                <a:latin typeface="Cambria Math" panose="02040503050406030204" pitchFamily="18" charset="0"/>
                              </a:rPr>
                              <m:t>𝑜</m:t>
                            </m:r>
                          </m:sub>
                        </m:sSub>
                        <m:r>
                          <a:rPr lang="en-US" altLang="zh-TW" i="1">
                            <a:latin typeface="Cambria Math" panose="02040503050406030204" pitchFamily="18" charset="0"/>
                          </a:rPr>
                          <m:t>(</m:t>
                        </m:r>
                        <m:r>
                          <a:rPr lang="en-US" altLang="zh-TW" i="1">
                            <a:latin typeface="Cambria Math" panose="02040503050406030204" pitchFamily="18" charset="0"/>
                          </a:rPr>
                          <m:t>𝑇</m:t>
                        </m:r>
                        <m:r>
                          <a:rPr lang="en-US" altLang="zh-TW" i="1">
                            <a:latin typeface="Cambria Math" panose="02040503050406030204" pitchFamily="18" charset="0"/>
                          </a:rPr>
                          <m:t>)|</m:t>
                        </m:r>
                      </m:e>
                      <m:sup>
                        <m:r>
                          <a:rPr lang="en-US" altLang="zh-TW" i="1">
                            <a:latin typeface="Cambria Math" panose="02040503050406030204" pitchFamily="18" charset="0"/>
                          </a:rPr>
                          <m:t>2</m:t>
                        </m:r>
                      </m:sup>
                    </m:sSup>
                  </m:oMath>
                </a14:m>
                <a:r>
                  <a:rPr lang="en-US" altLang="zh-TW" dirty="0"/>
                  <a:t> </a:t>
                </a:r>
                <a:r>
                  <a:rPr lang="zh-TW" altLang="en-US" dirty="0"/>
                  <a:t>的上界：</a:t>
                </a:r>
                <a:br>
                  <a:rPr lang="en-US" altLang="zh-TW" dirty="0"/>
                </a:b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m:t>
                        </m:r>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r>
                              <a:rPr lang="en-US" altLang="zh-TW" sz="2400" b="0" i="1" smtClean="0">
                                <a:latin typeface="Cambria Math" panose="02040503050406030204" pitchFamily="18" charset="0"/>
                                <a:ea typeface="Cambria Math" panose="02040503050406030204" pitchFamily="18" charset="0"/>
                              </a:rPr>
                              <m:t>𝐺</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𝑓</m:t>
                                </m:r>
                              </m:e>
                            </m:d>
                            <m:r>
                              <a:rPr lang="en-US" altLang="zh-TW" sz="2400" b="0" i="1" smtClean="0">
                                <a:latin typeface="Cambria Math" panose="02040503050406030204" pitchFamily="18" charset="0"/>
                                <a:ea typeface="Cambria Math" panose="02040503050406030204" pitchFamily="18" charset="0"/>
                              </a:rPr>
                              <m:t>𝐻</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𝑓</m:t>
                                </m:r>
                              </m:e>
                            </m:d>
                            <m:r>
                              <m:rPr>
                                <m:sty m:val="p"/>
                              </m:rPr>
                              <a:rPr lang="en-US" altLang="zh-TW" sz="2400" b="0" i="0" smtClean="0">
                                <a:latin typeface="Cambria Math" panose="02040503050406030204" pitchFamily="18" charset="0"/>
                                <a:ea typeface="Cambria Math" panose="02040503050406030204" pitchFamily="18" charset="0"/>
                              </a:rPr>
                              <m:t>exp</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𝑗</m:t>
                            </m:r>
                            <m:r>
                              <a:rPr lang="en-US" altLang="zh-TW" sz="2400" b="0" i="1" smtClean="0">
                                <a:latin typeface="Cambria Math" panose="02040503050406030204" pitchFamily="18" charset="0"/>
                                <a:ea typeface="Cambria Math" panose="02040503050406030204" pitchFamily="18" charset="0"/>
                              </a:rPr>
                              <m:t>2</m:t>
                            </m:r>
                            <m:r>
                              <a:rPr lang="en-US" altLang="zh-TW" sz="2400" b="0" i="1" smtClean="0">
                                <a:latin typeface="Cambria Math" panose="02040503050406030204" pitchFamily="18" charset="0"/>
                                <a:ea typeface="Cambria Math" panose="02040503050406030204" pitchFamily="18" charset="0"/>
                              </a:rPr>
                              <m:t>𝜋</m:t>
                            </m:r>
                            <m:r>
                              <a:rPr lang="en-US" altLang="zh-TW" sz="2400" b="0" i="1" smtClean="0">
                                <a:latin typeface="Cambria Math" panose="02040503050406030204" pitchFamily="18" charset="0"/>
                                <a:ea typeface="Cambria Math" panose="02040503050406030204" pitchFamily="18" charset="0"/>
                              </a:rPr>
                              <m:t>𝑓𝑇</m:t>
                            </m:r>
                            <m:r>
                              <a:rPr lang="en-US" altLang="zh-TW" sz="2400" b="0" i="1" smtClean="0">
                                <a:latin typeface="Cambria Math" panose="02040503050406030204" pitchFamily="18" charset="0"/>
                                <a:ea typeface="Cambria Math" panose="02040503050406030204" pitchFamily="18" charset="0"/>
                              </a:rPr>
                              <m:t>)</m:t>
                            </m:r>
                          </m:e>
                        </m:nary>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ea typeface="Cambria Math" panose="02040503050406030204" pitchFamily="18" charset="0"/>
                      </a:rPr>
                      <m:t>≤</m:t>
                    </m:r>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sSup>
                          <m:sSupPr>
                            <m:ctrlPr>
                              <a:rPr lang="en-US" altLang="zh-TW" sz="2400" i="1" smtClean="0">
                                <a:latin typeface="Cambria Math" panose="02040503050406030204" pitchFamily="18" charset="0"/>
                                <a:ea typeface="Cambria Math" panose="02040503050406030204" pitchFamily="18" charset="0"/>
                              </a:rPr>
                            </m:ctrlPr>
                          </m:sSupPr>
                          <m:e>
                            <m:d>
                              <m:dPr>
                                <m:begChr m:val="|"/>
                                <m:endChr m:val="|"/>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𝐻</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𝑓</m:t>
                                    </m:r>
                                  </m:e>
                                </m:d>
                              </m:e>
                            </m:d>
                          </m:e>
                          <m:sup>
                            <m:r>
                              <a:rPr lang="en-US" altLang="zh-TW" sz="2400" b="0" i="1" smtClean="0">
                                <a:latin typeface="Cambria Math" panose="02040503050406030204" pitchFamily="18" charset="0"/>
                                <a:ea typeface="Cambria Math" panose="02040503050406030204" pitchFamily="18" charset="0"/>
                              </a:rPr>
                              <m:t>2</m:t>
                            </m:r>
                          </m:sup>
                        </m:sSup>
                        <m:r>
                          <a:rPr lang="en-US" altLang="zh-TW" sz="2400" b="0" i="1" smtClean="0">
                            <a:latin typeface="Cambria Math" panose="02040503050406030204" pitchFamily="18" charset="0"/>
                            <a:ea typeface="Cambria Math" panose="02040503050406030204" pitchFamily="18" charset="0"/>
                          </a:rPr>
                          <m:t>𝑑𝑓</m:t>
                        </m:r>
                      </m:e>
                    </m:nary>
                    <m:r>
                      <a:rPr lang="en-US" altLang="zh-TW" sz="2400" i="1" smtClean="0">
                        <a:latin typeface="Cambria Math" panose="02040503050406030204" pitchFamily="18" charset="0"/>
                        <a:ea typeface="Cambria Math" panose="02040503050406030204" pitchFamily="18" charset="0"/>
                      </a:rPr>
                      <m:t>∙</m:t>
                    </m:r>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sSup>
                          <m:sSupPr>
                            <m:ctrlPr>
                              <a:rPr lang="en-US" altLang="zh-TW" sz="2400" i="1">
                                <a:latin typeface="Cambria Math" panose="02040503050406030204" pitchFamily="18" charset="0"/>
                                <a:ea typeface="Cambria Math" panose="02040503050406030204" pitchFamily="18" charset="0"/>
                              </a:rPr>
                            </m:ctrlPr>
                          </m:sSupPr>
                          <m:e>
                            <m:d>
                              <m:dPr>
                                <m:begChr m:val="|"/>
                                <m:endChr m:val="|"/>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𝐺</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𝑓</m:t>
                                    </m:r>
                                  </m:e>
                                </m:d>
                                <m:func>
                                  <m:funcPr>
                                    <m:ctrlPr>
                                      <a:rPr lang="en-US" altLang="zh-TW" sz="2400" i="1">
                                        <a:latin typeface="Cambria Math" panose="02040503050406030204" pitchFamily="18" charset="0"/>
                                        <a:ea typeface="Cambria Math" panose="02040503050406030204" pitchFamily="18" charset="0"/>
                                      </a:rPr>
                                    </m:ctrlPr>
                                  </m:funcPr>
                                  <m:fName>
                                    <m:r>
                                      <m:rPr>
                                        <m:sty m:val="p"/>
                                      </m:rPr>
                                      <a:rPr lang="en-US" altLang="zh-TW" sz="2400">
                                        <a:latin typeface="Cambria Math" panose="02040503050406030204" pitchFamily="18" charset="0"/>
                                        <a:ea typeface="Cambria Math" panose="02040503050406030204" pitchFamily="18" charset="0"/>
                                      </a:rPr>
                                      <m:t>exp</m:t>
                                    </m:r>
                                  </m:fName>
                                  <m:e>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𝑗</m:t>
                                        </m:r>
                                        <m:r>
                                          <a:rPr lang="en-US" altLang="zh-TW" sz="2400" i="1">
                                            <a:latin typeface="Cambria Math" panose="02040503050406030204" pitchFamily="18" charset="0"/>
                                            <a:ea typeface="Cambria Math" panose="02040503050406030204" pitchFamily="18" charset="0"/>
                                          </a:rPr>
                                          <m:t>2</m:t>
                                        </m:r>
                                        <m:r>
                                          <a:rPr lang="en-US" altLang="zh-TW" sz="2400" i="1">
                                            <a:latin typeface="Cambria Math" panose="02040503050406030204" pitchFamily="18" charset="0"/>
                                            <a:ea typeface="Cambria Math" panose="02040503050406030204" pitchFamily="18" charset="0"/>
                                          </a:rPr>
                                          <m:t>𝜋</m:t>
                                        </m:r>
                                        <m:r>
                                          <a:rPr lang="en-US" altLang="zh-TW" sz="2400" i="1">
                                            <a:latin typeface="Cambria Math" panose="02040503050406030204" pitchFamily="18" charset="0"/>
                                            <a:ea typeface="Cambria Math" panose="02040503050406030204" pitchFamily="18" charset="0"/>
                                          </a:rPr>
                                          <m:t>𝑓𝑇</m:t>
                                        </m:r>
                                      </m:e>
                                    </m:d>
                                  </m:e>
                                </m:func>
                              </m:e>
                            </m:d>
                          </m:e>
                          <m:sup>
                            <m:r>
                              <a:rPr lang="en-US" altLang="zh-TW" sz="2400" i="1">
                                <a:latin typeface="Cambria Math" panose="02040503050406030204" pitchFamily="18" charset="0"/>
                                <a:ea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𝑑𝑓</m:t>
                        </m:r>
                      </m:e>
                    </m:nary>
                  </m:oMath>
                </a14:m>
                <a:endParaRPr lang="en-US" altLang="zh-TW" dirty="0">
                  <a:ea typeface="Cambria Math" panose="02040503050406030204" pitchFamily="18" charset="0"/>
                </a:endParaRPr>
              </a:p>
              <a:p>
                <a:r>
                  <a:rPr lang="zh-TW" altLang="en-US" dirty="0">
                    <a:ea typeface="Cambria Math" panose="02040503050406030204" pitchFamily="18" charset="0"/>
                  </a:rPr>
                  <a:t>故可推得 </a:t>
                </a:r>
                <a:r>
                  <a:rPr lang="en-US" altLang="zh-TW" dirty="0">
                    <a:ea typeface="Cambria Math" panose="02040503050406030204" pitchFamily="18" charset="0"/>
                  </a:rPr>
                  <a:t>SNR</a:t>
                </a:r>
                <a:r>
                  <a:rPr lang="zh-TW" altLang="en-US" dirty="0">
                    <a:ea typeface="Cambria Math" panose="02040503050406030204" pitchFamily="18" charset="0"/>
                  </a:rPr>
                  <a:t> 具有只與調變訊號相關的常數上界，即為：</a:t>
                </a:r>
                <a:br>
                  <a:rPr lang="en-US" altLang="zh-TW" dirty="0">
                    <a:ea typeface="Cambria Math" panose="02040503050406030204" pitchFamily="18" charset="0"/>
                  </a:rPr>
                </a:br>
                <a14:m>
                  <m:oMath xmlns:m="http://schemas.openxmlformats.org/officeDocument/2006/math">
                    <m:r>
                      <a:rPr lang="en-US" altLang="zh-TW" sz="2400" b="0" i="1" smtClean="0">
                        <a:latin typeface="Cambria Math" panose="02040503050406030204" pitchFamily="18" charset="0"/>
                        <a:ea typeface="Cambria Math" panose="02040503050406030204" pitchFamily="18" charset="0"/>
                      </a:rPr>
                      <m:t>𝜂</m:t>
                    </m:r>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sSup>
                              <m:sSupPr>
                                <m:ctrlPr>
                                  <a:rPr lang="en-US" altLang="zh-TW" sz="2400" i="1">
                                    <a:latin typeface="Cambria Math" panose="02040503050406030204" pitchFamily="18" charset="0"/>
                                    <a:ea typeface="Cambria Math" panose="02040503050406030204" pitchFamily="18" charset="0"/>
                                  </a:rPr>
                                </m:ctrlPr>
                              </m:sSupPr>
                              <m:e>
                                <m:d>
                                  <m:dPr>
                                    <m:begChr m:val="|"/>
                                    <m:endChr m:val="|"/>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𝐻</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𝑓</m:t>
                                        </m:r>
                                      </m:e>
                                    </m:d>
                                  </m:e>
                                </m:d>
                              </m:e>
                              <m:sup>
                                <m:r>
                                  <a:rPr lang="en-US" altLang="zh-TW" sz="2400" i="1">
                                    <a:latin typeface="Cambria Math" panose="02040503050406030204" pitchFamily="18" charset="0"/>
                                    <a:ea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𝑑𝑓</m:t>
                            </m:r>
                          </m:e>
                        </m:nary>
                        <m:r>
                          <a:rPr lang="en-US" altLang="zh-TW" sz="2400" i="1">
                            <a:latin typeface="Cambria Math" panose="02040503050406030204" pitchFamily="18" charset="0"/>
                            <a:ea typeface="Cambria Math" panose="02040503050406030204" pitchFamily="18" charset="0"/>
                          </a:rPr>
                          <m:t>∙</m:t>
                        </m:r>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sSup>
                              <m:sSupPr>
                                <m:ctrlPr>
                                  <a:rPr lang="en-US" altLang="zh-TW" sz="2400" i="1">
                                    <a:latin typeface="Cambria Math" panose="02040503050406030204" pitchFamily="18" charset="0"/>
                                    <a:ea typeface="Cambria Math" panose="02040503050406030204" pitchFamily="18" charset="0"/>
                                  </a:rPr>
                                </m:ctrlPr>
                              </m:sSupPr>
                              <m:e>
                                <m:d>
                                  <m:dPr>
                                    <m:begChr m:val="|"/>
                                    <m:endChr m:val="|"/>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𝐺</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𝑓</m:t>
                                        </m:r>
                                      </m:e>
                                    </m:d>
                                  </m:e>
                                </m:d>
                              </m:e>
                              <m:sup>
                                <m:r>
                                  <a:rPr lang="en-US" altLang="zh-TW" sz="2400" i="1">
                                    <a:latin typeface="Cambria Math" panose="02040503050406030204" pitchFamily="18" charset="0"/>
                                    <a:ea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𝑑𝑓</m:t>
                            </m:r>
                          </m:e>
                        </m:nary>
                      </m:num>
                      <m:den>
                        <m:f>
                          <m:fPr>
                            <m:ctrlPr>
                              <a:rPr lang="en-US" altLang="zh-TW" sz="2400" i="1">
                                <a:latin typeface="Cambria Math" panose="02040503050406030204" pitchFamily="18" charset="0"/>
                              </a:rPr>
                            </m:ctrlPr>
                          </m:fPr>
                          <m:num>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𝑁</m:t>
                                </m:r>
                              </m:e>
                              <m:sub>
                                <m:r>
                                  <a:rPr lang="en-US" altLang="zh-TW" sz="2400" i="1">
                                    <a:latin typeface="Cambria Math" panose="02040503050406030204" pitchFamily="18" charset="0"/>
                                  </a:rPr>
                                  <m:t>0</m:t>
                                </m:r>
                              </m:sub>
                            </m:sSub>
                          </m:num>
                          <m:den>
                            <m:r>
                              <a:rPr lang="en-US" altLang="zh-TW" sz="2400" i="1">
                                <a:latin typeface="Cambria Math" panose="02040503050406030204" pitchFamily="18" charset="0"/>
                              </a:rPr>
                              <m:t>2</m:t>
                            </m:r>
                          </m:den>
                        </m:f>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sSup>
                              <m:sSupPr>
                                <m:ctrlPr>
                                  <a:rPr lang="en-US" altLang="zh-TW" sz="2400" i="1">
                                    <a:latin typeface="Cambria Math" panose="02040503050406030204" pitchFamily="18" charset="0"/>
                                  </a:rPr>
                                </m:ctrlPr>
                              </m:sSupPr>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𝐻</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e>
                                    </m:d>
                                  </m:e>
                                </m:d>
                              </m:e>
                              <m:sup>
                                <m:r>
                                  <a:rPr lang="en-US" altLang="zh-TW" sz="2400" i="1">
                                    <a:latin typeface="Cambria Math" panose="02040503050406030204" pitchFamily="18" charset="0"/>
                                  </a:rPr>
                                  <m:t>2</m:t>
                                </m:r>
                              </m:sup>
                            </m:sSup>
                          </m:e>
                        </m:nary>
                      </m:den>
                    </m:f>
                    <m:r>
                      <a:rPr lang="en-US" altLang="zh-TW" sz="2400" b="0" i="1" smtClean="0">
                        <a:latin typeface="Cambria Math" panose="02040503050406030204" pitchFamily="18" charset="0"/>
                        <a:ea typeface="Cambria Math" panose="02040503050406030204" pitchFamily="18" charset="0"/>
                      </a:rPr>
                      <m:t>=</m:t>
                    </m:r>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2</m:t>
                        </m:r>
                      </m:num>
                      <m:den>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𝑁</m:t>
                            </m:r>
                          </m:e>
                          <m:sub>
                            <m:r>
                              <a:rPr lang="en-US" altLang="zh-TW" sz="2400" b="0" i="1" smtClean="0">
                                <a:latin typeface="Cambria Math" panose="02040503050406030204" pitchFamily="18" charset="0"/>
                              </a:rPr>
                              <m:t>0</m:t>
                            </m:r>
                          </m:sub>
                        </m:sSub>
                      </m:den>
                    </m:f>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sSup>
                          <m:sSupPr>
                            <m:ctrlPr>
                              <a:rPr lang="en-US" altLang="zh-TW" sz="2400" i="1">
                                <a:latin typeface="Cambria Math" panose="02040503050406030204" pitchFamily="18" charset="0"/>
                              </a:rPr>
                            </m:ctrlPr>
                          </m:sSup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𝐺</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e>
                                </m:d>
                              </m:e>
                            </m:d>
                          </m:e>
                          <m:sup>
                            <m:r>
                              <a:rPr lang="en-US" altLang="zh-TW" sz="2400" i="1">
                                <a:latin typeface="Cambria Math" panose="02040503050406030204" pitchFamily="18" charset="0"/>
                              </a:rPr>
                              <m:t>2</m:t>
                            </m:r>
                          </m:sup>
                        </m:sSup>
                      </m:e>
                    </m:nary>
                  </m:oMath>
                </a14:m>
                <a:endParaRPr lang="en-US" altLang="zh-TW" sz="2400" dirty="0"/>
              </a:p>
              <a:p>
                <a:r>
                  <a:rPr lang="zh-TW" altLang="en-US" dirty="0">
                    <a:ea typeface="Cambria Math" panose="02040503050406030204" pitchFamily="18" charset="0"/>
                  </a:rPr>
                  <a:t>根據柯西不等式，要達到上界的話，</a:t>
                </a:r>
                <a:r>
                  <a:rPr lang="en-US" altLang="zh-TW" sz="2800" dirty="0"/>
                  <a:t> </a:t>
                </a:r>
                <a14:m>
                  <m:oMath xmlns:m="http://schemas.openxmlformats.org/officeDocument/2006/math">
                    <m:nary>
                      <m:naryPr>
                        <m:ctrlPr>
                          <a:rPr lang="en-US" altLang="zh-TW" sz="2800" i="1">
                            <a:latin typeface="Cambria Math" panose="02040503050406030204" pitchFamily="18" charset="0"/>
                          </a:rPr>
                        </m:ctrlPr>
                      </m:naryPr>
                      <m:sub>
                        <m:r>
                          <m:rPr>
                            <m:brk m:alnAt="23"/>
                          </m:rPr>
                          <a:rPr lang="en-US" altLang="zh-TW" sz="2800" i="1">
                            <a:latin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m:t>
                        </m:r>
                      </m:sub>
                      <m:sup>
                        <m:r>
                          <a:rPr lang="en-US" altLang="zh-TW" sz="2800" i="1">
                            <a:latin typeface="Cambria Math" panose="02040503050406030204" pitchFamily="18" charset="0"/>
                            <a:ea typeface="Cambria Math" panose="02040503050406030204" pitchFamily="18" charset="0"/>
                          </a:rPr>
                          <m:t>∞</m:t>
                        </m:r>
                      </m:sup>
                      <m:e>
                        <m:sSup>
                          <m:sSupPr>
                            <m:ctrlPr>
                              <a:rPr lang="en-US" altLang="zh-TW" sz="2800" i="1" smtClean="0">
                                <a:latin typeface="Cambria Math" panose="02040503050406030204" pitchFamily="18" charset="0"/>
                                <a:ea typeface="Cambria Math" panose="02040503050406030204" pitchFamily="18" charset="0"/>
                              </a:rPr>
                            </m:ctrlPr>
                          </m:sSupPr>
                          <m:e>
                            <m:d>
                              <m:dPr>
                                <m:begChr m:val="|"/>
                                <m:endChr m:val="|"/>
                                <m:ctrlPr>
                                  <a:rPr lang="en-US" altLang="zh-TW" sz="2800" b="0" i="1" smtClean="0">
                                    <a:latin typeface="Cambria Math" panose="02040503050406030204" pitchFamily="18" charset="0"/>
                                    <a:ea typeface="Cambria Math" panose="02040503050406030204" pitchFamily="18" charset="0"/>
                                  </a:rPr>
                                </m:ctrlPr>
                              </m:dPr>
                              <m:e>
                                <m:r>
                                  <a:rPr lang="en-US" altLang="zh-TW" sz="2800" b="0" i="1" smtClean="0">
                                    <a:latin typeface="Cambria Math" panose="02040503050406030204" pitchFamily="18" charset="0"/>
                                    <a:ea typeface="Cambria Math" panose="02040503050406030204" pitchFamily="18" charset="0"/>
                                  </a:rPr>
                                  <m:t>𝐻</m:t>
                                </m:r>
                                <m:d>
                                  <m:dPr>
                                    <m:ctrlPr>
                                      <a:rPr lang="en-US" altLang="zh-TW" sz="2800" b="0" i="1" smtClean="0">
                                        <a:latin typeface="Cambria Math" panose="02040503050406030204" pitchFamily="18" charset="0"/>
                                        <a:ea typeface="Cambria Math" panose="02040503050406030204" pitchFamily="18" charset="0"/>
                                      </a:rPr>
                                    </m:ctrlPr>
                                  </m:dPr>
                                  <m:e>
                                    <m:r>
                                      <a:rPr lang="en-US" altLang="zh-TW" sz="2800" b="0" i="1" smtClean="0">
                                        <a:latin typeface="Cambria Math" panose="02040503050406030204" pitchFamily="18" charset="0"/>
                                        <a:ea typeface="Cambria Math" panose="02040503050406030204" pitchFamily="18" charset="0"/>
                                      </a:rPr>
                                      <m:t>𝑓</m:t>
                                    </m:r>
                                  </m:e>
                                </m:d>
                              </m:e>
                            </m:d>
                          </m:e>
                          <m:sup>
                            <m:r>
                              <a:rPr lang="en-US" altLang="zh-TW" sz="2800" b="0" i="1" smtClean="0">
                                <a:latin typeface="Cambria Math" panose="02040503050406030204" pitchFamily="18" charset="0"/>
                                <a:ea typeface="Cambria Math" panose="02040503050406030204" pitchFamily="18" charset="0"/>
                              </a:rPr>
                              <m:t>2</m:t>
                            </m:r>
                          </m:sup>
                        </m:sSup>
                        <m:r>
                          <a:rPr lang="en-US" altLang="zh-TW" sz="2800" b="0" i="1" smtClean="0">
                            <a:latin typeface="Cambria Math" panose="02040503050406030204" pitchFamily="18" charset="0"/>
                            <a:ea typeface="Cambria Math" panose="02040503050406030204" pitchFamily="18" charset="0"/>
                          </a:rPr>
                          <m:t>𝑑𝑓</m:t>
                        </m:r>
                      </m:e>
                    </m:nary>
                  </m:oMath>
                </a14:m>
                <a:r>
                  <a:rPr lang="zh-TW" altLang="en-US" dirty="0">
                    <a:ea typeface="Cambria Math" panose="02040503050406030204" pitchFamily="18" charset="0"/>
                  </a:rPr>
                  <a:t> 要為後項的常數倍，也就是說 </a:t>
                </a:r>
                <a14:m>
                  <m:oMath xmlns:m="http://schemas.openxmlformats.org/officeDocument/2006/math">
                    <m:r>
                      <a:rPr lang="en-US" altLang="zh-TW" i="1">
                        <a:latin typeface="Cambria Math" panose="02040503050406030204" pitchFamily="18" charset="0"/>
                        <a:ea typeface="Cambria Math" panose="02040503050406030204" pitchFamily="18" charset="0"/>
                      </a:rPr>
                      <m:t>𝐻</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𝑓</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𝑘</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𝐺</m:t>
                        </m:r>
                      </m:e>
                      <m:sup>
                        <m:r>
                          <a:rPr lang="en-US" altLang="zh-TW" b="0" i="1" smtClean="0">
                            <a:latin typeface="Cambria Math" panose="02040503050406030204" pitchFamily="18" charset="0"/>
                            <a:ea typeface="Cambria Math" panose="02040503050406030204" pitchFamily="18" charset="0"/>
                          </a:rPr>
                          <m:t>∗</m:t>
                        </m:r>
                      </m:sup>
                    </m:sSup>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𝑓</m:t>
                        </m:r>
                      </m:e>
                    </m:d>
                    <m:r>
                      <m:rPr>
                        <m:sty m:val="p"/>
                      </m:rPr>
                      <a:rPr lang="en-US" altLang="zh-TW" b="0" i="0" smtClean="0">
                        <a:latin typeface="Cambria Math" panose="02040503050406030204" pitchFamily="18" charset="0"/>
                        <a:ea typeface="Cambria Math" panose="02040503050406030204" pitchFamily="18" charset="0"/>
                      </a:rPr>
                      <m:t>exp</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𝑗</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𝜋</m:t>
                    </m:r>
                    <m:r>
                      <a:rPr lang="en-US" altLang="zh-TW" b="0" i="1" smtClean="0">
                        <a:latin typeface="Cambria Math" panose="02040503050406030204" pitchFamily="18" charset="0"/>
                        <a:ea typeface="Cambria Math" panose="02040503050406030204" pitchFamily="18" charset="0"/>
                      </a:rPr>
                      <m:t>𝑓𝑇</m:t>
                    </m:r>
                    <m:r>
                      <a:rPr lang="en-US" altLang="zh-TW" b="0" i="1" smtClean="0">
                        <a:latin typeface="Cambria Math" panose="02040503050406030204" pitchFamily="18" charset="0"/>
                        <a:ea typeface="Cambria Math" panose="02040503050406030204" pitchFamily="18" charset="0"/>
                      </a:rPr>
                      <m:t>)</m:t>
                    </m:r>
                  </m:oMath>
                </a14:m>
                <a:r>
                  <a:rPr lang="zh-TW" altLang="en-US" dirty="0">
                    <a:ea typeface="Cambria Math" panose="02040503050406030204" pitchFamily="18" charset="0"/>
                  </a:rPr>
                  <a:t>。</a:t>
                </a:r>
                <a:endParaRPr lang="en-US" altLang="zh-TW" dirty="0">
                  <a:ea typeface="Cambria Math" panose="02040503050406030204" pitchFamily="18" charset="0"/>
                </a:endParaRPr>
              </a:p>
              <a:p>
                <a:r>
                  <a:rPr lang="zh-TW" altLang="en-US" dirty="0">
                    <a:ea typeface="Cambria Math" panose="02040503050406030204" pitchFamily="18" charset="0"/>
                  </a:rPr>
                  <a:t>將 </a:t>
                </a:r>
                <a14:m>
                  <m:oMath xmlns:m="http://schemas.openxmlformats.org/officeDocument/2006/math">
                    <m:r>
                      <a:rPr lang="en-US" altLang="zh-TW" i="1" smtClean="0">
                        <a:latin typeface="Cambria Math" panose="02040503050406030204" pitchFamily="18" charset="0"/>
                        <a:ea typeface="Cambria Math" panose="02040503050406030204" pitchFamily="18" charset="0"/>
                      </a:rPr>
                      <m:t>𝐻</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𝑓</m:t>
                        </m:r>
                      </m:e>
                    </m:d>
                  </m:oMath>
                </a14:m>
                <a:r>
                  <a:rPr lang="zh-TW" altLang="en-US" dirty="0">
                    <a:ea typeface="Cambria Math" panose="02040503050406030204" pitchFamily="18" charset="0"/>
                  </a:rPr>
                  <a:t> 做反傅立葉轉換後可得 </a:t>
                </a:r>
                <a14:m>
                  <m:oMath xmlns:m="http://schemas.openxmlformats.org/officeDocument/2006/math">
                    <m:r>
                      <a:rPr lang="en-US" altLang="zh-TW" b="1" i="1" smtClean="0">
                        <a:latin typeface="Cambria Math" panose="02040503050406030204" pitchFamily="18" charset="0"/>
                        <a:ea typeface="Cambria Math" panose="02040503050406030204" pitchFamily="18" charset="0"/>
                      </a:rPr>
                      <m:t>𝒌</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𝒈</m:t>
                        </m:r>
                      </m:e>
                      <m:sup>
                        <m:r>
                          <a:rPr lang="en-US" altLang="zh-TW" b="1" i="1" smtClean="0">
                            <a:latin typeface="Cambria Math" panose="02040503050406030204" pitchFamily="18" charset="0"/>
                            <a:ea typeface="Cambria Math" panose="02040503050406030204" pitchFamily="18" charset="0"/>
                          </a:rPr>
                          <m:t>∗</m:t>
                        </m:r>
                      </m:sup>
                    </m:sSup>
                    <m:r>
                      <a:rPr lang="en-US" altLang="zh-TW" b="1" i="1" smtClean="0">
                        <a:latin typeface="Cambria Math" panose="02040503050406030204" pitchFamily="18" charset="0"/>
                        <a:ea typeface="Cambria Math" panose="02040503050406030204" pitchFamily="18" charset="0"/>
                      </a:rPr>
                      <m:t>(</m:t>
                    </m:r>
                    <m:r>
                      <a:rPr lang="en-US" altLang="zh-TW" b="1" i="1" smtClean="0">
                        <a:latin typeface="Cambria Math" panose="02040503050406030204" pitchFamily="18" charset="0"/>
                        <a:ea typeface="Cambria Math" panose="02040503050406030204" pitchFamily="18" charset="0"/>
                      </a:rPr>
                      <m:t>𝑻</m:t>
                    </m:r>
                    <m:r>
                      <a:rPr lang="en-US" altLang="zh-TW" b="1" i="1" smtClean="0">
                        <a:latin typeface="Cambria Math" panose="02040503050406030204" pitchFamily="18" charset="0"/>
                        <a:ea typeface="Cambria Math" panose="02040503050406030204" pitchFamily="18" charset="0"/>
                      </a:rPr>
                      <m:t>−</m:t>
                    </m:r>
                    <m:r>
                      <a:rPr lang="en-US" altLang="zh-TW" b="1" i="1" smtClean="0">
                        <a:latin typeface="Cambria Math" panose="02040503050406030204" pitchFamily="18" charset="0"/>
                        <a:ea typeface="Cambria Math" panose="02040503050406030204" pitchFamily="18" charset="0"/>
                      </a:rPr>
                      <m:t>𝒕</m:t>
                    </m:r>
                    <m:r>
                      <a:rPr lang="en-US" altLang="zh-TW" b="1" i="1" smtClean="0">
                        <a:latin typeface="Cambria Math" panose="02040503050406030204" pitchFamily="18" charset="0"/>
                        <a:ea typeface="Cambria Math" panose="02040503050406030204" pitchFamily="18" charset="0"/>
                      </a:rPr>
                      <m:t>)</m:t>
                    </m:r>
                  </m:oMath>
                </a14:m>
                <a:r>
                  <a:rPr lang="zh-TW" altLang="en-US" dirty="0">
                    <a:ea typeface="Cambria Math" panose="02040503050406030204" pitchFamily="18" charset="0"/>
                  </a:rPr>
                  <a:t>。故能夠最大化 </a:t>
                </a:r>
                <a:r>
                  <a:rPr lang="en-US" altLang="zh-TW" dirty="0">
                    <a:ea typeface="Cambria Math" panose="02040503050406030204" pitchFamily="18" charset="0"/>
                  </a:rPr>
                  <a:t>SNR</a:t>
                </a:r>
                <a:r>
                  <a:rPr lang="zh-TW" altLang="en-US" dirty="0">
                    <a:ea typeface="Cambria Math" panose="02040503050406030204" pitchFamily="18" charset="0"/>
                  </a:rPr>
                  <a:t> 的濾波器的脈衝響應會是波形的翻轉加上時延的共軛複數版本</a:t>
                </a:r>
                <a:endParaRPr lang="en-US" altLang="zh-TW" dirty="0">
                  <a:ea typeface="Cambria Math" panose="02040503050406030204" pitchFamily="18" charset="0"/>
                </a:endParaRPr>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433134"/>
              </a:xfrm>
              <a:blipFill>
                <a:blip r:embed="rId2"/>
                <a:stretch>
                  <a:fillRect l="-964" t="-2020" r="-423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67979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傳送端與接收端的應對</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為了應對變化多端的通道，我們在傳送端和接收端必須對訊號做一些處理，傳送端會將訊號做</a:t>
            </a:r>
            <a:r>
              <a:rPr lang="zh-TW" altLang="en-US" b="1" dirty="0"/>
              <a:t>調變</a:t>
            </a:r>
            <a:r>
              <a:rPr lang="en-US" altLang="zh-TW" b="1" dirty="0"/>
              <a:t>(modulation)</a:t>
            </a:r>
            <a:r>
              <a:rPr lang="zh-TW" altLang="en-US" dirty="0"/>
              <a:t>，調變的時候會將訊號放在</a:t>
            </a:r>
            <a:r>
              <a:rPr lang="zh-TW" altLang="en-US" b="1" dirty="0"/>
              <a:t>載波</a:t>
            </a:r>
            <a:r>
              <a:rPr lang="en-US" altLang="zh-TW" b="1" dirty="0"/>
              <a:t>(carrier)</a:t>
            </a:r>
            <a:r>
              <a:rPr lang="zh-TW" altLang="en-US" dirty="0"/>
              <a:t>上，訊號經過通道傳輸之後，在接收端會進行</a:t>
            </a:r>
            <a:r>
              <a:rPr lang="zh-TW" altLang="en-US" b="1" dirty="0"/>
              <a:t>解調變</a:t>
            </a:r>
            <a:r>
              <a:rPr lang="en-US" altLang="zh-TW" b="1" dirty="0"/>
              <a:t>(demodulation)</a:t>
            </a:r>
            <a:r>
              <a:rPr lang="zh-TW" altLang="en-US" dirty="0"/>
              <a:t>以及</a:t>
            </a:r>
            <a:r>
              <a:rPr lang="zh-TW" altLang="en-US" b="1" dirty="0"/>
              <a:t>檢測</a:t>
            </a:r>
            <a:r>
              <a:rPr lang="en-US" altLang="zh-TW" b="1" dirty="0"/>
              <a:t>(detection)</a:t>
            </a:r>
            <a:r>
              <a:rPr lang="zh-TW" altLang="en-US" dirty="0"/>
              <a:t>，才能將原始訊號還原回來。</a:t>
            </a:r>
            <a:endParaRPr lang="en-US" altLang="zh-TW" dirty="0"/>
          </a:p>
          <a:p>
            <a:endParaRPr lang="en-US" altLang="zh-TW" dirty="0"/>
          </a:p>
          <a:p>
            <a:r>
              <a:rPr lang="zh-TW" altLang="en-US" dirty="0"/>
              <a:t>調變有很多種，有</a:t>
            </a:r>
            <a:r>
              <a:rPr lang="zh-TW" altLang="en-US" b="1" dirty="0"/>
              <a:t>類比調變</a:t>
            </a:r>
            <a:r>
              <a:rPr lang="zh-TW" altLang="en-US" dirty="0"/>
              <a:t>，像是 </a:t>
            </a:r>
            <a:r>
              <a:rPr lang="en-US" altLang="zh-TW" dirty="0"/>
              <a:t>AM</a:t>
            </a:r>
            <a:r>
              <a:rPr lang="zh-TW" altLang="en-US" dirty="0"/>
              <a:t>、</a:t>
            </a:r>
            <a:r>
              <a:rPr lang="en-US" altLang="zh-TW" dirty="0"/>
              <a:t>FM</a:t>
            </a:r>
            <a:r>
              <a:rPr lang="zh-TW" altLang="en-US" dirty="0"/>
              <a:t> 等。有</a:t>
            </a:r>
            <a:r>
              <a:rPr lang="zh-TW" altLang="en-US" b="1" dirty="0"/>
              <a:t>基頻帶數位調變</a:t>
            </a:r>
            <a:r>
              <a:rPr lang="zh-TW" altLang="en-US" dirty="0"/>
              <a:t>，像是 </a:t>
            </a:r>
            <a:r>
              <a:rPr lang="en-US" altLang="zh-TW" dirty="0"/>
              <a:t>PAM</a:t>
            </a:r>
            <a:r>
              <a:rPr lang="zh-TW" altLang="en-US" dirty="0"/>
              <a:t>、</a:t>
            </a:r>
            <a:r>
              <a:rPr lang="en-US" altLang="zh-TW" dirty="0"/>
              <a:t>PDM</a:t>
            </a:r>
            <a:r>
              <a:rPr lang="zh-TW" altLang="en-US" dirty="0"/>
              <a:t> 以及各種線路編碼 </a:t>
            </a:r>
            <a:r>
              <a:rPr lang="en-US" altLang="zh-TW" dirty="0"/>
              <a:t>NRZ</a:t>
            </a:r>
            <a:r>
              <a:rPr lang="zh-TW" altLang="en-US" dirty="0"/>
              <a:t>、</a:t>
            </a:r>
            <a:r>
              <a:rPr lang="en-US" altLang="zh-TW" dirty="0"/>
              <a:t>RZ</a:t>
            </a:r>
            <a:r>
              <a:rPr lang="zh-TW" altLang="en-US" dirty="0"/>
              <a:t> 等。有</a:t>
            </a:r>
            <a:r>
              <a:rPr lang="zh-TW" altLang="en-US" b="1" dirty="0"/>
              <a:t>帶通數位調變</a:t>
            </a:r>
            <a:r>
              <a:rPr lang="zh-TW" altLang="en-US" dirty="0"/>
              <a:t>，像是 </a:t>
            </a:r>
            <a:r>
              <a:rPr lang="en-US" altLang="zh-TW" dirty="0"/>
              <a:t>BPSK</a:t>
            </a:r>
            <a:r>
              <a:rPr lang="zh-TW" altLang="en-US" dirty="0"/>
              <a:t>、</a:t>
            </a:r>
            <a:r>
              <a:rPr lang="en-US" altLang="zh-TW" dirty="0"/>
              <a:t>QPSK</a:t>
            </a:r>
            <a:r>
              <a:rPr lang="zh-TW" altLang="en-US" dirty="0"/>
              <a:t>、</a:t>
            </a:r>
            <a:r>
              <a:rPr lang="en-US" altLang="zh-TW" dirty="0"/>
              <a:t>16-QAM </a:t>
            </a:r>
            <a:r>
              <a:rPr lang="zh-TW" altLang="en-US" dirty="0"/>
              <a:t>等等。所謂的基頻</a:t>
            </a:r>
            <a:r>
              <a:rPr lang="en-US" altLang="zh-TW" dirty="0"/>
              <a:t>(baseband)</a:t>
            </a:r>
            <a:r>
              <a:rPr lang="zh-TW" altLang="en-US" dirty="0"/>
              <a:t>或低通</a:t>
            </a:r>
            <a:r>
              <a:rPr lang="en-US" altLang="zh-TW" dirty="0"/>
              <a:t>(lowpass)</a:t>
            </a:r>
            <a:r>
              <a:rPr lang="zh-TW" altLang="en-US" dirty="0"/>
              <a:t>就是訊號的頻譜會以 </a:t>
            </a:r>
            <a:r>
              <a:rPr lang="en-US" altLang="zh-TW" dirty="0"/>
              <a:t>0</a:t>
            </a:r>
            <a:r>
              <a:rPr lang="zh-TW" altLang="en-US" dirty="0"/>
              <a:t> 為中心、所謂帶通</a:t>
            </a:r>
            <a:r>
              <a:rPr lang="en-US" altLang="zh-TW" dirty="0"/>
              <a:t>(passband)</a:t>
            </a:r>
            <a:r>
              <a:rPr lang="zh-TW" altLang="en-US" dirty="0"/>
              <a:t>或高通</a:t>
            </a:r>
            <a:r>
              <a:rPr lang="en-US" altLang="zh-TW" dirty="0"/>
              <a:t>(</a:t>
            </a:r>
            <a:r>
              <a:rPr lang="en-US" altLang="zh-TW" dirty="0" err="1"/>
              <a:t>highpass</a:t>
            </a:r>
            <a:r>
              <a:rPr lang="en-US" altLang="zh-TW" dirty="0"/>
              <a:t>)</a:t>
            </a:r>
            <a:r>
              <a:rPr lang="zh-TW" altLang="en-US" dirty="0"/>
              <a:t>就是訊號的頻譜不以 </a:t>
            </a:r>
            <a:r>
              <a:rPr lang="en-US" altLang="zh-TW" dirty="0"/>
              <a:t>0 </a:t>
            </a:r>
            <a:r>
              <a:rPr lang="zh-TW" altLang="en-US" dirty="0"/>
              <a:t>為中心，零頻率附近沒有頻率成分。</a:t>
            </a:r>
            <a:endParaRPr lang="en-US" altLang="zh-TW" dirty="0"/>
          </a:p>
        </p:txBody>
      </p:sp>
    </p:spTree>
    <p:extLst>
      <p:ext uri="{BB962C8B-B14F-4D97-AF65-F5344CB8AC3E}">
        <p14:creationId xmlns:p14="http://schemas.microsoft.com/office/powerpoint/2010/main" val="69066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訊號空間</a:t>
            </a:r>
            <a:r>
              <a:rPr lang="en-US" altLang="zh-TW" dirty="0"/>
              <a:t>(signal space)</a:t>
            </a:r>
            <a:r>
              <a:rPr lang="zh-TW" altLang="en-US" dirty="0"/>
              <a:t>概念</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321022"/>
              </a:xfrm>
            </p:spPr>
            <p:txBody>
              <a:bodyPr>
                <a:normAutofit fontScale="92500"/>
              </a:bodyPr>
              <a:lstStyle/>
              <a:p>
                <a:r>
                  <a:rPr lang="zh-TW" altLang="en-US" dirty="0"/>
                  <a:t>所謂</a:t>
                </a:r>
                <a:r>
                  <a:rPr lang="zh-TW" altLang="en-US" b="1" dirty="0"/>
                  <a:t>訊號空間</a:t>
                </a:r>
                <a:r>
                  <a:rPr lang="zh-TW" altLang="en-US" dirty="0"/>
                  <a:t>，就是以向量空間</a:t>
                </a:r>
                <a:r>
                  <a:rPr lang="en-US" altLang="zh-TW" dirty="0"/>
                  <a:t>(vector space)</a:t>
                </a:r>
                <a:r>
                  <a:rPr lang="zh-TW" altLang="en-US" dirty="0"/>
                  <a:t>的角度去看待訊號元。首先得定義該訊號空間的</a:t>
                </a:r>
                <a:r>
                  <a:rPr lang="zh-TW" altLang="en-US" b="1" dirty="0"/>
                  <a:t>單範正交基底</a:t>
                </a:r>
                <a:r>
                  <a:rPr lang="en-US" altLang="zh-TW" b="1" dirty="0"/>
                  <a:t>(orthonormal basis)</a:t>
                </a:r>
                <a:r>
                  <a:rPr lang="zh-TW" altLang="en-US" dirty="0"/>
                  <a:t>，可以使用</a:t>
                </a:r>
                <a:r>
                  <a:rPr lang="en-US" altLang="zh-TW" dirty="0"/>
                  <a:t>Gram-Schmidt </a:t>
                </a:r>
                <a:r>
                  <a:rPr lang="zh-TW" altLang="en-US" dirty="0"/>
                  <a:t>正交化法來得到。</a:t>
                </a:r>
                <a:endParaRPr lang="en-US" altLang="zh-TW" dirty="0"/>
              </a:p>
              <a:p>
                <a:r>
                  <a:rPr lang="zh-TW" altLang="en-US" dirty="0"/>
                  <a:t>對於訊號之間的內積，定義為 </a:t>
                </a:r>
                <a14:m>
                  <m:oMath xmlns:m="http://schemas.openxmlformats.org/officeDocument/2006/math">
                    <m:d>
                      <m:dPr>
                        <m:begChr m:val="⟨"/>
                        <m:endChr m:val="⟩"/>
                        <m:ctrlPr>
                          <a:rPr lang="en-US" altLang="zh-TW"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𝜙</m:t>
                            </m:r>
                          </m:e>
                          <m:sub>
                            <m:r>
                              <a:rPr lang="en-US" altLang="zh-TW" b="0" i="1" smtClean="0">
                                <a:latin typeface="Cambria Math" panose="02040503050406030204" pitchFamily="18" charset="0"/>
                              </a:rPr>
                              <m:t>1</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𝜙</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d>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0</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𝑏</m:t>
                            </m:r>
                          </m:sub>
                        </m:sSub>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𝜙</m:t>
                            </m:r>
                          </m:e>
                          <m:sub>
                            <m:r>
                              <a:rPr lang="en-US" altLang="zh-TW" i="1">
                                <a:latin typeface="Cambria Math" panose="02040503050406030204" pitchFamily="18" charset="0"/>
                              </a:rPr>
                              <m:t>1</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sSubSup>
                          <m:sSubSupPr>
                            <m:ctrlPr>
                              <a:rPr lang="en-US" altLang="zh-TW" b="0" i="1" smtClean="0">
                                <a:latin typeface="Cambria Math" panose="02040503050406030204" pitchFamily="18" charset="0"/>
                              </a:rPr>
                            </m:ctrlPr>
                          </m:sSubSupPr>
                          <m:e>
                            <m:r>
                              <a:rPr lang="en-US" altLang="zh-TW" i="1" smtClean="0">
                                <a:latin typeface="Cambria Math" panose="02040503050406030204" pitchFamily="18" charset="0"/>
                              </a:rPr>
                              <m:t>𝜙</m:t>
                            </m:r>
                          </m:e>
                          <m:sub>
                            <m:r>
                              <a:rPr lang="en-US" altLang="zh-TW" b="0" i="1" smtClean="0">
                                <a:latin typeface="Cambria Math" panose="02040503050406030204" pitchFamily="18" charset="0"/>
                              </a:rPr>
                              <m:t>2</m:t>
                            </m:r>
                          </m:sub>
                          <m:sup>
                            <m:r>
                              <a:rPr lang="en-US" altLang="zh-TW" b="0" i="1" smtClean="0">
                                <a:latin typeface="Cambria Math" panose="02040503050406030204" pitchFamily="18" charset="0"/>
                              </a:rPr>
                              <m:t>∗</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b="0" i="1" smtClean="0">
                            <a:latin typeface="Cambria Math" panose="02040503050406030204" pitchFamily="18" charset="0"/>
                          </a:rPr>
                          <m:t>𝑑𝑡</m:t>
                        </m:r>
                      </m:e>
                    </m:nary>
                  </m:oMath>
                </a14:m>
                <a:r>
                  <a:rPr lang="zh-TW" altLang="en-US" dirty="0"/>
                  <a:t>。同理可得對於正交的定義也就是上述積分為 </a:t>
                </a:r>
                <a:r>
                  <a:rPr lang="en-US" altLang="zh-TW" dirty="0"/>
                  <a:t>0</a:t>
                </a:r>
                <a:r>
                  <a:rPr lang="zh-TW" altLang="en-US" dirty="0"/>
                  <a:t>，</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𝑇</m:t>
                        </m:r>
                      </m:e>
                      <m:sub>
                        <m:r>
                          <a:rPr lang="en-US" altLang="zh-TW" b="0" i="1" smtClean="0">
                            <a:latin typeface="Cambria Math" panose="02040503050406030204" pitchFamily="18" charset="0"/>
                          </a:rPr>
                          <m:t>𝑏</m:t>
                        </m:r>
                      </m:sub>
                    </m:sSub>
                    <m:r>
                      <a:rPr lang="en-US" altLang="zh-TW" i="1">
                        <a:latin typeface="Cambria Math" panose="02040503050406030204" pitchFamily="18" charset="0"/>
                      </a:rPr>
                      <m:t> </m:t>
                    </m:r>
                  </m:oMath>
                </a14:m>
                <a:r>
                  <a:rPr lang="zh-TW" altLang="en-US" dirty="0"/>
                  <a:t>是一個訊號元的時間。</a:t>
                </a:r>
                <a:endParaRPr lang="en-US" altLang="zh-TW" dirty="0"/>
              </a:p>
              <a:p>
                <a:r>
                  <a:rPr lang="zh-TW" altLang="en-US" dirty="0"/>
                  <a:t>所謂的單範，就是指訊號的範數為 </a:t>
                </a:r>
                <a:r>
                  <a:rPr lang="en-US" altLang="zh-TW" dirty="0"/>
                  <a:t>1</a:t>
                </a:r>
                <a:r>
                  <a:rPr lang="zh-TW" altLang="en-US" dirty="0"/>
                  <a:t>，也就是</a:t>
                </a:r>
                <a:br>
                  <a:rPr lang="en-US" altLang="zh-TW" dirty="0"/>
                </a:br>
                <a14:m>
                  <m:oMath xmlns:m="http://schemas.openxmlformats.org/officeDocument/2006/math">
                    <m:d>
                      <m:dPr>
                        <m:begChr m:val="‖"/>
                        <m:endChr m:val="‖"/>
                        <m:ctrlPr>
                          <a:rPr lang="en-US" altLang="zh-TW" i="1" smtClean="0">
                            <a:latin typeface="Cambria Math" panose="02040503050406030204" pitchFamily="18" charset="0"/>
                          </a:rPr>
                        </m:ctrlPr>
                      </m:dPr>
                      <m:e>
                        <m:r>
                          <a:rPr lang="en-US" altLang="zh-TW" b="0" i="1" smtClean="0">
                            <a:latin typeface="Cambria Math" panose="02040503050406030204" pitchFamily="18" charset="0"/>
                          </a:rPr>
                          <m:t>𝜙</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d>
                    <m:r>
                      <a:rPr lang="en-US" altLang="zh-TW" b="0" i="1" smtClean="0">
                        <a:latin typeface="Cambria Math" panose="02040503050406030204" pitchFamily="18" charset="0"/>
                      </a:rPr>
                      <m:t>=</m:t>
                    </m:r>
                    <m:rad>
                      <m:radPr>
                        <m:degHide m:val="on"/>
                        <m:ctrlPr>
                          <a:rPr lang="en-US" altLang="zh-TW" b="0" i="1" smtClean="0">
                            <a:latin typeface="Cambria Math" panose="02040503050406030204" pitchFamily="18" charset="0"/>
                          </a:rPr>
                        </m:ctrlPr>
                      </m:radPr>
                      <m:deg/>
                      <m:e>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0</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𝑏</m:t>
                                </m:r>
                              </m:sub>
                            </m:sSub>
                          </m:sup>
                          <m:e>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𝜙</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e>
                        </m:nary>
                      </m:e>
                    </m:rad>
                  </m:oMath>
                </a14:m>
                <a:br>
                  <a:rPr lang="en-US" altLang="zh-TW" b="0" dirty="0"/>
                </a:br>
                <a:r>
                  <a:rPr lang="zh-TW" altLang="en-US" b="0" dirty="0"/>
                  <a:t>若以</a:t>
                </a:r>
                <a:r>
                  <a:rPr lang="zh-TW" altLang="en-US" dirty="0"/>
                  <a:t>訊號元 </a:t>
                </a:r>
                <a14:m>
                  <m:oMath xmlns:m="http://schemas.openxmlformats.org/officeDocument/2006/math">
                    <m:r>
                      <a:rPr lang="en-US" altLang="zh-TW" b="0" i="1" smtClean="0">
                        <a:latin typeface="Cambria Math" panose="02040503050406030204" pitchFamily="18" charset="0"/>
                      </a:rPr>
                      <m:t>𝐴𝑐𝑜𝑠</m:t>
                    </m:r>
                    <m:r>
                      <a:rPr lang="en-US" altLang="zh-TW" i="1">
                        <a:latin typeface="Cambria Math" panose="02040503050406030204" pitchFamily="18" charset="0"/>
                      </a:rPr>
                      <m:t>(</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為例，單範的訊號元應該為 </a:t>
                </a:r>
                <a14:m>
                  <m:oMath xmlns:m="http://schemas.openxmlformats.org/officeDocument/2006/math">
                    <m:rad>
                      <m:radPr>
                        <m:degHide m:val="on"/>
                        <m:ctrlPr>
                          <a:rPr lang="zh-TW" altLang="en-US" i="1" smtClean="0">
                            <a:latin typeface="Cambria Math" panose="02040503050406030204" pitchFamily="18" charset="0"/>
                          </a:rPr>
                        </m:ctrlPr>
                      </m:radPr>
                      <m:deg/>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𝑏</m:t>
                                </m:r>
                              </m:sub>
                            </m:sSub>
                          </m:den>
                        </m:f>
                      </m:e>
                    </m:rad>
                    <m:r>
                      <a:rPr lang="en-US" altLang="zh-TW" i="1">
                        <a:latin typeface="Cambria Math" panose="02040503050406030204" pitchFamily="18" charset="0"/>
                      </a:rPr>
                      <m:t>𝑐𝑜𝑠</m:t>
                    </m:r>
                    <m:r>
                      <a:rPr lang="en-US" altLang="zh-TW" i="1">
                        <a:latin typeface="Cambria Math" panose="02040503050406030204" pitchFamily="18" charset="0"/>
                      </a:rPr>
                      <m:t>(2</m:t>
                    </m:r>
                    <m:r>
                      <a:rPr lang="en-US" altLang="zh-TW" i="1">
                        <a:latin typeface="Cambria Math" panose="02040503050406030204" pitchFamily="18" charset="0"/>
                      </a:rPr>
                      <m:t>𝜋</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𝑐</m:t>
                        </m:r>
                      </m:sub>
                    </m:sSub>
                    <m:r>
                      <a:rPr lang="en-US" altLang="zh-TW" i="1">
                        <a:latin typeface="Cambria Math" panose="02040503050406030204" pitchFamily="18" charset="0"/>
                      </a:rPr>
                      <m:t>𝑡</m:t>
                    </m:r>
                    <m:r>
                      <a:rPr lang="en-US" altLang="zh-TW" i="1">
                        <a:latin typeface="Cambria Math" panose="02040503050406030204" pitchFamily="18" charset="0"/>
                      </a:rPr>
                      <m:t>)</m:t>
                    </m:r>
                  </m:oMath>
                </a14:m>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321022"/>
              </a:xfrm>
              <a:blipFill>
                <a:blip r:embed="rId2"/>
                <a:stretch>
                  <a:fillRect l="-857" t="-1833" r="-12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323023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訊號空間</a:t>
            </a:r>
            <a:r>
              <a:rPr lang="en-US" altLang="zh-TW" dirty="0"/>
              <a:t>(signal space)</a:t>
            </a:r>
            <a:r>
              <a:rPr lang="zh-TW" altLang="en-US" dirty="0"/>
              <a:t>傳收架構</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左下圖是訊號空間的傳輸架構示意圖，傳輸訊號</a:t>
            </a:r>
            <a:br>
              <a:rPr lang="en-US" altLang="zh-TW" dirty="0"/>
            </a:br>
            <a:r>
              <a:rPr lang="zh-TW" altLang="en-US" dirty="0"/>
              <a:t>會是單範正交基底的線性組合，而接收端再經由</a:t>
            </a:r>
            <a:br>
              <a:rPr lang="en-US" altLang="zh-TW" dirty="0"/>
            </a:br>
            <a:r>
              <a:rPr lang="zh-TW" altLang="en-US" dirty="0"/>
              <a:t>匹配濾波器或基於內積的</a:t>
            </a:r>
            <a:r>
              <a:rPr lang="zh-TW" altLang="en-US" b="1" dirty="0"/>
              <a:t>相關器</a:t>
            </a:r>
            <a:r>
              <a:rPr lang="en-US" altLang="zh-TW" b="1" dirty="0"/>
              <a:t>(correlator)</a:t>
            </a:r>
            <a:r>
              <a:rPr lang="zh-TW" altLang="en-US" dirty="0"/>
              <a:t>來做</a:t>
            </a:r>
            <a:br>
              <a:rPr lang="en-US" altLang="zh-TW" dirty="0"/>
            </a:br>
            <a:r>
              <a:rPr lang="zh-TW" altLang="en-US" dirty="0"/>
              <a:t>檢測。</a:t>
            </a:r>
            <a:endParaRPr lang="en-US" altLang="zh-TW" dirty="0"/>
          </a:p>
          <a:p>
            <a:r>
              <a:rPr lang="zh-TW" altLang="en-US" dirty="0"/>
              <a:t>右下圖是 </a:t>
            </a:r>
            <a:r>
              <a:rPr lang="en-US" altLang="zh-TW" dirty="0">
                <a:hlinkClick r:id="rId2" action="ppaction://hlinksldjump"/>
              </a:rPr>
              <a:t>QAM</a:t>
            </a:r>
            <a:r>
              <a:rPr lang="en-US" altLang="zh-TW" dirty="0"/>
              <a:t> </a:t>
            </a:r>
            <a:r>
              <a:rPr lang="zh-TW" altLang="en-US" dirty="0"/>
              <a:t>訊號的檢測架構。</a:t>
            </a:r>
            <a:endParaRPr lang="en-US" altLang="zh-TW" dirty="0"/>
          </a:p>
          <a:p>
            <a:r>
              <a:rPr lang="zh-TW" altLang="en-US" dirty="0"/>
              <a:t>右上圖是</a:t>
            </a:r>
            <a:r>
              <a:rPr lang="zh-TW" altLang="en-US" dirty="0">
                <a:hlinkClick r:id="rId2" action="ppaction://hlinksldjump"/>
              </a:rPr>
              <a:t>星座圖</a:t>
            </a:r>
            <a:r>
              <a:rPr lang="zh-TW" altLang="en-US" dirty="0"/>
              <a:t>，其實星座圖也</a:t>
            </a:r>
            <a:br>
              <a:rPr lang="en-US" altLang="zh-TW" dirty="0"/>
            </a:br>
            <a:r>
              <a:rPr lang="zh-TW" altLang="en-US" dirty="0"/>
              <a:t>是訊號空間。</a:t>
            </a:r>
            <a:endParaRPr lang="en-US" altLang="zh-TW" dirty="0"/>
          </a:p>
        </p:txBody>
      </p:sp>
      <p:pic>
        <p:nvPicPr>
          <p:cNvPr id="9" name="圖片 8">
            <a:extLst>
              <a:ext uri="{FF2B5EF4-FFF2-40B4-BE49-F238E27FC236}">
                <a16:creationId xmlns:a16="http://schemas.microsoft.com/office/drawing/2014/main" id="{B49E50BC-6F1C-4E11-BEC6-A740DF0A368F}"/>
              </a:ext>
            </a:extLst>
          </p:cNvPr>
          <p:cNvPicPr>
            <a:picLocks noChangeAspect="1"/>
          </p:cNvPicPr>
          <p:nvPr/>
        </p:nvPicPr>
        <p:blipFill>
          <a:blip r:embed="rId3"/>
          <a:stretch>
            <a:fillRect/>
          </a:stretch>
        </p:blipFill>
        <p:spPr>
          <a:xfrm>
            <a:off x="1185477" y="4302489"/>
            <a:ext cx="3973621" cy="2431310"/>
          </a:xfrm>
          <a:prstGeom prst="rect">
            <a:avLst/>
          </a:prstGeom>
        </p:spPr>
      </p:pic>
      <p:pic>
        <p:nvPicPr>
          <p:cNvPr id="13" name="圖片 12">
            <a:extLst>
              <a:ext uri="{FF2B5EF4-FFF2-40B4-BE49-F238E27FC236}">
                <a16:creationId xmlns:a16="http://schemas.microsoft.com/office/drawing/2014/main" id="{F12CFB8F-F7E7-48FF-81A8-ED4132F48330}"/>
              </a:ext>
            </a:extLst>
          </p:cNvPr>
          <p:cNvPicPr>
            <a:picLocks noChangeAspect="1"/>
          </p:cNvPicPr>
          <p:nvPr/>
        </p:nvPicPr>
        <p:blipFill>
          <a:blip r:embed="rId4"/>
          <a:stretch>
            <a:fillRect/>
          </a:stretch>
        </p:blipFill>
        <p:spPr>
          <a:xfrm>
            <a:off x="6096000" y="3331346"/>
            <a:ext cx="5849473" cy="3402453"/>
          </a:xfrm>
          <a:prstGeom prst="rect">
            <a:avLst/>
          </a:prstGeom>
        </p:spPr>
      </p:pic>
      <p:pic>
        <p:nvPicPr>
          <p:cNvPr id="15" name="圖片 14">
            <a:extLst>
              <a:ext uri="{FF2B5EF4-FFF2-40B4-BE49-F238E27FC236}">
                <a16:creationId xmlns:a16="http://schemas.microsoft.com/office/drawing/2014/main" id="{10CEB513-A081-4915-B6C5-073FDA8F44AE}"/>
              </a:ext>
            </a:extLst>
          </p:cNvPr>
          <p:cNvPicPr>
            <a:picLocks noChangeAspect="1"/>
          </p:cNvPicPr>
          <p:nvPr/>
        </p:nvPicPr>
        <p:blipFill>
          <a:blip r:embed="rId5"/>
          <a:stretch>
            <a:fillRect/>
          </a:stretch>
        </p:blipFill>
        <p:spPr>
          <a:xfrm>
            <a:off x="8093998" y="543558"/>
            <a:ext cx="4098002" cy="2885442"/>
          </a:xfrm>
          <a:prstGeom prst="rect">
            <a:avLst/>
          </a:prstGeom>
        </p:spPr>
      </p:pic>
    </p:spTree>
    <p:extLst>
      <p:ext uri="{BB962C8B-B14F-4D97-AF65-F5344CB8AC3E}">
        <p14:creationId xmlns:p14="http://schemas.microsoft.com/office/powerpoint/2010/main" val="3048812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以 </a:t>
            </a:r>
            <a:r>
              <a:rPr lang="en-US" altLang="zh-TW" dirty="0"/>
              <a:t>BPSK</a:t>
            </a:r>
            <a:r>
              <a:rPr lang="zh-TW" altLang="en-US" dirty="0"/>
              <a:t> 當作訊號檢測範例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normAutofit/>
              </a:bodyPr>
              <a:lstStyle/>
              <a:p>
                <a:r>
                  <a:rPr lang="zh-TW" altLang="en-US" dirty="0"/>
                  <a:t>下圖是 </a:t>
                </a:r>
                <a:r>
                  <a:rPr lang="en-US" altLang="zh-TW" dirty="0"/>
                  <a:t>BPSK</a:t>
                </a:r>
                <a:r>
                  <a:rPr lang="zh-TW" altLang="en-US" dirty="0"/>
                  <a:t> 的傳收機架構，接收端 </a:t>
                </a:r>
                <a14:m>
                  <m:oMath xmlns:m="http://schemas.openxmlformats.org/officeDocument/2006/math">
                    <m:r>
                      <m:rPr>
                        <m:sty m:val="p"/>
                      </m:rPr>
                      <a:rPr lang="en-US" altLang="zh-TW" b="0" i="0" smtClean="0">
                        <a:latin typeface="Cambria Math" panose="02040503050406030204" pitchFamily="18" charset="0"/>
                      </a:rPr>
                      <m:t>x</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𝑤</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。經過相關器對基底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𝜙</m:t>
                        </m:r>
                      </m:e>
                      <m:sub>
                        <m:r>
                          <a:rPr lang="en-US" altLang="zh-TW" b="0" i="1" smtClean="0">
                            <a:latin typeface="Cambria Math" panose="02040503050406030204" pitchFamily="18" charset="0"/>
                          </a:rPr>
                          <m:t>1</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ad>
                      <m:radPr>
                        <m:degHide m:val="on"/>
                        <m:ctrlPr>
                          <a:rPr lang="en-US" altLang="zh-TW" b="0" i="1" smtClean="0">
                            <a:latin typeface="Cambria Math" panose="02040503050406030204" pitchFamily="18" charset="0"/>
                          </a:rPr>
                        </m:ctrlPr>
                      </m:radPr>
                      <m:deg/>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𝑏</m:t>
                                </m:r>
                              </m:sub>
                            </m:sSub>
                          </m:den>
                        </m:f>
                      </m:e>
                    </m:rad>
                    <m:r>
                      <m:rPr>
                        <m:sty m:val="p"/>
                      </m:rPr>
                      <a:rPr lang="en-US" altLang="zh-TW" b="0" i="0" smtClean="0">
                        <a:latin typeface="Cambria Math" panose="02040503050406030204" pitchFamily="18" charset="0"/>
                      </a:rPr>
                      <m:t>cos</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r>
                  <a:rPr lang="zh-TW" altLang="en-US" dirty="0"/>
                  <a:t> 做內積後檢測，其中傳送端輸出的 </a:t>
                </a:r>
                <a14:m>
                  <m:oMath xmlns:m="http://schemas.openxmlformats.org/officeDocument/2006/math">
                    <m:r>
                      <a:rPr lang="en-US" altLang="zh-TW" i="1">
                        <a:latin typeface="Cambria Math" panose="02040503050406030204" pitchFamily="18" charset="0"/>
                      </a:rPr>
                      <m:t>𝑠</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zh-TW" altLang="en-US" dirty="0"/>
                  <a:t> 有兩種振幅的可能，也就是 </a:t>
                </a:r>
                <a14:m>
                  <m:oMath xmlns:m="http://schemas.openxmlformats.org/officeDocument/2006/math">
                    <m:r>
                      <a:rPr lang="en-US" altLang="zh-TW" b="0" i="1" smtClean="0">
                        <a:latin typeface="Cambria Math" panose="02040503050406030204" pitchFamily="18" charset="0"/>
                      </a:rPr>
                      <m:t>𝑎</m:t>
                    </m:r>
                  </m:oMath>
                </a14:m>
                <a:r>
                  <a:rPr lang="zh-TW" altLang="en-US" dirty="0"/>
                  <a:t> 及 </a:t>
                </a:r>
                <a14:m>
                  <m:oMath xmlns:m="http://schemas.openxmlformats.org/officeDocument/2006/math">
                    <m:r>
                      <a:rPr lang="en-US" altLang="zh-TW" b="0" i="0" smtClean="0">
                        <a:latin typeface="Cambria Math" panose="02040503050406030204" pitchFamily="18" charset="0"/>
                      </a:rPr>
                      <m:t>−</m:t>
                    </m:r>
                    <m:r>
                      <a:rPr lang="en-US" altLang="zh-TW" i="1">
                        <a:latin typeface="Cambria Math" panose="02040503050406030204" pitchFamily="18" charset="0"/>
                      </a:rPr>
                      <m:t>𝑎</m:t>
                    </m:r>
                  </m:oMath>
                </a14:m>
                <a:r>
                  <a:rPr lang="zh-TW" altLang="en-US" dirty="0"/>
                  <a:t> ，雜訊部分則是</a:t>
                </a:r>
                <a14:m>
                  <m:oMath xmlns:m="http://schemas.openxmlformats.org/officeDocument/2006/math">
                    <m:r>
                      <a:rPr lang="zh-TW" altLang="en-US" i="1" dirty="0">
                        <a:latin typeface="Cambria Math" panose="02040503050406030204" pitchFamily="18" charset="0"/>
                      </a:rPr>
                      <m:t> </m:t>
                    </m:r>
                    <m:r>
                      <a:rPr lang="en-US" altLang="zh-TW" i="1">
                        <a:latin typeface="Cambria Math" panose="02040503050406030204" pitchFamily="18" charset="0"/>
                      </a:rPr>
                      <m:t>𝑤</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𝐶𝑁</m:t>
                    </m:r>
                    <m:r>
                      <a:rPr lang="en-US" altLang="zh-TW" b="0" i="1" smtClean="0">
                        <a:latin typeface="Cambria Math" panose="02040503050406030204" pitchFamily="18" charset="0"/>
                      </a:rPr>
                      <m:t>(0,</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oMath>
                </a14:m>
                <a:r>
                  <a:rPr lang="zh-TW" altLang="en-US" dirty="0"/>
                  <a:t>。</a:t>
                </a:r>
                <a:endParaRPr lang="en-US" altLang="zh-TW" dirty="0"/>
              </a:p>
              <a:p>
                <a:r>
                  <a:rPr lang="zh-TW" altLang="en-US" dirty="0"/>
                  <a:t>對於檢測我們使用</a:t>
                </a:r>
                <a:r>
                  <a:rPr lang="zh-TW" altLang="en-US" b="1" dirty="0"/>
                  <a:t>最大後驗估計</a:t>
                </a:r>
                <a:r>
                  <a:rPr lang="en-US" altLang="zh-TW" b="1" dirty="0"/>
                  <a:t>(Maximum a-posteriori, MAP)</a:t>
                </a:r>
                <a:r>
                  <a:rPr lang="zh-TW" altLang="en-US" dirty="0"/>
                  <a:t>，也就是</a:t>
                </a:r>
                <a:br>
                  <a:rPr lang="en-US" altLang="zh-TW" dirty="0"/>
                </a:br>
                <a14:m>
                  <m:oMath xmlns:m="http://schemas.openxmlformats.org/officeDocument/2006/math">
                    <m:r>
                      <a:rPr lang="en-US" altLang="zh-TW" b="0" i="1" dirty="0" smtClean="0">
                        <a:latin typeface="Cambria Math" panose="02040503050406030204" pitchFamily="18" charset="0"/>
                        <a:ea typeface="Cambria Math" panose="02040503050406030204" pitchFamily="18" charset="0"/>
                      </a:rPr>
                      <m:t>𝑓</m:t>
                    </m:r>
                    <m:d>
                      <m:dPr>
                        <m:ctrlPr>
                          <a:rPr lang="en-US" altLang="zh-TW" b="0" i="1" dirty="0" smtClean="0">
                            <a:latin typeface="Cambria Math" panose="02040503050406030204" pitchFamily="18" charset="0"/>
                            <a:ea typeface="Cambria Math" panose="02040503050406030204" pitchFamily="18" charset="0"/>
                          </a:rPr>
                        </m:ctrlPr>
                      </m:dPr>
                      <m:e>
                        <m:r>
                          <a:rPr lang="en-US" altLang="zh-TW" b="0" i="1" dirty="0" smtClean="0">
                            <a:latin typeface="Cambria Math" panose="02040503050406030204" pitchFamily="18" charset="0"/>
                            <a:ea typeface="Cambria Math" panose="02040503050406030204" pitchFamily="18" charset="0"/>
                          </a:rPr>
                          <m:t>𝑠</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𝑎</m:t>
                        </m:r>
                      </m:e>
                      <m:e>
                        <m:r>
                          <a:rPr lang="en-US" altLang="zh-TW" b="0" i="1" dirty="0" smtClean="0">
                            <a:latin typeface="Cambria Math" panose="02040503050406030204" pitchFamily="18" charset="0"/>
                            <a:ea typeface="Cambria Math" panose="02040503050406030204" pitchFamily="18" charset="0"/>
                          </a:rPr>
                          <m:t>𝑥</m:t>
                        </m:r>
                      </m:e>
                    </m:d>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𝑓</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𝑠</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𝑎</m:t>
                        </m:r>
                      </m:e>
                      <m:e>
                        <m:r>
                          <a:rPr lang="en-US" altLang="zh-TW" b="0" i="1" smtClean="0">
                            <a:latin typeface="Cambria Math" panose="02040503050406030204" pitchFamily="18" charset="0"/>
                            <a:ea typeface="Cambria Math" panose="02040503050406030204" pitchFamily="18" charset="0"/>
                          </a:rPr>
                          <m:t>𝑥</m:t>
                        </m:r>
                      </m:e>
                    </m:d>
                  </m:oMath>
                </a14:m>
                <a:br>
                  <a:rPr lang="en-US" altLang="zh-TW" b="0" dirty="0">
                    <a:ea typeface="Cambria Math" panose="02040503050406030204" pitchFamily="18" charset="0"/>
                  </a:rPr>
                </a:br>
                <a14:m>
                  <m:oMath xmlns:m="http://schemas.openxmlformats.org/officeDocument/2006/math">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𝑓</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𝑥</m:t>
                            </m:r>
                          </m:e>
                          <m:e>
                            <m:r>
                              <a:rPr lang="en-US" altLang="zh-TW" b="0" i="1" smtClean="0">
                                <a:latin typeface="Cambria Math" panose="02040503050406030204" pitchFamily="18" charset="0"/>
                                <a:ea typeface="Cambria Math" panose="02040503050406030204" pitchFamily="18" charset="0"/>
                              </a:rPr>
                              <m:t>𝑠</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𝑎</m:t>
                            </m:r>
                          </m:e>
                        </m:d>
                        <m:r>
                          <a:rPr lang="en-US" altLang="zh-TW" b="0" i="1" smtClean="0">
                            <a:latin typeface="Cambria Math" panose="02040503050406030204" pitchFamily="18" charset="0"/>
                            <a:ea typeface="Cambria Math" panose="02040503050406030204" pitchFamily="18" charset="0"/>
                          </a:rPr>
                          <m:t>𝑃</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𝑠</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num>
                      <m:den>
                        <m:r>
                          <a:rPr lang="en-US" altLang="zh-TW" b="0" i="1" smtClean="0">
                            <a:latin typeface="Cambria Math" panose="02040503050406030204" pitchFamily="18" charset="0"/>
                            <a:ea typeface="Cambria Math" panose="02040503050406030204" pitchFamily="18" charset="0"/>
                          </a:rPr>
                          <m:t>𝑓</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𝑥</m:t>
                        </m:r>
                        <m:r>
                          <a:rPr lang="en-US" altLang="zh-TW" b="0" i="1" smtClean="0">
                            <a:latin typeface="Cambria Math" panose="02040503050406030204" pitchFamily="18" charset="0"/>
                            <a:ea typeface="Cambria Math" panose="02040503050406030204" pitchFamily="18" charset="0"/>
                          </a:rPr>
                          <m:t>)</m:t>
                        </m:r>
                      </m:den>
                    </m:f>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𝑓</m:t>
                        </m:r>
                        <m:d>
                          <m:dPr>
                            <m:ctrlPr>
                              <a:rPr lang="en-US" altLang="zh-TW" i="1">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𝑥</m:t>
                            </m:r>
                          </m:e>
                          <m:e>
                            <m:r>
                              <a:rPr lang="en-US" altLang="zh-TW" b="0" i="1" smtClean="0">
                                <a:latin typeface="Cambria Math" panose="02040503050406030204" pitchFamily="18" charset="0"/>
                                <a:ea typeface="Cambria Math" panose="02040503050406030204" pitchFamily="18" charset="0"/>
                              </a:rPr>
                              <m:t>𝑠</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𝑎</m:t>
                            </m:r>
                          </m:e>
                        </m:d>
                        <m:r>
                          <a:rPr lang="en-US" altLang="zh-TW" i="1">
                            <a:latin typeface="Cambria Math" panose="02040503050406030204" pitchFamily="18" charset="0"/>
                            <a:ea typeface="Cambria Math" panose="02040503050406030204" pitchFamily="18" charset="0"/>
                          </a:rPr>
                          <m:t>𝑃</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𝑠</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𝑎</m:t>
                        </m:r>
                        <m:r>
                          <a:rPr lang="en-US" altLang="zh-TW" i="1">
                            <a:latin typeface="Cambria Math" panose="02040503050406030204" pitchFamily="18" charset="0"/>
                            <a:ea typeface="Cambria Math" panose="02040503050406030204" pitchFamily="18" charset="0"/>
                          </a:rPr>
                          <m:t>)</m:t>
                        </m:r>
                      </m:num>
                      <m:den>
                        <m:r>
                          <a:rPr lang="en-US" altLang="zh-TW" i="1">
                            <a:latin typeface="Cambria Math" panose="02040503050406030204" pitchFamily="18" charset="0"/>
                            <a:ea typeface="Cambria Math" panose="02040503050406030204" pitchFamily="18" charset="0"/>
                          </a:rPr>
                          <m:t>𝑓</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m:t>
                        </m:r>
                      </m:den>
                    </m:f>
                  </m:oMath>
                </a14:m>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r="-643"/>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C6DC8E12-D923-4976-93F9-2E807E93C9D3}"/>
              </a:ext>
            </a:extLst>
          </p:cNvPr>
          <p:cNvPicPr>
            <a:picLocks noChangeAspect="1"/>
          </p:cNvPicPr>
          <p:nvPr/>
        </p:nvPicPr>
        <p:blipFill rotWithShape="1">
          <a:blip r:embed="rId3"/>
          <a:srcRect b="51763"/>
          <a:stretch/>
        </p:blipFill>
        <p:spPr>
          <a:xfrm>
            <a:off x="1612777" y="4668382"/>
            <a:ext cx="4483223" cy="1832401"/>
          </a:xfrm>
          <a:prstGeom prst="rect">
            <a:avLst/>
          </a:prstGeom>
        </p:spPr>
      </p:pic>
      <p:pic>
        <p:nvPicPr>
          <p:cNvPr id="8" name="圖片 7">
            <a:extLst>
              <a:ext uri="{FF2B5EF4-FFF2-40B4-BE49-F238E27FC236}">
                <a16:creationId xmlns:a16="http://schemas.microsoft.com/office/drawing/2014/main" id="{C5D66094-C45C-4AE3-8764-AD4D3A5427F5}"/>
              </a:ext>
            </a:extLst>
          </p:cNvPr>
          <p:cNvPicPr>
            <a:picLocks noChangeAspect="1"/>
          </p:cNvPicPr>
          <p:nvPr/>
        </p:nvPicPr>
        <p:blipFill rotWithShape="1">
          <a:blip r:embed="rId3"/>
          <a:srcRect t="48261"/>
          <a:stretch/>
        </p:blipFill>
        <p:spPr>
          <a:xfrm>
            <a:off x="6096000" y="4676292"/>
            <a:ext cx="4143755" cy="1816582"/>
          </a:xfrm>
          <a:prstGeom prst="rect">
            <a:avLst/>
          </a:prstGeom>
        </p:spPr>
      </p:pic>
    </p:spTree>
    <p:extLst>
      <p:ext uri="{BB962C8B-B14F-4D97-AF65-F5344CB8AC3E}">
        <p14:creationId xmlns:p14="http://schemas.microsoft.com/office/powerpoint/2010/main" val="2898868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以 </a:t>
            </a:r>
            <a:r>
              <a:rPr lang="en-US" altLang="zh-TW" dirty="0"/>
              <a:t>BPSK</a:t>
            </a:r>
            <a:r>
              <a:rPr lang="zh-TW" altLang="en-US" dirty="0"/>
              <a:t> 當作訊號檢測範例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en-US" altLang="zh-TW" dirty="0"/>
                  <a:t>MAP</a:t>
                </a:r>
                <a:r>
                  <a:rPr lang="zh-TW" altLang="en-US" dirty="0"/>
                  <a:t> 法透過觀測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𝑥</m:t>
                    </m:r>
                  </m:oMath>
                </a14:m>
                <a:r>
                  <a:rPr lang="zh-TW" altLang="en-US" dirty="0"/>
                  <a:t> 去推論 </a:t>
                </a:r>
                <a14:m>
                  <m:oMath xmlns:m="http://schemas.openxmlformats.org/officeDocument/2006/math">
                    <m:r>
                      <a:rPr lang="en-US" altLang="zh-TW" i="1" dirty="0">
                        <a:latin typeface="Cambria Math" panose="02040503050406030204" pitchFamily="18" charset="0"/>
                        <a:ea typeface="Cambria Math" panose="02040503050406030204" pitchFamily="18" charset="0"/>
                      </a:rPr>
                      <m:t>𝑠</m:t>
                    </m:r>
                  </m:oMath>
                </a14:m>
                <a:r>
                  <a:rPr lang="zh-TW" altLang="en-US" dirty="0"/>
                  <a:t> 是 </a:t>
                </a:r>
                <a14:m>
                  <m:oMath xmlns:m="http://schemas.openxmlformats.org/officeDocument/2006/math">
                    <m:r>
                      <a:rPr lang="en-US" altLang="zh-TW" i="1">
                        <a:latin typeface="Cambria Math" panose="02040503050406030204" pitchFamily="18" charset="0"/>
                      </a:rPr>
                      <m:t>𝑎</m:t>
                    </m:r>
                  </m:oMath>
                </a14:m>
                <a:r>
                  <a:rPr lang="zh-TW" altLang="en-US" dirty="0"/>
                  <a:t> 或 </a:t>
                </a:r>
                <a14:m>
                  <m:oMath xmlns:m="http://schemas.openxmlformats.org/officeDocument/2006/math">
                    <m:r>
                      <a:rPr lang="en-US" altLang="zh-TW">
                        <a:latin typeface="Cambria Math" panose="02040503050406030204" pitchFamily="18" charset="0"/>
                      </a:rPr>
                      <m:t>−</m:t>
                    </m:r>
                    <m:r>
                      <a:rPr lang="en-US" altLang="zh-TW" i="1">
                        <a:latin typeface="Cambria Math" panose="02040503050406030204" pitchFamily="18" charset="0"/>
                      </a:rPr>
                      <m:t>𝑎</m:t>
                    </m:r>
                  </m:oMath>
                </a14:m>
                <a:r>
                  <a:rPr lang="zh-TW" altLang="en-US" dirty="0"/>
                  <a:t>，何者條件機率大就決定它。透過</a:t>
                </a:r>
                <a:r>
                  <a:rPr lang="zh-TW" altLang="en-US" dirty="0">
                    <a:hlinkClick r:id="rId2" action="ppaction://hlinksldjump"/>
                  </a:rPr>
                  <a:t>貝式定理</a:t>
                </a:r>
                <a:r>
                  <a:rPr lang="zh-TW" altLang="en-US" dirty="0"/>
                  <a:t>改寫條件機率，讓它產生</a:t>
                </a:r>
                <a:r>
                  <a:rPr lang="zh-TW" altLang="en-US" b="1" dirty="0"/>
                  <a:t>先驗知識</a:t>
                </a:r>
                <a:r>
                  <a:rPr lang="en-US" altLang="zh-TW" b="1" dirty="0"/>
                  <a:t>(prior knowledge) </a:t>
                </a:r>
                <a:r>
                  <a:rPr lang="zh-TW" altLang="en-US" dirty="0"/>
                  <a:t>的項，也就是 </a:t>
                </a:r>
                <a14:m>
                  <m:oMath xmlns:m="http://schemas.openxmlformats.org/officeDocument/2006/math">
                    <m:r>
                      <a:rPr lang="en-US" altLang="zh-TW" i="1">
                        <a:latin typeface="Cambria Math" panose="02040503050406030204" pitchFamily="18" charset="0"/>
                        <a:ea typeface="Cambria Math" panose="02040503050406030204" pitchFamily="18" charset="0"/>
                      </a:rPr>
                      <m:t>𝑃</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𝑠</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𝑎</m:t>
                    </m:r>
                    <m:r>
                      <a:rPr lang="en-US" altLang="zh-TW" i="1">
                        <a:latin typeface="Cambria Math" panose="02040503050406030204" pitchFamily="18" charset="0"/>
                        <a:ea typeface="Cambria Math" panose="02040503050406030204" pitchFamily="18" charset="0"/>
                      </a:rPr>
                      <m:t>)</m:t>
                    </m:r>
                  </m:oMath>
                </a14:m>
                <a:r>
                  <a:rPr lang="zh-TW" altLang="en-US" dirty="0"/>
                  <a:t> 以及 </a:t>
                </a:r>
                <a14:m>
                  <m:oMath xmlns:m="http://schemas.openxmlformats.org/officeDocument/2006/math">
                    <m:r>
                      <a:rPr lang="en-US" altLang="zh-TW" i="1">
                        <a:latin typeface="Cambria Math" panose="02040503050406030204" pitchFamily="18" charset="0"/>
                        <a:ea typeface="Cambria Math" panose="02040503050406030204" pitchFamily="18" charset="0"/>
                      </a:rPr>
                      <m:t>𝑃</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𝑠</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𝑎</m:t>
                    </m:r>
                    <m:r>
                      <a:rPr lang="en-US" altLang="zh-TW" i="1">
                        <a:latin typeface="Cambria Math" panose="02040503050406030204" pitchFamily="18" charset="0"/>
                        <a:ea typeface="Cambria Math" panose="02040503050406030204" pitchFamily="18" charset="0"/>
                      </a:rPr>
                      <m:t>)</m:t>
                    </m:r>
                  </m:oMath>
                </a14:m>
                <a:r>
                  <a:rPr lang="zh-TW" altLang="en-US" dirty="0"/>
                  <a:t>。此時我們可以假設傳送端是隨機資訊，也就是 </a:t>
                </a:r>
                <a14:m>
                  <m:oMath xmlns:m="http://schemas.openxmlformats.org/officeDocument/2006/math">
                    <m:r>
                      <a:rPr lang="en-US" altLang="zh-TW" i="1">
                        <a:latin typeface="Cambria Math" panose="02040503050406030204" pitchFamily="18" charset="0"/>
                        <a:ea typeface="Cambria Math" panose="02040503050406030204" pitchFamily="18" charset="0"/>
                      </a:rPr>
                      <m:t>𝑃</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𝑠</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𝑎</m:t>
                        </m:r>
                      </m:e>
                    </m:d>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𝑃</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𝑠</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𝑎</m:t>
                        </m:r>
                      </m:e>
                    </m:d>
                    <m:r>
                      <a:rPr lang="en-US" altLang="zh-TW" b="0" i="1" smtClean="0">
                        <a:latin typeface="Cambria Math" panose="02040503050406030204" pitchFamily="18" charset="0"/>
                        <a:ea typeface="Cambria Math" panose="02040503050406030204" pitchFamily="18" charset="0"/>
                      </a:rPr>
                      <m:t>=1/2</m:t>
                    </m:r>
                  </m:oMath>
                </a14:m>
                <a:r>
                  <a:rPr lang="zh-TW" altLang="en-US" dirty="0"/>
                  <a:t>，故原本的估計可以改寫成</a:t>
                </a:r>
                <a:br>
                  <a:rPr lang="en-US" altLang="zh-TW" dirty="0"/>
                </a:br>
                <a14:m>
                  <m:oMath xmlns:m="http://schemas.openxmlformats.org/officeDocument/2006/math">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𝑎</m:t>
                        </m:r>
                      </m:e>
                    </m:d>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𝑓</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𝑎</m:t>
                        </m:r>
                      </m:e>
                    </m:d>
                  </m:oMath>
                </a14:m>
                <a:endParaRPr lang="en-US" altLang="zh-TW" dirty="0"/>
              </a:p>
              <a:p>
                <a:r>
                  <a:rPr lang="zh-TW" altLang="en-US" dirty="0"/>
                  <a:t>在已知事前機率之下，</a:t>
                </a:r>
                <a:r>
                  <a:rPr lang="en-US" altLang="zh-TW" dirty="0"/>
                  <a:t>MAP</a:t>
                </a:r>
                <a:r>
                  <a:rPr lang="zh-TW" altLang="en-US" dirty="0"/>
                  <a:t> 變成了</a:t>
                </a:r>
                <a:r>
                  <a:rPr lang="zh-TW" altLang="en-US" b="1" dirty="0"/>
                  <a:t>最大可能性 </a:t>
                </a:r>
                <a:r>
                  <a:rPr lang="en-US" altLang="zh-TW" b="1" dirty="0"/>
                  <a:t>(Maximum Likelihood, ML)</a:t>
                </a:r>
                <a:r>
                  <a:rPr lang="zh-TW" altLang="en-US" dirty="0"/>
                  <a:t>。也就是說，我們換成在基於 </a:t>
                </a:r>
                <a14:m>
                  <m:oMath xmlns:m="http://schemas.openxmlformats.org/officeDocument/2006/math">
                    <m:r>
                      <a:rPr lang="en-US" altLang="zh-TW" i="1" smtClean="0">
                        <a:latin typeface="Cambria Math" panose="02040503050406030204" pitchFamily="18" charset="0"/>
                        <a:ea typeface="Cambria Math" panose="02040503050406030204" pitchFamily="18" charset="0"/>
                      </a:rPr>
                      <m:t>𝑠</m:t>
                    </m:r>
                    <m:r>
                      <a:rPr lang="en-US" altLang="zh-TW" i="1" smtClean="0">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𝑎</m:t>
                    </m:r>
                  </m:oMath>
                </a14:m>
                <a:r>
                  <a:rPr lang="zh-TW" altLang="en-US" dirty="0"/>
                  <a:t> 或 </a:t>
                </a:r>
                <a14:m>
                  <m:oMath xmlns:m="http://schemas.openxmlformats.org/officeDocument/2006/math">
                    <m:r>
                      <a:rPr lang="en-US" altLang="zh-TW" i="1">
                        <a:latin typeface="Cambria Math" panose="02040503050406030204" pitchFamily="18" charset="0"/>
                        <a:ea typeface="Cambria Math" panose="02040503050406030204" pitchFamily="18" charset="0"/>
                      </a:rPr>
                      <m:t>𝑠</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𝑎</m:t>
                    </m:r>
                  </m:oMath>
                </a14:m>
                <a:r>
                  <a:rPr lang="zh-TW" altLang="en-US" dirty="0"/>
                  <a:t> 的條件下，去看原始訊號 </a:t>
                </a:r>
                <a14:m>
                  <m:oMath xmlns:m="http://schemas.openxmlformats.org/officeDocument/2006/math">
                    <m:r>
                      <a:rPr lang="en-US" altLang="zh-TW" i="1">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𝑤</m:t>
                    </m:r>
                  </m:oMath>
                </a14:m>
                <a:r>
                  <a:rPr lang="zh-TW" altLang="en-US" dirty="0"/>
                  <a:t> 的分布。得</a:t>
                </a:r>
                <a:br>
                  <a:rPr lang="en-US" altLang="zh-TW" dirty="0"/>
                </a:br>
                <a14:m>
                  <m:oMath xmlns:m="http://schemas.openxmlformats.org/officeDocument/2006/math">
                    <m:r>
                      <a:rPr lang="en-US" altLang="zh-TW" b="0" i="1" smtClean="0">
                        <a:latin typeface="Cambria Math" panose="02040503050406030204" pitchFamily="18" charset="0"/>
                      </a:rPr>
                      <m:t>𝑠</m:t>
                    </m:r>
                    <m:r>
                      <a:rPr lang="en-US" altLang="zh-TW" i="1">
                        <a:latin typeface="Cambria Math" panose="02040503050406030204" pitchFamily="18" charset="0"/>
                      </a:rPr>
                      <m:t>=</m:t>
                    </m:r>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 </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m:t>
                    </m:r>
                    <m:r>
                      <a:rPr lang="en-US" altLang="zh-TW" b="0" i="1" smtClean="0">
                        <a:latin typeface="Cambria Math" panose="02040503050406030204" pitchFamily="18" charset="0"/>
                      </a:rPr>
                      <m:t>𝑤</m:t>
                    </m:r>
                    <m:r>
                      <a:rPr lang="en-US" altLang="zh-TW" b="0" i="1" smtClean="0">
                        <a:latin typeface="Cambria Math" panose="02040503050406030204" pitchFamily="18" charset="0"/>
                      </a:rPr>
                      <m:t>~</m:t>
                    </m:r>
                    <m:r>
                      <a:rPr lang="en-US" altLang="zh-TW" b="0" i="1" smtClean="0">
                        <a:latin typeface="Cambria Math" panose="02040503050406030204" pitchFamily="18" charset="0"/>
                      </a:rPr>
                      <m:t>𝐶𝑁</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e>
                    </m:d>
                    <m:r>
                      <a:rPr lang="en-US" altLang="zh-TW" b="0" i="1" smtClean="0">
                        <a:latin typeface="Cambria Math" panose="02040503050406030204" pitchFamily="18" charset="0"/>
                      </a:rPr>
                      <m:t>=</m:t>
                    </m:r>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num>
                          <m:den>
                            <m:r>
                              <a:rPr lang="en-US" altLang="zh-TW" b="0" i="1" smtClean="0">
                                <a:latin typeface="Cambria Math" panose="02040503050406030204" pitchFamily="18" charset="0"/>
                              </a:rPr>
                              <m:t>2</m:t>
                            </m:r>
                          </m:den>
                        </m:f>
                      </m:e>
                    </m:d>
                    <m:r>
                      <a:rPr lang="en-US" altLang="zh-TW" b="0" i="1" smtClean="0">
                        <a:latin typeface="Cambria Math" panose="02040503050406030204" pitchFamily="18" charset="0"/>
                      </a:rPr>
                      <m:t>+</m:t>
                    </m:r>
                    <m:r>
                      <a:rPr lang="en-US" altLang="zh-TW" b="0" i="1" smtClean="0">
                        <a:latin typeface="Cambria Math" panose="02040503050406030204" pitchFamily="18" charset="0"/>
                      </a:rPr>
                      <m:t>𝑗𝑁</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0,</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num>
                          <m:den>
                            <m:r>
                              <a:rPr lang="en-US" altLang="zh-TW" b="0" i="1" smtClean="0">
                                <a:latin typeface="Cambria Math" panose="02040503050406030204" pitchFamily="18" charset="0"/>
                              </a:rPr>
                              <m:t>2</m:t>
                            </m:r>
                          </m:den>
                        </m:f>
                      </m:e>
                    </m:d>
                  </m:oMath>
                </a14:m>
                <a:br>
                  <a:rPr lang="en-US" altLang="zh-TW" b="0" dirty="0"/>
                </a:br>
                <a14:m>
                  <m:oMath xmlns:m="http://schemas.openxmlformats.org/officeDocument/2006/math">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𝑎</m:t>
                    </m:r>
                    <m:r>
                      <a:rPr lang="en-US" altLang="zh-TW" i="1">
                        <a:latin typeface="Cambria Math" panose="02040503050406030204" pitchFamily="18" charset="0"/>
                      </a:rPr>
                      <m:t> ,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𝑎</m:t>
                    </m:r>
                    <m:r>
                      <a:rPr lang="en-US" altLang="zh-TW" i="1">
                        <a:latin typeface="Cambria Math" panose="02040503050406030204" pitchFamily="18" charset="0"/>
                      </a:rPr>
                      <m:t>+</m:t>
                    </m:r>
                    <m:r>
                      <a:rPr lang="en-US" altLang="zh-TW" i="1">
                        <a:latin typeface="Cambria Math" panose="02040503050406030204" pitchFamily="18" charset="0"/>
                      </a:rPr>
                      <m:t>𝑤</m:t>
                    </m:r>
                    <m:r>
                      <a:rPr lang="en-US" altLang="zh-TW" i="1">
                        <a:latin typeface="Cambria Math" panose="02040503050406030204" pitchFamily="18" charset="0"/>
                      </a:rPr>
                      <m:t>~</m:t>
                    </m:r>
                    <m:r>
                      <a:rPr lang="en-US" altLang="zh-TW" i="1">
                        <a:latin typeface="Cambria Math" panose="02040503050406030204" pitchFamily="18" charset="0"/>
                      </a:rPr>
                      <m:t>𝐶𝑁</m:t>
                    </m:r>
                    <m:d>
                      <m:dPr>
                        <m:ctrlPr>
                          <a:rPr lang="en-US" altLang="zh-TW" i="1">
                            <a:latin typeface="Cambria Math" panose="02040503050406030204" pitchFamily="18" charset="0"/>
                          </a:rPr>
                        </m:ctrlPr>
                      </m:dPr>
                      <m:e>
                        <m:r>
                          <a:rPr lang="en-US" altLang="zh-TW" i="1">
                            <a:latin typeface="Cambria Math" panose="02040503050406030204" pitchFamily="18" charset="0"/>
                          </a:rPr>
                          <m:t>𝑎</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0</m:t>
                            </m:r>
                          </m:sub>
                        </m:sSub>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𝑎</m:t>
                        </m:r>
                        <m:r>
                          <a:rPr lang="en-US" altLang="zh-TW" i="1">
                            <a:latin typeface="Cambria Math" panose="02040503050406030204" pitchFamily="18" charset="0"/>
                          </a:rPr>
                          <m:t>,</m:t>
                        </m:r>
                        <m:f>
                          <m:fPr>
                            <m:ctrlPr>
                              <a:rPr lang="en-US" altLang="zh-TW" i="1">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0</m:t>
                                </m:r>
                              </m:sub>
                            </m:sSub>
                          </m:num>
                          <m:den>
                            <m:r>
                              <a:rPr lang="en-US" altLang="zh-TW" i="1">
                                <a:latin typeface="Cambria Math" panose="02040503050406030204" pitchFamily="18" charset="0"/>
                              </a:rPr>
                              <m:t>2</m:t>
                            </m:r>
                          </m:den>
                        </m:f>
                      </m:e>
                    </m:d>
                    <m:r>
                      <a:rPr lang="en-US" altLang="zh-TW" i="1">
                        <a:latin typeface="Cambria Math" panose="02040503050406030204" pitchFamily="18" charset="0"/>
                      </a:rPr>
                      <m:t>+</m:t>
                    </m:r>
                    <m:r>
                      <a:rPr lang="en-US" altLang="zh-TW" i="1">
                        <a:latin typeface="Cambria Math" panose="02040503050406030204" pitchFamily="18" charset="0"/>
                      </a:rPr>
                      <m:t>𝑗𝑁</m:t>
                    </m:r>
                    <m:r>
                      <a:rPr lang="en-US" altLang="zh-TW" i="1">
                        <a:latin typeface="Cambria Math" panose="02040503050406030204" pitchFamily="18" charset="0"/>
                      </a:rPr>
                      <m:t>(0,</m:t>
                    </m:r>
                    <m:f>
                      <m:fPr>
                        <m:ctrlPr>
                          <a:rPr lang="en-US" altLang="zh-TW" i="1">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0</m:t>
                            </m:r>
                          </m:sub>
                        </m:sSub>
                      </m:num>
                      <m:den>
                        <m:r>
                          <a:rPr lang="en-US" altLang="zh-TW" i="1">
                            <a:latin typeface="Cambria Math" panose="02040503050406030204" pitchFamily="18" charset="0"/>
                          </a:rPr>
                          <m:t>2</m:t>
                        </m:r>
                      </m:den>
                    </m:f>
                    <m:r>
                      <a:rPr lang="en-US" altLang="zh-TW" i="1">
                        <a:latin typeface="Cambria Math" panose="02040503050406030204" pitchFamily="18" charset="0"/>
                      </a:rPr>
                      <m:t>)</m:t>
                    </m:r>
                  </m:oMath>
                </a14:m>
                <a:endParaRPr lang="en-US" altLang="zh-TW" b="0"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3"/>
                <a:stretch>
                  <a:fillRect l="-964" t="-2192" r="-48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916139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以 </a:t>
            </a:r>
            <a:r>
              <a:rPr lang="en-US" altLang="zh-TW" dirty="0"/>
              <a:t>BPSK</a:t>
            </a:r>
            <a:r>
              <a:rPr lang="zh-TW" altLang="en-US" dirty="0"/>
              <a:t> 當作訊號檢測範例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展開上式，並同除虛部產生的項，可以得：</a:t>
                </a:r>
                <a:br>
                  <a:rPr lang="en-US" altLang="zh-TW" dirty="0"/>
                </a:br>
                <a14:m>
                  <m:oMath xmlns:m="http://schemas.openxmlformats.org/officeDocument/2006/math">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ad>
                          <m:radPr>
                            <m:degHide m:val="on"/>
                            <m:ctrlPr>
                              <a:rPr lang="en-US" altLang="zh-TW" b="0" i="1" smtClean="0">
                                <a:latin typeface="Cambria Math" panose="02040503050406030204" pitchFamily="18" charset="0"/>
                              </a:rPr>
                            </m:ctrlPr>
                          </m:radPr>
                          <m:deg/>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/2</m:t>
                            </m:r>
                          </m:e>
                        </m:rad>
                      </m:den>
                    </m:f>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exp</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i="1">
                                            <a:latin typeface="Cambria Math" panose="02040503050406030204" pitchFamily="18" charset="0"/>
                                          </a:rPr>
                                          <m:t>𝑅𝑒</m:t>
                                        </m:r>
                                        <m:d>
                                          <m:dPr>
                                            <m:begChr m:val="{"/>
                                            <m:endChr m:val="}"/>
                                            <m:ctrlPr>
                                              <a:rPr lang="en-US" altLang="zh-TW" i="1">
                                                <a:latin typeface="Cambria Math" panose="02040503050406030204" pitchFamily="18" charset="0"/>
                                              </a:rPr>
                                            </m:ctrlPr>
                                          </m:dPr>
                                          <m:e>
                                            <m:r>
                                              <a:rPr lang="en-US" altLang="zh-TW" b="0" i="1" smtClean="0">
                                                <a:latin typeface="Cambria Math" panose="02040503050406030204" pitchFamily="18" charset="0"/>
                                              </a:rPr>
                                              <m:t>𝑤</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𝑎</m:t>
                                        </m:r>
                                      </m:num>
                                      <m:den>
                                        <m:r>
                                          <a:rPr lang="en-US" altLang="zh-TW" b="0" i="1" smtClean="0">
                                            <a:latin typeface="Cambria Math" panose="02040503050406030204" pitchFamily="18" charset="0"/>
                                          </a:rPr>
                                          <m:t>2</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/2</m:t>
                                        </m:r>
                                      </m:den>
                                    </m:f>
                                  </m:e>
                                </m:d>
                              </m:e>
                              <m:sup>
                                <m:r>
                                  <a:rPr lang="en-US" altLang="zh-TW" b="0" i="1" smtClean="0">
                                    <a:latin typeface="Cambria Math" panose="02040503050406030204" pitchFamily="18" charset="0"/>
                                  </a:rPr>
                                  <m:t>2</m:t>
                                </m:r>
                              </m:sup>
                            </m:sSup>
                          </m:e>
                        </m:d>
                      </m:e>
                    </m:func>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ad>
                          <m:radPr>
                            <m:degHide m:val="on"/>
                            <m:ctrlPr>
                              <a:rPr lang="en-US" altLang="zh-TW" i="1">
                                <a:latin typeface="Cambria Math" panose="02040503050406030204" pitchFamily="18" charset="0"/>
                              </a:rPr>
                            </m:ctrlPr>
                          </m:radPr>
                          <m:deg/>
                          <m:e>
                            <m:r>
                              <a:rPr lang="en-US" altLang="zh-TW" b="0" i="1" smtClean="0">
                                <a:latin typeface="Cambria Math" panose="02040503050406030204" pitchFamily="18" charset="0"/>
                              </a:rPr>
                              <m:t>2</m:t>
                            </m:r>
                            <m:r>
                              <a:rPr lang="en-US" altLang="zh-TW" b="0" i="1" smtClean="0">
                                <a:latin typeface="Cambria Math" panose="02040503050406030204" pitchFamily="18" charset="0"/>
                              </a:rPr>
                              <m:t>𝜋</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/2</m:t>
                            </m:r>
                          </m:e>
                        </m:rad>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exp</m:t>
                        </m:r>
                      </m:fName>
                      <m:e>
                        <m:d>
                          <m:dPr>
                            <m:ctrlPr>
                              <a:rPr lang="en-US" altLang="zh-TW" i="1">
                                <a:latin typeface="Cambria Math" panose="02040503050406030204" pitchFamily="18" charset="0"/>
                              </a:rPr>
                            </m:ctrlPr>
                          </m:dPr>
                          <m:e>
                            <m:r>
                              <a:rPr lang="en-US" altLang="zh-TW" i="1">
                                <a:latin typeface="Cambria Math" panose="02040503050406030204" pitchFamily="18" charset="0"/>
                              </a:rPr>
                              <m:t>−</m:t>
                            </m:r>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𝑅𝑒</m:t>
                                        </m:r>
                                        <m:d>
                                          <m:dPr>
                                            <m:begChr m:val="{"/>
                                            <m:endChr m:val="}"/>
                                            <m:ctrlPr>
                                              <a:rPr lang="en-US" altLang="zh-TW" i="1">
                                                <a:latin typeface="Cambria Math" panose="02040503050406030204" pitchFamily="18" charset="0"/>
                                              </a:rPr>
                                            </m:ctrlPr>
                                          </m:dPr>
                                          <m:e>
                                            <m:r>
                                              <a:rPr lang="en-US" altLang="zh-TW" b="0" i="1" smtClean="0">
                                                <a:latin typeface="Cambria Math" panose="02040503050406030204" pitchFamily="18" charset="0"/>
                                              </a:rPr>
                                              <m:t>𝑤</m:t>
                                            </m:r>
                                          </m:e>
                                        </m:d>
                                        <m:r>
                                          <a:rPr lang="en-US" altLang="zh-TW" b="0" i="1" smtClean="0">
                                            <a:latin typeface="Cambria Math" panose="02040503050406030204" pitchFamily="18" charset="0"/>
                                          </a:rPr>
                                          <m:t>−</m:t>
                                        </m:r>
                                        <m:r>
                                          <a:rPr lang="en-US" altLang="zh-TW" i="1">
                                            <a:latin typeface="Cambria Math" panose="02040503050406030204" pitchFamily="18" charset="0"/>
                                          </a:rPr>
                                          <m:t>𝑎</m:t>
                                        </m:r>
                                      </m:num>
                                      <m:den>
                                        <m:r>
                                          <a:rPr lang="en-US" altLang="zh-TW" i="1">
                                            <a:latin typeface="Cambria Math" panose="02040503050406030204" pitchFamily="18" charset="0"/>
                                          </a:rPr>
                                          <m:t>2</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0</m:t>
                                            </m:r>
                                          </m:sub>
                                        </m:sSub>
                                        <m:r>
                                          <a:rPr lang="en-US" altLang="zh-TW" i="1">
                                            <a:latin typeface="Cambria Math" panose="02040503050406030204" pitchFamily="18" charset="0"/>
                                          </a:rPr>
                                          <m:t>/2</m:t>
                                        </m:r>
                                      </m:den>
                                    </m:f>
                                  </m:e>
                                </m:d>
                              </m:e>
                              <m:sup>
                                <m:r>
                                  <a:rPr lang="en-US" altLang="zh-TW" i="1">
                                    <a:latin typeface="Cambria Math" panose="02040503050406030204" pitchFamily="18" charset="0"/>
                                  </a:rPr>
                                  <m:t>2</m:t>
                                </m:r>
                              </m:sup>
                            </m:sSup>
                          </m:e>
                        </m:d>
                      </m:e>
                    </m:func>
                  </m:oMath>
                </a14:m>
                <a:br>
                  <a:rPr lang="en-US" altLang="zh-TW" dirty="0"/>
                </a:br>
                <a14:m>
                  <m:oMath xmlns:m="http://schemas.openxmlformats.org/officeDocument/2006/math">
                    <m:sSup>
                      <m:sSupPr>
                        <m:ctrlPr>
                          <a:rPr lang="en-US" altLang="zh-TW" b="0"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m:t>
                        </m:r>
                        <m:d>
                          <m:dPr>
                            <m:ctrlPr>
                              <a:rPr lang="en-US" altLang="zh-TW" b="0" i="1" smtClean="0">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rPr>
                              <m:t>𝑅𝑒</m:t>
                            </m:r>
                            <m:d>
                              <m:dPr>
                                <m:begChr m:val="{"/>
                                <m:endChr m:val="}"/>
                                <m:ctrlPr>
                                  <a:rPr lang="en-US" altLang="zh-TW" i="1">
                                    <a:latin typeface="Cambria Math" panose="02040503050406030204" pitchFamily="18" charset="0"/>
                                  </a:rPr>
                                </m:ctrlPr>
                              </m:dPr>
                              <m:e>
                                <m:r>
                                  <a:rPr lang="en-US" altLang="zh-TW" b="0" i="1" smtClean="0">
                                    <a:latin typeface="Cambria Math" panose="02040503050406030204" pitchFamily="18" charset="0"/>
                                  </a:rPr>
                                  <m:t>𝑤</m:t>
                                </m:r>
                              </m:e>
                            </m:d>
                            <m:r>
                              <a:rPr lang="en-US" altLang="zh-TW" i="1">
                                <a:latin typeface="Cambria Math" panose="02040503050406030204" pitchFamily="18" charset="0"/>
                              </a:rPr>
                              <m:t>+</m:t>
                            </m:r>
                            <m:r>
                              <a:rPr lang="en-US" altLang="zh-TW" i="1">
                                <a:latin typeface="Cambria Math" panose="02040503050406030204" pitchFamily="18" charset="0"/>
                              </a:rPr>
                              <m:t>𝑎</m:t>
                            </m:r>
                          </m:e>
                        </m:d>
                      </m:e>
                      <m:sup>
                        <m:r>
                          <a:rPr lang="en-US" altLang="zh-TW" b="0" i="0" smtClean="0">
                            <a:latin typeface="Cambria Math" panose="02040503050406030204" pitchFamily="18" charset="0"/>
                            <a:ea typeface="Cambria Math" panose="02040503050406030204" pitchFamily="18" charset="0"/>
                          </a:rPr>
                          <m:t>2</m:t>
                        </m:r>
                      </m:sup>
                    </m:sSup>
                    <m:r>
                      <a:rPr lang="en-US" altLang="zh-TW" i="1" smtClean="0">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rPr>
                              <m:t>𝑅𝑒</m:t>
                            </m:r>
                            <m:d>
                              <m:dPr>
                                <m:begChr m:val="{"/>
                                <m:endChr m:val="}"/>
                                <m:ctrlPr>
                                  <a:rPr lang="en-US" altLang="zh-TW" i="1">
                                    <a:latin typeface="Cambria Math" panose="02040503050406030204" pitchFamily="18" charset="0"/>
                                  </a:rPr>
                                </m:ctrlPr>
                              </m:dPr>
                              <m:e>
                                <m:r>
                                  <a:rPr lang="en-US" altLang="zh-TW" b="0" i="1" smtClean="0">
                                    <a:latin typeface="Cambria Math" panose="02040503050406030204" pitchFamily="18" charset="0"/>
                                  </a:rPr>
                                  <m:t>𝑤</m:t>
                                </m:r>
                              </m:e>
                            </m:d>
                            <m:r>
                              <a:rPr lang="en-US" altLang="zh-TW" b="0" i="1" smtClean="0">
                                <a:latin typeface="Cambria Math" panose="02040503050406030204" pitchFamily="18" charset="0"/>
                              </a:rPr>
                              <m:t>−</m:t>
                            </m:r>
                            <m:r>
                              <a:rPr lang="en-US" altLang="zh-TW" i="1">
                                <a:latin typeface="Cambria Math" panose="02040503050406030204" pitchFamily="18" charset="0"/>
                              </a:rPr>
                              <m:t>𝑎</m:t>
                            </m:r>
                          </m:e>
                        </m:d>
                      </m:e>
                      <m:sup>
                        <m:r>
                          <a:rPr lang="en-US" altLang="zh-TW">
                            <a:latin typeface="Cambria Math" panose="02040503050406030204" pitchFamily="18" charset="0"/>
                            <a:ea typeface="Cambria Math" panose="02040503050406030204" pitchFamily="18" charset="0"/>
                          </a:rPr>
                          <m:t>2</m:t>
                        </m:r>
                      </m:sup>
                    </m:sSup>
                  </m:oMath>
                </a14:m>
                <a:endParaRPr lang="en-US" altLang="zh-TW" dirty="0"/>
              </a:p>
              <a:p>
                <a:r>
                  <a:rPr lang="zh-TW" altLang="en-US" dirty="0"/>
                  <a:t>由於我們假設它們都經歷同樣的雜訊，且雜訊機率分布又是偶對稱，故原本的 </a:t>
                </a:r>
                <a:r>
                  <a:rPr lang="en-US" altLang="zh-TW" dirty="0"/>
                  <a:t>ML</a:t>
                </a:r>
                <a:r>
                  <a:rPr lang="zh-TW" altLang="en-US" dirty="0"/>
                  <a:t> 換成了</a:t>
                </a:r>
                <a:r>
                  <a:rPr lang="zh-TW" altLang="en-US" b="1" dirty="0"/>
                  <a:t>最小距離</a:t>
                </a:r>
                <a:r>
                  <a:rPr lang="en-US" altLang="zh-TW" b="1" dirty="0"/>
                  <a:t>(Minimum Distance, MD)</a:t>
                </a:r>
                <a:r>
                  <a:rPr lang="zh-TW" altLang="en-US" dirty="0"/>
                  <a:t>。也就是說，</a:t>
                </a:r>
                <a14:m>
                  <m:oMath xmlns:m="http://schemas.openxmlformats.org/officeDocument/2006/math">
                    <m:r>
                      <a:rPr lang="en-US" altLang="zh-TW" i="1">
                        <a:latin typeface="Cambria Math" panose="02040503050406030204" pitchFamily="18" charset="0"/>
                      </a:rPr>
                      <m:t>𝑥</m:t>
                    </m:r>
                  </m:oMath>
                </a14:m>
                <a:r>
                  <a:rPr lang="zh-TW" altLang="en-US" dirty="0"/>
                  <a:t> 距離較靠近哪一個，那麼就猜測說原始傳輸的 </a:t>
                </a:r>
                <a14:m>
                  <m:oMath xmlns:m="http://schemas.openxmlformats.org/officeDocument/2006/math">
                    <m:r>
                      <a:rPr lang="en-US" altLang="zh-TW" i="1">
                        <a:latin typeface="Cambria Math" panose="02040503050406030204" pitchFamily="18" charset="0"/>
                      </a:rPr>
                      <m:t>𝑠</m:t>
                    </m:r>
                  </m:oMath>
                </a14:m>
                <a:r>
                  <a:rPr lang="zh-TW" altLang="en-US" dirty="0"/>
                  <a:t> 是它。</a:t>
                </a:r>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pic>
        <p:nvPicPr>
          <p:cNvPr id="2050" name="Picture 2">
            <a:extLst>
              <a:ext uri="{FF2B5EF4-FFF2-40B4-BE49-F238E27FC236}">
                <a16:creationId xmlns:a16="http://schemas.microsoft.com/office/drawing/2014/main" id="{BBAC8CCE-4412-44A7-BC4A-8A66FB337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114" y="4354414"/>
            <a:ext cx="5541771" cy="237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2500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以 </a:t>
            </a:r>
            <a:r>
              <a:rPr lang="en-US" altLang="zh-TW" dirty="0"/>
              <a:t>BPSK</a:t>
            </a:r>
            <a:r>
              <a:rPr lang="zh-TW" altLang="en-US" dirty="0"/>
              <a:t> 當作訊號檢測範例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397624"/>
              </a:xfrm>
            </p:spPr>
            <p:txBody>
              <a:bodyPr/>
              <a:lstStyle/>
              <a:p>
                <a:r>
                  <a:rPr lang="zh-TW" altLang="en-US" dirty="0"/>
                  <a:t>但雜訊使我們可能誤判，也就是根據 </a:t>
                </a:r>
                <a:r>
                  <a:rPr lang="en-US" altLang="zh-TW" dirty="0"/>
                  <a:t>MD</a:t>
                </a:r>
                <a:r>
                  <a:rPr lang="zh-TW" altLang="en-US" dirty="0"/>
                  <a:t> 檢測出來的訊號與原始不同。這時候我們計算錯誤發生的機率為</a:t>
                </a:r>
                <a:br>
                  <a:rPr lang="en-US" altLang="zh-TW" dirty="0"/>
                </a:br>
                <a14:m>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𝑒𝑟𝑟𝑜𝑟</m:t>
                        </m:r>
                      </m:e>
                    </m:d>
                    <m:r>
                      <a:rPr lang="en-US" altLang="zh-TW" b="0" i="0" smtClean="0">
                        <a:latin typeface="Cambria Math" panose="02040503050406030204" pitchFamily="18" charset="0"/>
                      </a:rPr>
                      <m:t>=</m:t>
                    </m:r>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𝑒𝑟𝑟𝑜𝑟</m:t>
                        </m:r>
                      </m:e>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𝑎</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𝑒𝑟𝑟𝑜𝑟</m:t>
                        </m:r>
                      </m:e>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𝑎</m:t>
                        </m:r>
                      </m:e>
                    </m:d>
                  </m:oMath>
                </a14:m>
                <a:endParaRPr lang="en-US" altLang="zh-TW" dirty="0"/>
              </a:p>
              <a:p>
                <a:r>
                  <a:rPr lang="zh-TW" altLang="en-US" dirty="0"/>
                  <a:t>這時候我們利用 </a:t>
                </a:r>
                <a:r>
                  <a:rPr lang="en-US" altLang="zh-TW" dirty="0">
                    <a:hlinkClick r:id="rId2" action="ppaction://hlinksldjump"/>
                  </a:rPr>
                  <a:t>Q-function</a:t>
                </a:r>
                <a:r>
                  <a:rPr lang="en-US" altLang="zh-TW" dirty="0"/>
                  <a:t> </a:t>
                </a:r>
                <a:r>
                  <a:rPr lang="zh-TW" altLang="en-US" dirty="0"/>
                  <a:t>可以得到</a:t>
                </a:r>
                <a:br>
                  <a:rPr lang="en-US" altLang="zh-TW" dirty="0"/>
                </a:br>
                <a14:m>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𝑒𝑟𝑟𝑜𝑟</m:t>
                        </m:r>
                      </m:e>
                    </m:d>
                    <m:r>
                      <a:rPr lang="en-US" altLang="zh-TW" b="0" i="0"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den>
                    </m:f>
                    <m:r>
                      <a:rPr lang="en-US" altLang="zh-TW" b="0" i="1" smtClean="0">
                        <a:latin typeface="Cambria Math" panose="02040503050406030204" pitchFamily="18" charset="0"/>
                      </a:rPr>
                      <m:t>𝑄</m:t>
                    </m:r>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𝑎</m:t>
                            </m:r>
                          </m:num>
                          <m:den>
                            <m:rad>
                              <m:radPr>
                                <m:degHide m:val="on"/>
                                <m:ctrlPr>
                                  <a:rPr lang="en-US" altLang="zh-TW" b="0" i="1" smtClean="0">
                                    <a:latin typeface="Cambria Math" panose="02040503050406030204" pitchFamily="18" charset="0"/>
                                  </a:rPr>
                                </m:ctrlPr>
                              </m:radPr>
                              <m:deg/>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/2</m:t>
                                </m:r>
                              </m:e>
                            </m:rad>
                          </m:den>
                        </m:f>
                      </m:e>
                    </m:d>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r>
                      <a:rPr lang="en-US" altLang="zh-TW" i="1">
                        <a:latin typeface="Cambria Math" panose="02040503050406030204" pitchFamily="18" charset="0"/>
                      </a:rPr>
                      <m:t>𝑄</m:t>
                    </m:r>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𝑎</m:t>
                            </m:r>
                          </m:num>
                          <m:den>
                            <m:rad>
                              <m:radPr>
                                <m:degHide m:val="on"/>
                                <m:ctrlPr>
                                  <a:rPr lang="en-US" altLang="zh-TW" i="1">
                                    <a:latin typeface="Cambria Math" panose="02040503050406030204" pitchFamily="18" charset="0"/>
                                  </a:rPr>
                                </m:ctrlPr>
                              </m:radPr>
                              <m:deg/>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0</m:t>
                                    </m:r>
                                  </m:sub>
                                </m:sSub>
                                <m:r>
                                  <a:rPr lang="en-US" altLang="zh-TW" i="1">
                                    <a:latin typeface="Cambria Math" panose="02040503050406030204" pitchFamily="18" charset="0"/>
                                  </a:rPr>
                                  <m:t>/2</m:t>
                                </m:r>
                              </m:e>
                            </m:rad>
                          </m:den>
                        </m:f>
                      </m:e>
                    </m:d>
                    <m:r>
                      <a:rPr lang="en-US" altLang="zh-TW" b="0" i="1" smtClean="0">
                        <a:latin typeface="Cambria Math" panose="02040503050406030204" pitchFamily="18" charset="0"/>
                      </a:rPr>
                      <m:t>=</m:t>
                    </m:r>
                    <m:r>
                      <a:rPr lang="en-US" altLang="zh-TW" i="1">
                        <a:latin typeface="Cambria Math" panose="02040503050406030204" pitchFamily="18" charset="0"/>
                      </a:rPr>
                      <m:t>𝑄</m:t>
                    </m:r>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𝑎</m:t>
                            </m:r>
                          </m:num>
                          <m:den>
                            <m:rad>
                              <m:radPr>
                                <m:degHide m:val="on"/>
                                <m:ctrlPr>
                                  <a:rPr lang="en-US" altLang="zh-TW" i="1">
                                    <a:latin typeface="Cambria Math" panose="02040503050406030204" pitchFamily="18" charset="0"/>
                                  </a:rPr>
                                </m:ctrlPr>
                              </m:radPr>
                              <m:deg/>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0</m:t>
                                    </m:r>
                                  </m:sub>
                                </m:sSub>
                                <m:r>
                                  <a:rPr lang="en-US" altLang="zh-TW" i="1">
                                    <a:latin typeface="Cambria Math" panose="02040503050406030204" pitchFamily="18" charset="0"/>
                                  </a:rPr>
                                  <m:t>/2</m:t>
                                </m:r>
                              </m:e>
                            </m:rad>
                          </m:den>
                        </m:f>
                      </m:e>
                    </m:d>
                  </m:oMath>
                </a14:m>
                <a:endParaRPr lang="en-US" altLang="zh-TW" dirty="0"/>
              </a:p>
              <a:p>
                <a:r>
                  <a:rPr lang="zh-TW" altLang="en-US" dirty="0"/>
                  <a:t>又 </a:t>
                </a:r>
                <a:r>
                  <a:rPr lang="en-US" altLang="zh-TW" dirty="0"/>
                  <a:t>SNR</a:t>
                </a:r>
                <a:r>
                  <a:rPr lang="zh-TW" altLang="en-US" dirty="0"/>
                  <a:t> 為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𝑎</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oMath>
                </a14:m>
                <a:r>
                  <a:rPr lang="zh-TW" altLang="en-US" dirty="0"/>
                  <a:t>，故</a:t>
                </a:r>
                <a:br>
                  <a:rPr lang="en-US" altLang="zh-TW" dirty="0"/>
                </a:br>
                <a14:m>
                  <m:oMath xmlns:m="http://schemas.openxmlformats.org/officeDocument/2006/math">
                    <m:r>
                      <a:rPr lang="en-US" altLang="zh-TW" i="1">
                        <a:latin typeface="Cambria Math" panose="02040503050406030204" pitchFamily="18" charset="0"/>
                      </a:rPr>
                      <m:t>𝑄</m:t>
                    </m:r>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𝑎</m:t>
                            </m:r>
                          </m:num>
                          <m:den>
                            <m:rad>
                              <m:radPr>
                                <m:degHide m:val="on"/>
                                <m:ctrlPr>
                                  <a:rPr lang="en-US" altLang="zh-TW" i="1">
                                    <a:latin typeface="Cambria Math" panose="02040503050406030204" pitchFamily="18" charset="0"/>
                                  </a:rPr>
                                </m:ctrlPr>
                              </m:radPr>
                              <m:deg/>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0</m:t>
                                    </m:r>
                                  </m:sub>
                                </m:sSub>
                                <m:r>
                                  <a:rPr lang="en-US" altLang="zh-TW" i="1">
                                    <a:latin typeface="Cambria Math" panose="02040503050406030204" pitchFamily="18" charset="0"/>
                                  </a:rPr>
                                  <m:t>/2</m:t>
                                </m:r>
                              </m:e>
                            </m:rad>
                          </m:den>
                        </m:f>
                      </m:e>
                    </m:d>
                    <m:r>
                      <a:rPr lang="en-US" altLang="zh-TW" b="0" i="1" smtClean="0">
                        <a:latin typeface="Cambria Math" panose="02040503050406030204" pitchFamily="18" charset="0"/>
                      </a:rPr>
                      <m:t>=</m:t>
                    </m:r>
                    <m:r>
                      <a:rPr lang="en-US" altLang="zh-TW" b="0" i="1" smtClean="0">
                        <a:latin typeface="Cambria Math" panose="02040503050406030204" pitchFamily="18" charset="0"/>
                      </a:rPr>
                      <m:t>𝑄</m:t>
                    </m:r>
                    <m:d>
                      <m:dPr>
                        <m:ctrlPr>
                          <a:rPr lang="en-US" altLang="zh-TW" b="0" i="1" smtClean="0">
                            <a:latin typeface="Cambria Math" panose="02040503050406030204" pitchFamily="18" charset="0"/>
                          </a:rPr>
                        </m:ctrlPr>
                      </m:dPr>
                      <m:e>
                        <m:rad>
                          <m:radPr>
                            <m:degHide m:val="on"/>
                            <m:ctrlPr>
                              <a:rPr lang="en-US" altLang="zh-TW" b="0" i="1" smtClean="0">
                                <a:latin typeface="Cambria Math" panose="02040503050406030204" pitchFamily="18" charset="0"/>
                              </a:rPr>
                            </m:ctrlPr>
                          </m:radPr>
                          <m:deg/>
                          <m:e>
                            <m:r>
                              <a:rPr lang="en-US" altLang="zh-TW" b="0" i="1" smtClean="0">
                                <a:latin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𝑆𝑁𝑅</m:t>
                            </m:r>
                          </m:e>
                        </m:rad>
                      </m:e>
                    </m:d>
                    <m:r>
                      <a:rPr lang="en-US" altLang="zh-TW" i="1">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𝑒</m:t>
                        </m:r>
                      </m:e>
                      <m: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𝑆𝑁𝑅</m:t>
                        </m:r>
                      </m:sup>
                    </m:sSup>
                  </m:oMath>
                </a14:m>
                <a:endParaRPr lang="en-US" altLang="zh-TW" dirty="0"/>
              </a:p>
              <a:p>
                <a14:m>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𝑒𝑟𝑟𝑜𝑟</m:t>
                        </m:r>
                      </m:e>
                    </m:d>
                  </m:oMath>
                </a14:m>
                <a:r>
                  <a:rPr lang="zh-TW" altLang="en-US" dirty="0"/>
                  <a:t> 在 </a:t>
                </a:r>
                <a:r>
                  <a:rPr lang="en-US" altLang="zh-TW" dirty="0"/>
                  <a:t>BPSK</a:t>
                </a:r>
                <a:r>
                  <a:rPr lang="zh-TW" altLang="en-US" dirty="0"/>
                  <a:t> 下是和 </a:t>
                </a:r>
                <a:r>
                  <a:rPr lang="en-US" altLang="zh-TW" dirty="0"/>
                  <a:t>BER</a:t>
                </a:r>
                <a:r>
                  <a:rPr lang="zh-TW" altLang="en-US" dirty="0"/>
                  <a:t> 是一樣的，因此可以看出說在 </a:t>
                </a:r>
                <a:r>
                  <a:rPr lang="en-US" altLang="zh-TW" dirty="0"/>
                  <a:t>BPSK</a:t>
                </a:r>
                <a:r>
                  <a:rPr lang="zh-TW" altLang="en-US" dirty="0"/>
                  <a:t> 下，</a:t>
                </a:r>
                <a:r>
                  <a:rPr lang="en-US" altLang="zh-TW" dirty="0"/>
                  <a:t>BER</a:t>
                </a:r>
                <a:r>
                  <a:rPr lang="zh-TW" altLang="en-US" dirty="0"/>
                  <a:t> 是隨 </a:t>
                </a:r>
                <a:r>
                  <a:rPr lang="en-US" altLang="zh-TW" dirty="0"/>
                  <a:t>SNR</a:t>
                </a:r>
                <a:r>
                  <a:rPr lang="zh-TW" altLang="en-US" dirty="0"/>
                  <a:t> 的提升而指數下降的。</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397624"/>
              </a:xfrm>
              <a:blipFill>
                <a:blip r:embed="rId3"/>
                <a:stretch>
                  <a:fillRect l="-964" t="-2032" r="-139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385557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en-US" altLang="zh-TW" dirty="0"/>
              <a:t>Content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838200" y="1171852"/>
            <a:ext cx="10515600" cy="5005111"/>
          </a:xfrm>
        </p:spPr>
        <p:txBody>
          <a:bodyPr/>
          <a:lstStyle/>
          <a:p>
            <a:r>
              <a:rPr lang="zh-TW" altLang="en-US" dirty="0"/>
              <a:t>緒論</a:t>
            </a:r>
          </a:p>
          <a:p>
            <a:r>
              <a:rPr lang="zh-TW" altLang="en-US" dirty="0"/>
              <a:t>調變</a:t>
            </a:r>
            <a:endParaRPr lang="en-US" altLang="zh-TW" dirty="0"/>
          </a:p>
          <a:p>
            <a:r>
              <a:rPr lang="zh-TW" altLang="en-US" dirty="0"/>
              <a:t>機率、隨機過程、雜訊</a:t>
            </a:r>
            <a:endParaRPr lang="en-US" altLang="zh-TW" dirty="0"/>
          </a:p>
          <a:p>
            <a:r>
              <a:rPr lang="zh-TW" altLang="en-US" b="1" dirty="0">
                <a:solidFill>
                  <a:srgbClr val="FF0000"/>
                </a:solidFill>
              </a:rPr>
              <a:t>無線通訊相關概念</a:t>
            </a:r>
            <a:endParaRPr lang="en-US" altLang="zh-TW" b="1" dirty="0">
              <a:solidFill>
                <a:srgbClr val="FF0000"/>
              </a:solidFill>
            </a:endParaRPr>
          </a:p>
          <a:p>
            <a:r>
              <a:rPr lang="zh-TW" altLang="en-US" dirty="0"/>
              <a:t>通道容量</a:t>
            </a:r>
            <a:endParaRPr lang="en-US" altLang="zh-TW" dirty="0"/>
          </a:p>
          <a:p>
            <a:r>
              <a:rPr lang="zh-TW" altLang="en-US" dirty="0"/>
              <a:t>正交分頻多工</a:t>
            </a:r>
            <a:r>
              <a:rPr lang="en-US" altLang="zh-TW" dirty="0"/>
              <a:t>(OFDM)</a:t>
            </a:r>
          </a:p>
        </p:txBody>
      </p:sp>
    </p:spTree>
    <p:extLst>
      <p:ext uri="{BB962C8B-B14F-4D97-AF65-F5344CB8AC3E}">
        <p14:creationId xmlns:p14="http://schemas.microsoft.com/office/powerpoint/2010/main" val="14773788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b="1" dirty="0"/>
              <a:t>無線通訊相關概念</a:t>
            </a:r>
            <a:r>
              <a:rPr lang="zh-TW" altLang="en-US" dirty="0"/>
              <a:t>將會介紹</a:t>
            </a:r>
            <a:r>
              <a:rPr lang="en-US" altLang="zh-TW" dirty="0"/>
              <a:t>…</a:t>
            </a:r>
            <a:endParaRPr lang="zh-TW" altLang="en-US" dirty="0"/>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衰落</a:t>
            </a:r>
            <a:r>
              <a:rPr lang="en-US" altLang="zh-TW" dirty="0"/>
              <a:t>(fading)</a:t>
            </a:r>
            <a:r>
              <a:rPr lang="zh-TW" altLang="en-US" dirty="0"/>
              <a:t>與干擾</a:t>
            </a:r>
            <a:r>
              <a:rPr lang="en-US" altLang="zh-TW" dirty="0"/>
              <a:t>(interference)</a:t>
            </a:r>
          </a:p>
          <a:p>
            <a:r>
              <a:rPr lang="zh-TW" altLang="en-US" dirty="0"/>
              <a:t>多重路徑效應</a:t>
            </a:r>
            <a:r>
              <a:rPr lang="en-US" altLang="zh-TW" dirty="0"/>
              <a:t>(Multipath effect)</a:t>
            </a:r>
            <a:r>
              <a:rPr lang="zh-TW" altLang="en-US" dirty="0"/>
              <a:t>模型</a:t>
            </a:r>
            <a:endParaRPr lang="en-US" altLang="zh-TW" dirty="0"/>
          </a:p>
          <a:p>
            <a:r>
              <a:rPr lang="zh-TW" altLang="en-US" dirty="0"/>
              <a:t>同調頻寬與同調時間</a:t>
            </a:r>
            <a:endParaRPr lang="en-US" altLang="zh-TW" dirty="0"/>
          </a:p>
        </p:txBody>
      </p:sp>
    </p:spTree>
    <p:extLst>
      <p:ext uri="{BB962C8B-B14F-4D97-AF65-F5344CB8AC3E}">
        <p14:creationId xmlns:p14="http://schemas.microsoft.com/office/powerpoint/2010/main" val="3319485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無線通訊的特性</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現代通訊有很大一部分是基於無線通訊之上，所謂</a:t>
            </a:r>
            <a:r>
              <a:rPr lang="zh-TW" altLang="en-US" b="1" dirty="0"/>
              <a:t>無線通訊</a:t>
            </a:r>
            <a:r>
              <a:rPr lang="en-US" altLang="zh-TW" b="1" dirty="0"/>
              <a:t>(Wireless Communication)</a:t>
            </a:r>
            <a:r>
              <a:rPr lang="zh-TW" altLang="en-US" dirty="0"/>
              <a:t>，也就是訊號不是藉由專用線路做傳輸，而是在開放空間中</a:t>
            </a:r>
            <a:r>
              <a:rPr lang="zh-TW" altLang="en-US" b="1" dirty="0"/>
              <a:t>傳播</a:t>
            </a:r>
            <a:r>
              <a:rPr lang="en-US" altLang="zh-TW" b="1" dirty="0"/>
              <a:t>(Propagation)</a:t>
            </a:r>
            <a:r>
              <a:rPr lang="zh-TW" altLang="en-US" dirty="0"/>
              <a:t>，因此傳收兩端都需要有</a:t>
            </a:r>
            <a:r>
              <a:rPr lang="zh-TW" altLang="en-US" b="1" dirty="0"/>
              <a:t>天線</a:t>
            </a:r>
            <a:r>
              <a:rPr lang="en-US" altLang="zh-TW" b="1" dirty="0"/>
              <a:t>(Antenna)</a:t>
            </a:r>
            <a:r>
              <a:rPr lang="zh-TW" altLang="en-US" dirty="0"/>
              <a:t>，讓電訊號與電磁波之間做轉換。</a:t>
            </a:r>
            <a:endParaRPr lang="en-US" altLang="zh-TW" dirty="0"/>
          </a:p>
          <a:p>
            <a:r>
              <a:rPr lang="zh-TW" altLang="en-US" dirty="0"/>
              <a:t>訊號在空間中做傳播會遇到兩大特性，一個是</a:t>
            </a:r>
            <a:r>
              <a:rPr lang="zh-TW" altLang="en-US" b="1" dirty="0"/>
              <a:t>衰落</a:t>
            </a:r>
            <a:r>
              <a:rPr lang="en-US" altLang="zh-TW" b="1" dirty="0"/>
              <a:t>(Fading)</a:t>
            </a:r>
            <a:r>
              <a:rPr lang="zh-TW" altLang="en-US" dirty="0"/>
              <a:t>、一個是</a:t>
            </a:r>
            <a:r>
              <a:rPr lang="zh-TW" altLang="en-US" b="1" dirty="0"/>
              <a:t>干擾</a:t>
            </a:r>
            <a:r>
              <a:rPr lang="en-US" altLang="zh-TW" b="1" dirty="0"/>
              <a:t>(Interference)</a:t>
            </a:r>
            <a:r>
              <a:rPr lang="zh-TW" altLang="en-US" dirty="0"/>
              <a:t>。前者是因為傳播距離較遠或是通道效應造成訊號品質變差。後者是因為空間中可能會有多位使用者做傳輸，其他使用者的訊號會影響自己的接收品質。</a:t>
            </a:r>
            <a:endParaRPr lang="en-US" altLang="zh-TW" dirty="0"/>
          </a:p>
          <a:p>
            <a:r>
              <a:rPr lang="zh-TW" altLang="en-US" dirty="0"/>
              <a:t>總而言之，無線通訊會因為空間、角度、時間以及頻率而造成通訊品質變異。</a:t>
            </a:r>
            <a:endParaRPr lang="en-US" altLang="zh-TW" dirty="0"/>
          </a:p>
        </p:txBody>
      </p:sp>
    </p:spTree>
    <p:extLst>
      <p:ext uri="{BB962C8B-B14F-4D97-AF65-F5344CB8AC3E}">
        <p14:creationId xmlns:p14="http://schemas.microsoft.com/office/powerpoint/2010/main" val="191540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訊號傳播的行為</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訊號從傳輸端送出到接收端，會有三種行為：</a:t>
            </a:r>
            <a:endParaRPr lang="en-US" altLang="zh-TW" dirty="0"/>
          </a:p>
          <a:p>
            <a:r>
              <a:rPr lang="zh-TW" altLang="en-US" b="1" dirty="0"/>
              <a:t>反射</a:t>
            </a:r>
            <a:r>
              <a:rPr lang="en-US" altLang="zh-TW" b="1" dirty="0"/>
              <a:t>(Reflection)</a:t>
            </a:r>
            <a:r>
              <a:rPr lang="zh-TW" altLang="en-US" dirty="0"/>
              <a:t>：訊號打到障礙物表面上而產生反彈的行為。</a:t>
            </a:r>
            <a:endParaRPr lang="en-US" altLang="zh-TW" dirty="0"/>
          </a:p>
          <a:p>
            <a:r>
              <a:rPr lang="zh-TW" altLang="en-US" b="1" dirty="0"/>
              <a:t>繞射</a:t>
            </a:r>
            <a:r>
              <a:rPr lang="en-US" altLang="zh-TW" b="1" dirty="0"/>
              <a:t>(Diffraction)</a:t>
            </a:r>
            <a:r>
              <a:rPr lang="zh-TW" altLang="en-US" dirty="0"/>
              <a:t>：訊號打到障礙物後偏離原來的傳播方向，並出現在障礙物的後面繼續傳播</a:t>
            </a:r>
            <a:endParaRPr lang="en-US" altLang="zh-TW" dirty="0"/>
          </a:p>
          <a:p>
            <a:r>
              <a:rPr lang="zh-TW" altLang="en-US" b="1" dirty="0"/>
              <a:t>散射</a:t>
            </a:r>
            <a:r>
              <a:rPr lang="en-US" altLang="zh-TW" b="1" dirty="0"/>
              <a:t>(Scattering)</a:t>
            </a:r>
            <a:r>
              <a:rPr lang="zh-TW" altLang="en-US" dirty="0"/>
              <a:t>：訊號波長大於障礙物，打到其上之後將傳播能量往多個方向發射出去。</a:t>
            </a:r>
            <a:endParaRPr lang="en-US" altLang="zh-TW" dirty="0"/>
          </a:p>
        </p:txBody>
      </p:sp>
      <p:pic>
        <p:nvPicPr>
          <p:cNvPr id="5" name="圖片 4">
            <a:extLst>
              <a:ext uri="{FF2B5EF4-FFF2-40B4-BE49-F238E27FC236}">
                <a16:creationId xmlns:a16="http://schemas.microsoft.com/office/drawing/2014/main" id="{2CE0854B-3BF3-4308-B9BB-56D00BAE3D42}"/>
              </a:ext>
            </a:extLst>
          </p:cNvPr>
          <p:cNvPicPr>
            <a:picLocks noChangeAspect="1"/>
          </p:cNvPicPr>
          <p:nvPr/>
        </p:nvPicPr>
        <p:blipFill>
          <a:blip r:embed="rId2"/>
          <a:stretch>
            <a:fillRect/>
          </a:stretch>
        </p:blipFill>
        <p:spPr>
          <a:xfrm>
            <a:off x="3285396" y="3747342"/>
            <a:ext cx="5621207" cy="3110658"/>
          </a:xfrm>
          <a:prstGeom prst="rect">
            <a:avLst/>
          </a:prstGeom>
        </p:spPr>
      </p:pic>
    </p:spTree>
    <p:extLst>
      <p:ext uri="{BB962C8B-B14F-4D97-AF65-F5344CB8AC3E}">
        <p14:creationId xmlns:p14="http://schemas.microsoft.com/office/powerpoint/2010/main" val="673488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訊號的時域與頻域</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電機人都活在這兩個</a:t>
            </a:r>
            <a:r>
              <a:rPr lang="zh-TW" altLang="en-US" b="1" dirty="0"/>
              <a:t>域</a:t>
            </a:r>
            <a:r>
              <a:rPr lang="en-US" altLang="zh-TW" b="1" dirty="0"/>
              <a:t>(domain)</a:t>
            </a:r>
            <a:r>
              <a:rPr lang="zh-TW" altLang="en-US" dirty="0"/>
              <a:t>之中，這兩個域提供我們以不同的角度分析訊號。</a:t>
            </a:r>
            <a:r>
              <a:rPr lang="zh-TW" altLang="en-US" b="1" dirty="0"/>
              <a:t>時域</a:t>
            </a:r>
            <a:r>
              <a:rPr lang="en-US" altLang="zh-TW" b="1" dirty="0"/>
              <a:t>(time domain)</a:t>
            </a:r>
            <a:r>
              <a:rPr lang="zh-TW" altLang="en-US" dirty="0"/>
              <a:t>看的是訊號振幅隨時間變化的過程，</a:t>
            </a:r>
            <a:r>
              <a:rPr lang="zh-TW" altLang="en-US" b="1" dirty="0"/>
              <a:t>頻域</a:t>
            </a:r>
            <a:r>
              <a:rPr lang="en-US" altLang="zh-TW" b="1" dirty="0"/>
              <a:t>(frequency domain)</a:t>
            </a:r>
            <a:r>
              <a:rPr lang="zh-TW" altLang="en-US" dirty="0"/>
              <a:t>看的是訊號所包含的頻率成分分布。如左下圖，一個連續訊號可以被分解成不同頻率的</a:t>
            </a:r>
            <a:r>
              <a:rPr lang="zh-TW" altLang="en-US" b="1" dirty="0"/>
              <a:t>弦波</a:t>
            </a:r>
            <a:r>
              <a:rPr lang="en-US" altLang="zh-TW" b="1" dirty="0"/>
              <a:t>(sinusoidal wave)</a:t>
            </a:r>
            <a:r>
              <a:rPr lang="zh-TW" altLang="en-US" dirty="0"/>
              <a:t>的組合。</a:t>
            </a:r>
            <a:endParaRPr lang="en-US" altLang="zh-TW" dirty="0"/>
          </a:p>
          <a:p>
            <a:r>
              <a:rPr lang="zh-TW" altLang="en-US" dirty="0"/>
              <a:t>而這樣子的轉換就是透過</a:t>
            </a:r>
            <a:r>
              <a:rPr lang="zh-TW" altLang="en-US" b="1" dirty="0"/>
              <a:t>傅立葉轉換</a:t>
            </a:r>
            <a:r>
              <a:rPr lang="en-US" altLang="zh-TW" b="1" dirty="0"/>
              <a:t>(Fourier Transform)</a:t>
            </a:r>
            <a:r>
              <a:rPr lang="zh-TW" altLang="en-US" dirty="0"/>
              <a:t>，該轉換透過如右下的積分運算進行時域與頻域之間的轉換。通常用小寫表示時域，大寫表示頻域。</a:t>
            </a:r>
            <a:endParaRPr lang="en-US" altLang="zh-TW" dirty="0"/>
          </a:p>
        </p:txBody>
      </p:sp>
      <p:pic>
        <p:nvPicPr>
          <p:cNvPr id="7" name="圖片 6">
            <a:extLst>
              <a:ext uri="{FF2B5EF4-FFF2-40B4-BE49-F238E27FC236}">
                <a16:creationId xmlns:a16="http://schemas.microsoft.com/office/drawing/2014/main" id="{4937B147-69E0-4EA8-9BF7-455A230FF3D0}"/>
              </a:ext>
            </a:extLst>
          </p:cNvPr>
          <p:cNvPicPr>
            <a:picLocks noChangeAspect="1"/>
          </p:cNvPicPr>
          <p:nvPr/>
        </p:nvPicPr>
        <p:blipFill rotWithShape="1">
          <a:blip r:embed="rId2"/>
          <a:srcRect b="1248"/>
          <a:stretch/>
        </p:blipFill>
        <p:spPr>
          <a:xfrm>
            <a:off x="838200" y="4076560"/>
            <a:ext cx="4570013" cy="2416314"/>
          </a:xfrm>
          <a:prstGeom prst="rect">
            <a:avLst/>
          </a:prstGeom>
        </p:spPr>
      </p:pic>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35BC0B10-66D6-4666-BFC4-F5E6D4B0DBB2}"/>
                  </a:ext>
                </a:extLst>
              </p:cNvPr>
              <p:cNvSpPr txBox="1"/>
              <p:nvPr/>
            </p:nvSpPr>
            <p:spPr>
              <a:xfrm>
                <a:off x="6096000" y="4314547"/>
                <a:ext cx="4570013" cy="16859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𝑋</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e>
                      </m:d>
                      <m:r>
                        <a:rPr lang="en-US" altLang="zh-TW" sz="2400" b="0" i="1" smtClean="0">
                          <a:latin typeface="Cambria Math" panose="02040503050406030204" pitchFamily="18" charset="0"/>
                        </a:rPr>
                        <m:t>=</m:t>
                      </m:r>
                      <m:nary>
                        <m:naryPr>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ub>
                        <m:sup>
                          <m:r>
                            <a:rPr lang="en-US" altLang="zh-TW" sz="2400" b="0" i="1" smtClean="0">
                              <a:latin typeface="Cambria Math" panose="02040503050406030204" pitchFamily="18" charset="0"/>
                              <a:ea typeface="Cambria Math" panose="02040503050406030204" pitchFamily="18" charset="0"/>
                            </a:rPr>
                            <m:t>∞</m:t>
                          </m:r>
                        </m:sup>
                        <m:e>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m:t>
                          </m:r>
                        </m:e>
                      </m:nary>
                      <m:r>
                        <m:rPr>
                          <m:sty m:val="p"/>
                        </m:rPr>
                        <a:rPr lang="en-US" altLang="zh-TW" sz="2400" b="0" i="0" smtClean="0">
                          <a:latin typeface="Cambria Math" panose="02040503050406030204" pitchFamily="18" charset="0"/>
                        </a:rPr>
                        <m:t>exp</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2</m:t>
                      </m:r>
                      <m:r>
                        <a:rPr lang="zh-TW" altLang="en-US" sz="2400" b="0" i="1" smtClean="0">
                          <a:latin typeface="Cambria Math" panose="02040503050406030204" pitchFamily="18" charset="0"/>
                        </a:rPr>
                        <m:t>𝜋</m:t>
                      </m:r>
                      <m:r>
                        <a:rPr lang="en-US" altLang="zh-TW" sz="2400" b="0" i="1" smtClean="0">
                          <a:latin typeface="Cambria Math" panose="02040503050406030204" pitchFamily="18" charset="0"/>
                        </a:rPr>
                        <m:t>𝑓𝑡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𝑑𝑡</m:t>
                      </m:r>
                    </m:oMath>
                  </m:oMathPara>
                </a14:m>
                <a:endParaRPr lang="en-US" altLang="zh-TW" sz="2400" b="0" dirty="0"/>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r>
                            <a:rPr lang="en-US" altLang="zh-TW" sz="2400" b="0" i="1" smtClean="0">
                              <a:latin typeface="Cambria Math" panose="02040503050406030204" pitchFamily="18" charset="0"/>
                              <a:ea typeface="Cambria Math" panose="02040503050406030204" pitchFamily="18" charset="0"/>
                            </a:rPr>
                            <m:t>𝑋</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𝑓</m:t>
                              </m:r>
                            </m:e>
                          </m:d>
                          <m:r>
                            <m:rPr>
                              <m:sty m:val="p"/>
                            </m:rPr>
                            <a:rPr lang="en-US" altLang="zh-TW" sz="2400" b="0" i="0" smtClean="0">
                              <a:latin typeface="Cambria Math" panose="02040503050406030204" pitchFamily="18" charset="0"/>
                              <a:ea typeface="Cambria Math" panose="02040503050406030204" pitchFamily="18" charset="0"/>
                            </a:rPr>
                            <m:t>exp</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𝑗</m:t>
                          </m:r>
                          <m:r>
                            <a:rPr lang="en-US" altLang="zh-TW" sz="2400" b="0" i="1" smtClean="0">
                              <a:latin typeface="Cambria Math" panose="02040503050406030204" pitchFamily="18" charset="0"/>
                              <a:ea typeface="Cambria Math" panose="02040503050406030204" pitchFamily="18" charset="0"/>
                            </a:rPr>
                            <m:t>2</m:t>
                          </m:r>
                          <m:r>
                            <a:rPr lang="en-US" altLang="zh-TW" sz="2400" b="0" i="1" smtClean="0">
                              <a:latin typeface="Cambria Math" panose="02040503050406030204" pitchFamily="18" charset="0"/>
                              <a:ea typeface="Cambria Math" panose="02040503050406030204" pitchFamily="18" charset="0"/>
                            </a:rPr>
                            <m:t>𝜋</m:t>
                          </m:r>
                          <m:r>
                            <a:rPr lang="en-US" altLang="zh-TW" sz="2400" b="0" i="1" smtClean="0">
                              <a:latin typeface="Cambria Math" panose="02040503050406030204" pitchFamily="18" charset="0"/>
                              <a:ea typeface="Cambria Math" panose="02040503050406030204" pitchFamily="18" charset="0"/>
                            </a:rPr>
                            <m:t>𝑓𝑡</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𝑑𝑓</m:t>
                          </m:r>
                        </m:e>
                      </m:nary>
                    </m:oMath>
                  </m:oMathPara>
                </a14:m>
                <a:endParaRPr lang="en-US" altLang="zh-TW" sz="2400" b="0" dirty="0"/>
              </a:p>
            </p:txBody>
          </p:sp>
        </mc:Choice>
        <mc:Fallback xmlns="">
          <p:sp>
            <p:nvSpPr>
              <p:cNvPr id="9" name="文字方塊 8">
                <a:extLst>
                  <a:ext uri="{FF2B5EF4-FFF2-40B4-BE49-F238E27FC236}">
                    <a16:creationId xmlns:a16="http://schemas.microsoft.com/office/drawing/2014/main" id="{35BC0B10-66D6-4666-BFC4-F5E6D4B0DBB2}"/>
                  </a:ext>
                </a:extLst>
              </p:cNvPr>
              <p:cNvSpPr txBox="1">
                <a:spLocks noRot="1" noChangeAspect="1" noMove="1" noResize="1" noEditPoints="1" noAdjustHandles="1" noChangeArrowheads="1" noChangeShapeType="1" noTextEdit="1"/>
              </p:cNvSpPr>
              <p:nvPr/>
            </p:nvSpPr>
            <p:spPr>
              <a:xfrm>
                <a:off x="6096000" y="4314547"/>
                <a:ext cx="4570013" cy="1685974"/>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178305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衰落通道</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衰落可以分成</a:t>
            </a:r>
            <a:r>
              <a:rPr lang="zh-TW" altLang="en-US" b="1" dirty="0"/>
              <a:t>大尺度衰落</a:t>
            </a:r>
            <a:r>
              <a:rPr lang="en-US" altLang="zh-TW" b="1" dirty="0"/>
              <a:t>(Large-scale fading)</a:t>
            </a:r>
            <a:r>
              <a:rPr lang="zh-TW" altLang="en-US" dirty="0"/>
              <a:t>以及</a:t>
            </a:r>
            <a:r>
              <a:rPr lang="zh-TW" altLang="en-US" b="1" dirty="0"/>
              <a:t>小尺度衰落</a:t>
            </a:r>
            <a:r>
              <a:rPr lang="en-US" altLang="zh-TW" b="1" dirty="0"/>
              <a:t>(Small-scale fading)</a:t>
            </a:r>
            <a:r>
              <a:rPr lang="zh-TW" altLang="en-US" dirty="0"/>
              <a:t>。</a:t>
            </a:r>
            <a:endParaRPr lang="en-US" altLang="zh-TW" dirty="0"/>
          </a:p>
          <a:p>
            <a:r>
              <a:rPr lang="zh-TW" altLang="en-US" dirty="0"/>
              <a:t>大尺度衰落由</a:t>
            </a:r>
            <a:r>
              <a:rPr lang="zh-TW" altLang="en-US" b="1" dirty="0"/>
              <a:t>路徑損失</a:t>
            </a:r>
            <a:r>
              <a:rPr lang="en-US" altLang="zh-TW" b="1" dirty="0"/>
              <a:t>(Path loss)</a:t>
            </a:r>
            <a:r>
              <a:rPr lang="zh-TW" altLang="en-US" dirty="0"/>
              <a:t>以及</a:t>
            </a:r>
            <a:r>
              <a:rPr lang="zh-TW" altLang="en-US" b="1" dirty="0"/>
              <a:t>遮蔽效應</a:t>
            </a:r>
            <a:r>
              <a:rPr lang="en-US" altLang="zh-TW" b="1" dirty="0"/>
              <a:t>(shadowing)</a:t>
            </a:r>
            <a:r>
              <a:rPr lang="zh-TW" altLang="en-US" dirty="0"/>
              <a:t>造成，路徑損失源自訊號功率密度隨距離而減少，遮蔽效應源自傳播路徑上有大型遮蔽物，又稱做</a:t>
            </a:r>
            <a:r>
              <a:rPr lang="zh-TW" altLang="en-US" b="1" dirty="0"/>
              <a:t>長程衰落</a:t>
            </a:r>
            <a:r>
              <a:rPr lang="en-US" altLang="zh-TW" b="1" dirty="0"/>
              <a:t>(Long-term fading)</a:t>
            </a:r>
            <a:r>
              <a:rPr lang="zh-TW" altLang="en-US" dirty="0"/>
              <a:t>。而小尺度衰落包含</a:t>
            </a:r>
            <a:r>
              <a:rPr lang="zh-TW" altLang="en-US" b="1" dirty="0"/>
              <a:t>多重路徑效應</a:t>
            </a:r>
            <a:r>
              <a:rPr lang="en-US" altLang="zh-TW" b="1" dirty="0"/>
              <a:t>(Multipath effect)</a:t>
            </a:r>
            <a:r>
              <a:rPr lang="zh-TW" altLang="en-US" dirty="0"/>
              <a:t>以及</a:t>
            </a:r>
            <a:r>
              <a:rPr lang="zh-TW" altLang="en-US" b="1" dirty="0"/>
              <a:t>都卜勒效應</a:t>
            </a:r>
            <a:r>
              <a:rPr lang="en-US" altLang="zh-TW" b="1" dirty="0"/>
              <a:t>(Doppler effect)</a:t>
            </a:r>
            <a:r>
              <a:rPr lang="zh-TW" altLang="en-US" dirty="0"/>
              <a:t>，這兩個合稱</a:t>
            </a:r>
            <a:r>
              <a:rPr lang="zh-TW" altLang="en-US" b="1" dirty="0"/>
              <a:t>短程衰落</a:t>
            </a:r>
            <a:r>
              <a:rPr lang="en-US" altLang="zh-TW" b="1" dirty="0"/>
              <a:t>(Short-term fading)</a:t>
            </a:r>
            <a:r>
              <a:rPr lang="zh-TW" altLang="en-US" dirty="0"/>
              <a:t>。</a:t>
            </a:r>
            <a:endParaRPr lang="en-US" altLang="zh-TW" dirty="0"/>
          </a:p>
          <a:p>
            <a:endParaRPr lang="en-US" altLang="zh-TW" dirty="0"/>
          </a:p>
        </p:txBody>
      </p:sp>
      <p:pic>
        <p:nvPicPr>
          <p:cNvPr id="5" name="圖片 4">
            <a:extLst>
              <a:ext uri="{FF2B5EF4-FFF2-40B4-BE49-F238E27FC236}">
                <a16:creationId xmlns:a16="http://schemas.microsoft.com/office/drawing/2014/main" id="{6CDEAC23-BBDE-42C0-9ADB-1F24007C0EAE}"/>
              </a:ext>
            </a:extLst>
          </p:cNvPr>
          <p:cNvPicPr>
            <a:picLocks noChangeAspect="1"/>
          </p:cNvPicPr>
          <p:nvPr/>
        </p:nvPicPr>
        <p:blipFill>
          <a:blip r:embed="rId2"/>
          <a:stretch>
            <a:fillRect/>
          </a:stretch>
        </p:blipFill>
        <p:spPr>
          <a:xfrm>
            <a:off x="6986370" y="3674407"/>
            <a:ext cx="4367430" cy="2982635"/>
          </a:xfrm>
          <a:prstGeom prst="rect">
            <a:avLst/>
          </a:prstGeom>
        </p:spPr>
      </p:pic>
    </p:spTree>
    <p:extLst>
      <p:ext uri="{BB962C8B-B14F-4D97-AF65-F5344CB8AC3E}">
        <p14:creationId xmlns:p14="http://schemas.microsoft.com/office/powerpoint/2010/main" val="4176084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無線鏈路規畫與路徑損失的計算</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3"/>
                <a:ext cx="11381173" cy="5321022"/>
              </a:xfrm>
            </p:spPr>
            <p:txBody>
              <a:bodyPr>
                <a:normAutofit/>
              </a:bodyPr>
              <a:lstStyle/>
              <a:p>
                <a:r>
                  <a:rPr lang="zh-TW" altLang="en-US" dirty="0"/>
                  <a:t>對於訊號強度，我們常用的單位是 </a:t>
                </a:r>
                <a:r>
                  <a:rPr lang="en-US" altLang="zh-TW" b="1" dirty="0"/>
                  <a:t>dBm</a:t>
                </a:r>
                <a:r>
                  <a:rPr lang="zh-TW" altLang="en-US" dirty="0"/>
                  <a:t>，因次是功率，也就是</a:t>
                </a:r>
                <a:r>
                  <a:rPr lang="zh-TW" altLang="en-US" b="1" dirty="0"/>
                  <a:t>與 </a:t>
                </a:r>
                <a:r>
                  <a:rPr lang="en-US" altLang="zh-TW" b="1" dirty="0"/>
                  <a:t>1 </a:t>
                </a:r>
                <a:r>
                  <a:rPr lang="en-US" altLang="zh-TW" b="1" dirty="0" err="1"/>
                  <a:t>mW</a:t>
                </a:r>
                <a:r>
                  <a:rPr lang="zh-TW" altLang="en-US" b="1" dirty="0"/>
                  <a:t> 相比</a:t>
                </a:r>
                <a:r>
                  <a:rPr lang="zh-TW" altLang="en-US" dirty="0"/>
                  <a:t>而得到的</a:t>
                </a:r>
                <a:r>
                  <a:rPr lang="zh-TW" altLang="en-US" dirty="0">
                    <a:hlinkClick r:id="rId2" action="ppaction://hlinksldjump"/>
                  </a:rPr>
                  <a:t>分貝</a:t>
                </a:r>
                <a:r>
                  <a:rPr lang="zh-TW" altLang="en-US" dirty="0"/>
                  <a:t>值。例如 </a:t>
                </a:r>
                <a:r>
                  <a:rPr lang="en-US" altLang="zh-TW" dirty="0"/>
                  <a:t>2 W </a:t>
                </a:r>
                <a:r>
                  <a:rPr lang="zh-TW" altLang="en-US" dirty="0"/>
                  <a:t>是 </a:t>
                </a:r>
                <a:r>
                  <a:rPr lang="en-US" altLang="zh-TW" dirty="0"/>
                  <a:t>33 dBm</a:t>
                </a:r>
                <a:r>
                  <a:rPr lang="zh-TW" altLang="en-US" dirty="0"/>
                  <a:t>、</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10</m:t>
                        </m:r>
                      </m:e>
                      <m:sup>
                        <m:r>
                          <a:rPr lang="en-US" altLang="zh-TW" b="0" i="1" smtClean="0">
                            <a:latin typeface="Cambria Math" panose="02040503050406030204" pitchFamily="18" charset="0"/>
                          </a:rPr>
                          <m:t>−6</m:t>
                        </m:r>
                      </m:sup>
                    </m:sSup>
                  </m:oMath>
                </a14:m>
                <a:r>
                  <a:rPr lang="en-US" altLang="zh-TW" dirty="0"/>
                  <a:t> W</a:t>
                </a:r>
                <a:r>
                  <a:rPr lang="zh-TW" altLang="en-US" dirty="0"/>
                  <a:t> 是 </a:t>
                </a:r>
                <a:r>
                  <a:rPr lang="en-US" altLang="zh-TW" dirty="0"/>
                  <a:t>-30 dBm</a:t>
                </a:r>
                <a:r>
                  <a:rPr lang="zh-TW" altLang="en-US" dirty="0"/>
                  <a:t>。</a:t>
                </a:r>
                <a:endParaRPr lang="en-US" altLang="zh-TW" dirty="0"/>
              </a:p>
              <a:p>
                <a:r>
                  <a:rPr lang="zh-TW" altLang="en-US" b="1" dirty="0"/>
                  <a:t>靈敏度</a:t>
                </a:r>
                <a:r>
                  <a:rPr lang="en-US" altLang="zh-TW" b="1" dirty="0"/>
                  <a:t>(Sensitivity)</a:t>
                </a:r>
                <a:r>
                  <a:rPr lang="zh-TW" altLang="en-US" dirty="0"/>
                  <a:t>，是為了維持通訊系統性能，在接收端所需的最小訊號強度。根據不一樣的需求靈敏度也會不同，像是 </a:t>
                </a:r>
                <a:r>
                  <a:rPr lang="en-US" altLang="zh-TW" dirty="0"/>
                  <a:t>256-QAM </a:t>
                </a:r>
                <a:r>
                  <a:rPr lang="zh-TW" altLang="en-US" dirty="0"/>
                  <a:t>會比 </a:t>
                </a:r>
                <a:r>
                  <a:rPr lang="en-US" altLang="zh-TW" dirty="0"/>
                  <a:t>16-QAM </a:t>
                </a:r>
                <a:r>
                  <a:rPr lang="zh-TW" altLang="en-US" dirty="0"/>
                  <a:t>要求更高的靈敏度。</a:t>
                </a:r>
                <a:endParaRPr lang="en-US" altLang="zh-TW" dirty="0"/>
              </a:p>
              <a:p>
                <a:r>
                  <a:rPr lang="zh-TW" altLang="en-US" b="1" dirty="0"/>
                  <a:t>等效全向輻射功率</a:t>
                </a:r>
                <a:r>
                  <a:rPr lang="en-US" altLang="zh-TW" b="1" dirty="0"/>
                  <a:t>(Effective Isotropic Radiated Power, EIRP)</a:t>
                </a:r>
                <a:r>
                  <a:rPr lang="zh-TW" altLang="en-US" dirty="0"/>
                  <a:t>，指的是相對於全向性</a:t>
                </a:r>
                <a:r>
                  <a:rPr lang="en-US" altLang="zh-TW" dirty="0"/>
                  <a:t>(Isotropic)</a:t>
                </a:r>
                <a:r>
                  <a:rPr lang="zh-TW" altLang="en-US" dirty="0"/>
                  <a:t>天線等效的輻射功率。若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𝑡</m:t>
                        </m:r>
                      </m:sub>
                    </m:sSub>
                  </m:oMath>
                </a14:m>
                <a:r>
                  <a:rPr lang="en-US" altLang="zh-TW" dirty="0"/>
                  <a:t> </a:t>
                </a:r>
                <a:r>
                  <a:rPr lang="zh-TW" altLang="en-US" dirty="0"/>
                  <a:t>為發射功率、</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𝐺</m:t>
                        </m:r>
                      </m:e>
                      <m:sub>
                        <m:r>
                          <a:rPr lang="en-US" altLang="zh-TW" i="1">
                            <a:latin typeface="Cambria Math" panose="02040503050406030204" pitchFamily="18" charset="0"/>
                          </a:rPr>
                          <m:t>𝑡</m:t>
                        </m:r>
                      </m:sub>
                    </m:sSub>
                  </m:oMath>
                </a14:m>
                <a:r>
                  <a:rPr lang="zh-TW" altLang="en-US" dirty="0"/>
                  <a:t> 為發射天線增益，則 </a:t>
                </a:r>
                <a14:m>
                  <m:oMath xmlns:m="http://schemas.openxmlformats.org/officeDocument/2006/math">
                    <m:r>
                      <a:rPr lang="en-US" altLang="zh-TW" b="1" i="1" dirty="0" smtClean="0">
                        <a:latin typeface="Cambria Math" panose="02040503050406030204" pitchFamily="18" charset="0"/>
                      </a:rPr>
                      <m:t>𝑬𝑰𝑹𝑷</m:t>
                    </m:r>
                    <m:r>
                      <a:rPr lang="en-US" altLang="zh-TW" b="1" i="1" dirty="0" smtClean="0">
                        <a:latin typeface="Cambria Math" panose="02040503050406030204" pitchFamily="18" charset="0"/>
                      </a:rPr>
                      <m:t>=</m:t>
                    </m:r>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𝑷</m:t>
                        </m:r>
                      </m:e>
                      <m:sub>
                        <m:r>
                          <a:rPr lang="en-US" altLang="zh-TW" b="1" i="1">
                            <a:latin typeface="Cambria Math" panose="02040503050406030204" pitchFamily="18" charset="0"/>
                          </a:rPr>
                          <m:t>𝒕</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𝑮</m:t>
                        </m:r>
                      </m:e>
                      <m:sub>
                        <m:r>
                          <a:rPr lang="en-US" altLang="zh-TW" b="1" i="1">
                            <a:latin typeface="Cambria Math" panose="02040503050406030204" pitchFamily="18" charset="0"/>
                          </a:rPr>
                          <m:t>𝒕</m:t>
                        </m:r>
                      </m:sub>
                    </m:sSub>
                  </m:oMath>
                </a14:m>
                <a:r>
                  <a:rPr lang="zh-TW" altLang="en-US" dirty="0"/>
                  <a:t>。</a:t>
                </a:r>
                <a:endParaRPr lang="en-US" altLang="zh-TW" dirty="0"/>
              </a:p>
              <a:p>
                <a:r>
                  <a:rPr lang="zh-TW" altLang="en-US" b="1" dirty="0"/>
                  <a:t>有效孔隙</a:t>
                </a:r>
                <a:r>
                  <a:rPr lang="en-US" altLang="zh-TW" b="1" dirty="0"/>
                  <a:t>(Effective Aperture)</a:t>
                </a:r>
                <a:r>
                  <a:rPr lang="zh-TW" altLang="en-US" dirty="0"/>
                  <a:t>，指的是接收天線有效擷取電磁波的能力，若訊號波長為</a:t>
                </a:r>
                <a14:m>
                  <m:oMath xmlns:m="http://schemas.openxmlformats.org/officeDocument/2006/math">
                    <m:r>
                      <a:rPr lang="en-US" altLang="zh-TW" i="1">
                        <a:latin typeface="Cambria Math" panose="02040503050406030204" pitchFamily="18" charset="0"/>
                      </a:rPr>
                      <m:t>𝜆</m:t>
                    </m:r>
                    <m:r>
                      <a:rPr lang="en-US" altLang="zh-TW" i="1">
                        <a:latin typeface="Cambria Math" panose="02040503050406030204" pitchFamily="18" charset="0"/>
                      </a:rPr>
                      <m:t> </m:t>
                    </m:r>
                  </m:oMath>
                </a14:m>
                <a:r>
                  <a:rPr lang="zh-TW" altLang="en-US" dirty="0"/>
                  <a:t>、接收天線增益為</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𝑟</m:t>
                        </m:r>
                      </m:sub>
                    </m:sSub>
                    <m:r>
                      <a:rPr lang="en-US" altLang="zh-TW" i="1">
                        <a:latin typeface="Cambria Math" panose="02040503050406030204" pitchFamily="18" charset="0"/>
                      </a:rPr>
                      <m:t> </m:t>
                    </m:r>
                  </m:oMath>
                </a14:m>
                <a:r>
                  <a:rPr lang="zh-TW" altLang="en-US" dirty="0"/>
                  <a:t>，則可表示為</a:t>
                </a:r>
                <a:br>
                  <a:rPr lang="en-US" altLang="zh-TW" dirty="0"/>
                </a:b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𝑨</m:t>
                        </m:r>
                      </m:e>
                      <m:sub>
                        <m:r>
                          <a:rPr lang="en-US" altLang="zh-TW" b="1" i="1" smtClean="0">
                            <a:latin typeface="Cambria Math" panose="02040503050406030204" pitchFamily="18" charset="0"/>
                          </a:rPr>
                          <m:t>𝒓</m:t>
                        </m:r>
                      </m:sub>
                    </m:sSub>
                    <m:r>
                      <a:rPr lang="en-US" altLang="zh-TW" b="1" i="1" smtClean="0">
                        <a:latin typeface="Cambria Math" panose="02040503050406030204" pitchFamily="18" charset="0"/>
                      </a:rPr>
                      <m:t>=</m:t>
                    </m:r>
                    <m:f>
                      <m:fPr>
                        <m:ctrlPr>
                          <a:rPr lang="en-US" altLang="zh-TW" b="1" i="1" smtClean="0">
                            <a:latin typeface="Cambria Math" panose="02040503050406030204" pitchFamily="18" charset="0"/>
                          </a:rPr>
                        </m:ctrlPr>
                      </m:fPr>
                      <m:num>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𝝀</m:t>
                            </m:r>
                          </m:e>
                          <m:sup>
                            <m:r>
                              <a:rPr lang="en-US" altLang="zh-TW" b="1" i="1" smtClean="0">
                                <a:latin typeface="Cambria Math" panose="02040503050406030204" pitchFamily="18" charset="0"/>
                              </a:rPr>
                              <m:t>𝟐</m:t>
                            </m:r>
                          </m:sup>
                        </m:sSup>
                      </m:num>
                      <m:den>
                        <m:r>
                          <a:rPr lang="en-US" altLang="zh-TW" b="1" i="1" smtClean="0">
                            <a:latin typeface="Cambria Math" panose="02040503050406030204" pitchFamily="18" charset="0"/>
                          </a:rPr>
                          <m:t>𝟒</m:t>
                        </m:r>
                        <m:r>
                          <a:rPr lang="en-US" altLang="zh-TW" b="1" i="1" smtClean="0">
                            <a:latin typeface="Cambria Math" panose="02040503050406030204" pitchFamily="18" charset="0"/>
                          </a:rPr>
                          <m:t>𝝅</m:t>
                        </m:r>
                      </m:den>
                    </m:f>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𝑮</m:t>
                        </m:r>
                      </m:e>
                      <m:sub>
                        <m:r>
                          <a:rPr lang="en-US" altLang="zh-TW" b="1" i="1" smtClean="0">
                            <a:latin typeface="Cambria Math" panose="02040503050406030204" pitchFamily="18" charset="0"/>
                          </a:rPr>
                          <m:t>𝒓</m:t>
                        </m:r>
                      </m:sub>
                    </m:sSub>
                  </m:oMath>
                </a14:m>
                <a:endParaRPr lang="en-US" altLang="zh-TW" b="1"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3"/>
                <a:ext cx="11381173" cy="5321022"/>
              </a:xfrm>
              <a:blipFill>
                <a:blip r:embed="rId3"/>
                <a:stretch>
                  <a:fillRect l="-964" t="-2062" r="-20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127060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無線鏈路規畫與路徑損失的計算</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211193"/>
              </a:xfrm>
            </p:spPr>
            <p:txBody>
              <a:bodyPr/>
              <a:lstStyle/>
              <a:p>
                <a:r>
                  <a:rPr lang="zh-TW" altLang="en-US" dirty="0"/>
                  <a:t>接著，還要考慮功率密度</a:t>
                </a:r>
                <a:r>
                  <a:rPr lang="en-US" altLang="zh-TW" dirty="0"/>
                  <a:t>(</a:t>
                </a:r>
                <a14:m>
                  <m:oMath xmlns:m="http://schemas.openxmlformats.org/officeDocument/2006/math">
                    <m:r>
                      <a:rPr lang="en-US" altLang="zh-TW" b="0" i="1" smtClean="0">
                        <a:latin typeface="Cambria Math" panose="02040503050406030204" pitchFamily="18" charset="0"/>
                      </a:rPr>
                      <m:t>𝑊𝑎𝑡𝑡</m:t>
                    </m:r>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𝑚</m:t>
                        </m:r>
                      </m:e>
                      <m:sup>
                        <m:r>
                          <a:rPr lang="en-US" altLang="zh-TW" b="0" i="1" smtClean="0">
                            <a:latin typeface="Cambria Math" panose="02040503050406030204" pitchFamily="18" charset="0"/>
                          </a:rPr>
                          <m:t>2</m:t>
                        </m:r>
                      </m:sup>
                    </m:sSup>
                  </m:oMath>
                </a14:m>
                <a:r>
                  <a:rPr lang="en-US" altLang="zh-TW" dirty="0"/>
                  <a:t>)</a:t>
                </a:r>
                <a:r>
                  <a:rPr lang="zh-TW" altLang="en-US" dirty="0"/>
                  <a:t>會隨著距離平方成反比。若接收端與發射端間距離為 </a:t>
                </a:r>
                <a14:m>
                  <m:oMath xmlns:m="http://schemas.openxmlformats.org/officeDocument/2006/math">
                    <m:r>
                      <a:rPr lang="en-US" altLang="zh-TW" b="0" i="1" smtClean="0">
                        <a:latin typeface="Cambria Math" panose="02040503050406030204" pitchFamily="18" charset="0"/>
                      </a:rPr>
                      <m:t>𝑑</m:t>
                    </m:r>
                  </m:oMath>
                </a14:m>
                <a:r>
                  <a:rPr lang="zh-TW" altLang="en-US" dirty="0"/>
                  <a:t>，則接收端位置的功率為</a:t>
                </a:r>
                <a14:m>
                  <m:oMath xmlns:m="http://schemas.openxmlformats.org/officeDocument/2006/math">
                    <m:f>
                      <m:fPr>
                        <m:ctrlPr>
                          <a:rPr lang="en-US" altLang="zh-TW" b="1" i="1" smtClean="0">
                            <a:latin typeface="Cambria Math" panose="02040503050406030204" pitchFamily="18" charset="0"/>
                          </a:rPr>
                        </m:ctrlPr>
                      </m:fPr>
                      <m:num>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𝑷</m:t>
                            </m:r>
                          </m:e>
                          <m:sub>
                            <m:r>
                              <a:rPr lang="en-US" altLang="zh-TW" b="1" i="1" smtClean="0">
                                <a:latin typeface="Cambria Math" panose="02040503050406030204" pitchFamily="18" charset="0"/>
                              </a:rPr>
                              <m:t>𝒕</m:t>
                            </m:r>
                          </m:sub>
                        </m:sSub>
                      </m:num>
                      <m:den>
                        <m:r>
                          <a:rPr lang="en-US" altLang="zh-TW" b="1" i="1" smtClean="0">
                            <a:latin typeface="Cambria Math" panose="02040503050406030204" pitchFamily="18" charset="0"/>
                          </a:rPr>
                          <m:t>𝟒</m:t>
                        </m:r>
                        <m:r>
                          <a:rPr lang="en-US" altLang="zh-TW" b="1" i="1" smtClean="0">
                            <a:latin typeface="Cambria Math" panose="02040503050406030204" pitchFamily="18" charset="0"/>
                          </a:rPr>
                          <m:t>𝝅</m:t>
                        </m:r>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𝒅</m:t>
                            </m:r>
                          </m:e>
                          <m:sup>
                            <m:r>
                              <a:rPr lang="en-US" altLang="zh-TW" b="1" i="1" smtClean="0">
                                <a:latin typeface="Cambria Math" panose="02040503050406030204" pitchFamily="18" charset="0"/>
                              </a:rPr>
                              <m:t>𝟐</m:t>
                            </m:r>
                          </m:sup>
                        </m:sSup>
                      </m:den>
                    </m:f>
                  </m:oMath>
                </a14:m>
                <a:r>
                  <a:rPr lang="zh-TW" altLang="en-US" dirty="0"/>
                  <a:t>。</a:t>
                </a:r>
                <a:endParaRPr lang="en-US" altLang="zh-TW" dirty="0"/>
              </a:p>
              <a:p>
                <a:r>
                  <a:rPr lang="zh-TW" altLang="en-US" dirty="0"/>
                  <a:t>將上述效應考慮進來，在接收端收到的功率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𝑟</m:t>
                        </m:r>
                      </m:sub>
                    </m:sSub>
                  </m:oMath>
                </a14:m>
                <a:r>
                  <a:rPr lang="en-US" altLang="zh-TW" dirty="0"/>
                  <a:t> </a:t>
                </a:r>
                <a:r>
                  <a:rPr lang="zh-TW" altLang="en-US" dirty="0"/>
                  <a:t>為</a:t>
                </a:r>
                <a:br>
                  <a:rPr lang="en-US" altLang="zh-TW" dirty="0"/>
                </a:b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𝑟</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𝐸𝐼𝑅𝑃</m:t>
                        </m:r>
                      </m:num>
                      <m:den>
                        <m:r>
                          <a:rPr lang="en-US" altLang="zh-TW" b="0" i="1" smtClean="0">
                            <a:latin typeface="Cambria Math" panose="02040503050406030204" pitchFamily="18" charset="0"/>
                          </a:rPr>
                          <m:t>4</m:t>
                        </m:r>
                        <m:r>
                          <a:rPr lang="en-US" altLang="zh-TW" b="0" i="1" smtClean="0">
                            <a:latin typeface="Cambria Math" panose="02040503050406030204" pitchFamily="18" charset="0"/>
                          </a:rPr>
                          <m:t>𝜋</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𝑑</m:t>
                            </m:r>
                          </m:e>
                          <m:sup>
                            <m:r>
                              <a:rPr lang="en-US" altLang="zh-TW" b="0" i="1" smtClean="0">
                                <a:latin typeface="Cambria Math" panose="02040503050406030204" pitchFamily="18" charset="0"/>
                              </a:rPr>
                              <m:t>2</m:t>
                            </m:r>
                          </m:sup>
                        </m:sSup>
                      </m:den>
                    </m:f>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𝑟</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𝑡</m:t>
                            </m:r>
                          </m:sub>
                        </m:s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𝐺</m:t>
                            </m:r>
                          </m:e>
                          <m:sub>
                            <m:r>
                              <a:rPr lang="en-US" altLang="zh-TW" b="0" i="1" smtClean="0">
                                <a:latin typeface="Cambria Math" panose="02040503050406030204" pitchFamily="18" charset="0"/>
                              </a:rPr>
                              <m:t>𝑡</m:t>
                            </m:r>
                          </m:sub>
                        </m:sSub>
                      </m:num>
                      <m:den>
                        <m:r>
                          <a:rPr lang="en-US" altLang="zh-TW" i="1">
                            <a:latin typeface="Cambria Math" panose="02040503050406030204" pitchFamily="18" charset="0"/>
                          </a:rPr>
                          <m:t>4</m:t>
                        </m:r>
                        <m:r>
                          <a:rPr lang="en-US" altLang="zh-TW" i="1">
                            <a:latin typeface="Cambria Math" panose="02040503050406030204" pitchFamily="18" charset="0"/>
                          </a:rPr>
                          <m:t>𝜋</m:t>
                        </m:r>
                        <m:sSup>
                          <m:sSupPr>
                            <m:ctrlPr>
                              <a:rPr lang="en-US" altLang="zh-TW" i="1">
                                <a:latin typeface="Cambria Math" panose="02040503050406030204" pitchFamily="18" charset="0"/>
                              </a:rPr>
                            </m:ctrlPr>
                          </m:sSupPr>
                          <m:e>
                            <m:r>
                              <a:rPr lang="en-US" altLang="zh-TW" i="1">
                                <a:latin typeface="Cambria Math" panose="02040503050406030204" pitchFamily="18" charset="0"/>
                              </a:rPr>
                              <m:t>𝑑</m:t>
                            </m:r>
                          </m:e>
                          <m:sup>
                            <m:r>
                              <a:rPr lang="en-US" altLang="zh-TW" i="1">
                                <a:latin typeface="Cambria Math" panose="02040503050406030204" pitchFamily="18" charset="0"/>
                              </a:rPr>
                              <m:t>2</m:t>
                            </m:r>
                          </m:sup>
                        </m:sSup>
                      </m:den>
                    </m:f>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𝜆</m:t>
                            </m:r>
                          </m:e>
                          <m:sup>
                            <m:r>
                              <a:rPr lang="en-US" altLang="zh-TW" i="1">
                                <a:latin typeface="Cambria Math" panose="02040503050406030204" pitchFamily="18" charset="0"/>
                              </a:rPr>
                              <m:t>2</m:t>
                            </m:r>
                          </m:sup>
                        </m:sSup>
                      </m:num>
                      <m:den>
                        <m:r>
                          <a:rPr lang="en-US" altLang="zh-TW" b="0" i="1" smtClean="0">
                            <a:latin typeface="Cambria Math" panose="02040503050406030204" pitchFamily="18" charset="0"/>
                          </a:rPr>
                          <m:t>4</m:t>
                        </m:r>
                        <m:r>
                          <a:rPr lang="en-US" altLang="zh-TW" b="0" i="1" smtClean="0">
                            <a:latin typeface="Cambria Math" panose="02040503050406030204" pitchFamily="18" charset="0"/>
                          </a:rPr>
                          <m:t>𝜋</m:t>
                        </m:r>
                      </m:den>
                    </m:f>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𝐺</m:t>
                        </m:r>
                      </m:e>
                      <m:sub>
                        <m:r>
                          <a:rPr lang="en-US" altLang="zh-TW" b="0" i="1" smtClean="0">
                            <a:latin typeface="Cambria Math" panose="02040503050406030204" pitchFamily="18" charset="0"/>
                          </a:rPr>
                          <m:t>𝑟</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𝑡</m:t>
                        </m:r>
                      </m:sub>
                    </m:s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𝐺</m:t>
                        </m:r>
                      </m:e>
                      <m:sub>
                        <m:r>
                          <a:rPr lang="en-US" altLang="zh-TW" b="0" i="1" smtClean="0">
                            <a:latin typeface="Cambria Math" panose="02040503050406030204" pitchFamily="18" charset="0"/>
                          </a:rPr>
                          <m:t>𝑡</m:t>
                        </m:r>
                      </m:sub>
                    </m:s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𝐺</m:t>
                        </m:r>
                      </m:e>
                      <m:sub>
                        <m:r>
                          <a:rPr lang="en-US" altLang="zh-TW" b="0" i="1" smtClean="0">
                            <a:latin typeface="Cambria Math" panose="02040503050406030204" pitchFamily="18" charset="0"/>
                          </a:rPr>
                          <m:t>𝑟</m:t>
                        </m:r>
                      </m:sub>
                    </m:sSub>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f>
                              <m:fPr>
                                <m:ctrlPr>
                                  <a:rPr lang="en-US" altLang="zh-TW" i="1">
                                    <a:latin typeface="Cambria Math" panose="02040503050406030204" pitchFamily="18" charset="0"/>
                                  </a:rPr>
                                </m:ctrlPr>
                              </m:fPr>
                              <m:num>
                                <m:r>
                                  <a:rPr lang="en-US" altLang="zh-TW" i="1" smtClean="0">
                                    <a:latin typeface="Cambria Math" panose="02040503050406030204" pitchFamily="18" charset="0"/>
                                  </a:rPr>
                                  <m:t>𝜆</m:t>
                                </m:r>
                              </m:num>
                              <m:den>
                                <m:r>
                                  <a:rPr lang="en-US" altLang="zh-TW" i="1">
                                    <a:latin typeface="Cambria Math" panose="02040503050406030204" pitchFamily="18" charset="0"/>
                                  </a:rPr>
                                  <m:t>4</m:t>
                                </m:r>
                                <m:r>
                                  <a:rPr lang="en-US" altLang="zh-TW" i="1">
                                    <a:latin typeface="Cambria Math" panose="02040503050406030204" pitchFamily="18" charset="0"/>
                                  </a:rPr>
                                  <m:t>𝜋</m:t>
                                </m:r>
                                <m:r>
                                  <a:rPr lang="en-US" altLang="zh-TW" b="0" i="1" smtClean="0">
                                    <a:latin typeface="Cambria Math" panose="02040503050406030204" pitchFamily="18" charset="0"/>
                                  </a:rPr>
                                  <m:t>𝑑</m:t>
                                </m:r>
                              </m:den>
                            </m:f>
                          </m:e>
                        </m:d>
                      </m:e>
                      <m:sup>
                        <m:r>
                          <a:rPr lang="en-US" altLang="zh-TW" b="0" i="1" smtClean="0">
                            <a:latin typeface="Cambria Math" panose="02040503050406030204" pitchFamily="18" charset="0"/>
                          </a:rPr>
                          <m:t>2</m:t>
                        </m:r>
                      </m:sup>
                    </m:sSup>
                  </m:oMath>
                </a14:m>
                <a:endParaRPr lang="en-US" altLang="zh-TW" dirty="0"/>
              </a:p>
              <a:p>
                <a:r>
                  <a:rPr lang="zh-TW" altLang="en-US" dirty="0"/>
                  <a:t>若撇除天線增益單純看路徑損失</a:t>
                </a:r>
                <a:r>
                  <a:rPr lang="en-US" altLang="zh-TW" dirty="0"/>
                  <a:t>(Path loss)</a:t>
                </a:r>
                <a:r>
                  <a:rPr lang="zh-TW" altLang="en-US" dirty="0"/>
                  <a:t>的話，可以寫成</a:t>
                </a:r>
                <a:br>
                  <a:rPr lang="en-US" altLang="zh-TW" dirty="0"/>
                </a:br>
                <a14:m>
                  <m:oMath xmlns:m="http://schemas.openxmlformats.org/officeDocument/2006/math">
                    <m:r>
                      <a:rPr lang="en-US" altLang="zh-TW" b="0" i="1" smtClean="0">
                        <a:latin typeface="Cambria Math" panose="02040503050406030204" pitchFamily="18" charset="0"/>
                      </a:rPr>
                      <m:t>𝑃𝐿</m:t>
                    </m:r>
                    <m:r>
                      <a:rPr lang="en-US" altLang="zh-TW" b="0" i="1" smtClean="0">
                        <a:latin typeface="Cambria Math" panose="02040503050406030204" pitchFamily="18" charset="0"/>
                      </a:rPr>
                      <m:t>=20</m:t>
                    </m:r>
                    <m:func>
                      <m:funcPr>
                        <m:ctrlPr>
                          <a:rPr lang="en-US" altLang="zh-TW" b="0" i="1" smtClean="0">
                            <a:latin typeface="Cambria Math" panose="02040503050406030204" pitchFamily="18" charset="0"/>
                          </a:rPr>
                        </m:ctrlPr>
                      </m:funcPr>
                      <m:fName>
                        <m:sSub>
                          <m:sSubPr>
                            <m:ctrlPr>
                              <a:rPr lang="en-US" altLang="zh-TW" b="0" i="1" smtClean="0">
                                <a:latin typeface="Cambria Math" panose="02040503050406030204" pitchFamily="18" charset="0"/>
                              </a:rPr>
                            </m:ctrlPr>
                          </m:sSubPr>
                          <m:e>
                            <m:r>
                              <m:rPr>
                                <m:sty m:val="p"/>
                              </m:rPr>
                              <a:rPr lang="en-US" altLang="zh-TW" b="0" i="0" smtClean="0">
                                <a:latin typeface="Cambria Math" panose="02040503050406030204" pitchFamily="18" charset="0"/>
                              </a:rPr>
                              <m:t>log</m:t>
                            </m:r>
                          </m:e>
                          <m:sub>
                            <m:r>
                              <a:rPr lang="en-US" altLang="zh-TW" b="0" i="1" smtClean="0">
                                <a:latin typeface="Cambria Math" panose="02040503050406030204" pitchFamily="18" charset="0"/>
                              </a:rPr>
                              <m:t>10</m:t>
                            </m:r>
                          </m:sub>
                        </m:sSub>
                      </m:fName>
                      <m:e>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𝜆</m:t>
                            </m:r>
                          </m:num>
                          <m:den>
                            <m:r>
                              <a:rPr lang="en-US" altLang="zh-TW" i="1">
                                <a:latin typeface="Cambria Math" panose="02040503050406030204" pitchFamily="18" charset="0"/>
                              </a:rPr>
                              <m:t>4</m:t>
                            </m:r>
                            <m:r>
                              <a:rPr lang="en-US" altLang="zh-TW" i="1">
                                <a:latin typeface="Cambria Math" panose="02040503050406030204" pitchFamily="18" charset="0"/>
                              </a:rPr>
                              <m:t>𝜋</m:t>
                            </m:r>
                            <m:r>
                              <a:rPr lang="en-US" altLang="zh-TW" i="1">
                                <a:latin typeface="Cambria Math" panose="02040503050406030204" pitchFamily="18" charset="0"/>
                              </a:rPr>
                              <m:t>𝑑</m:t>
                            </m:r>
                          </m:den>
                        </m:f>
                        <m:r>
                          <a:rPr lang="en-US" altLang="zh-TW" b="0" i="1" smtClean="0">
                            <a:latin typeface="Cambria Math" panose="02040503050406030204" pitchFamily="18" charset="0"/>
                          </a:rPr>
                          <m:t>)</m:t>
                        </m:r>
                      </m:e>
                    </m:func>
                    <m:r>
                      <a:rPr lang="en-US" altLang="zh-TW" b="0" i="1" smtClean="0">
                        <a:latin typeface="Cambria Math" panose="02040503050406030204" pitchFamily="18" charset="0"/>
                        <a:ea typeface="Cambria Math" panose="02040503050406030204" pitchFamily="18" charset="0"/>
                      </a:rPr>
                      <m:t>≈92.45+20</m:t>
                    </m:r>
                    <m:func>
                      <m:funcPr>
                        <m:ctrlPr>
                          <a:rPr lang="en-US" altLang="zh-TW" b="0" i="1" smtClean="0">
                            <a:latin typeface="Cambria Math" panose="02040503050406030204" pitchFamily="18" charset="0"/>
                            <a:ea typeface="Cambria Math" panose="02040503050406030204" pitchFamily="18" charset="0"/>
                          </a:rPr>
                        </m:ctrlPr>
                      </m:funcPr>
                      <m:fName>
                        <m:sSub>
                          <m:sSubPr>
                            <m:ctrlPr>
                              <a:rPr lang="en-US" altLang="zh-TW" b="0" i="1" smtClean="0">
                                <a:latin typeface="Cambria Math" panose="02040503050406030204" pitchFamily="18" charset="0"/>
                                <a:ea typeface="Cambria Math" panose="02040503050406030204" pitchFamily="18" charset="0"/>
                              </a:rPr>
                            </m:ctrlPr>
                          </m:sSubPr>
                          <m:e>
                            <m:r>
                              <m:rPr>
                                <m:sty m:val="p"/>
                              </m:rPr>
                              <a:rPr lang="en-US" altLang="zh-TW" b="0" i="0" smtClean="0">
                                <a:latin typeface="Cambria Math" panose="02040503050406030204" pitchFamily="18" charset="0"/>
                                <a:ea typeface="Cambria Math" panose="02040503050406030204" pitchFamily="18" charset="0"/>
                              </a:rPr>
                              <m:t>log</m:t>
                            </m:r>
                          </m:e>
                          <m:sub>
                            <m:r>
                              <a:rPr lang="en-US" altLang="zh-TW" b="0" i="1" smtClean="0">
                                <a:latin typeface="Cambria Math" panose="02040503050406030204" pitchFamily="18" charset="0"/>
                                <a:ea typeface="Cambria Math" panose="02040503050406030204" pitchFamily="18" charset="0"/>
                              </a:rPr>
                              <m:t>10</m:t>
                            </m:r>
                          </m:sub>
                        </m:sSub>
                      </m:fName>
                      <m:e>
                        <m:r>
                          <a:rPr lang="en-US" altLang="zh-TW" b="0" i="1" smtClean="0">
                            <a:latin typeface="Cambria Math" panose="02040503050406030204" pitchFamily="18" charset="0"/>
                            <a:ea typeface="Cambria Math" panose="02040503050406030204" pitchFamily="18" charset="0"/>
                          </a:rPr>
                          <m:t>𝑑</m:t>
                        </m:r>
                      </m:e>
                    </m:func>
                    <m:r>
                      <a:rPr lang="en-US" altLang="zh-TW" b="0" i="1" smtClean="0">
                        <a:latin typeface="Cambria Math" panose="02040503050406030204" pitchFamily="18" charset="0"/>
                        <a:ea typeface="Cambria Math" panose="02040503050406030204" pitchFamily="18" charset="0"/>
                      </a:rPr>
                      <m:t> </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𝑘𝑚</m:t>
                        </m:r>
                      </m:e>
                    </m:d>
                    <m:r>
                      <a:rPr lang="en-US" altLang="zh-TW" b="0" i="1" smtClean="0">
                        <a:latin typeface="Cambria Math" panose="02040503050406030204" pitchFamily="18" charset="0"/>
                        <a:ea typeface="Cambria Math" panose="02040503050406030204" pitchFamily="18" charset="0"/>
                      </a:rPr>
                      <m:t>+20</m:t>
                    </m:r>
                    <m:func>
                      <m:funcPr>
                        <m:ctrlPr>
                          <a:rPr lang="en-US" altLang="zh-TW" b="0" i="1" smtClean="0">
                            <a:latin typeface="Cambria Math" panose="02040503050406030204" pitchFamily="18" charset="0"/>
                            <a:ea typeface="Cambria Math" panose="02040503050406030204" pitchFamily="18" charset="0"/>
                          </a:rPr>
                        </m:ctrlPr>
                      </m:funcPr>
                      <m:fName>
                        <m:sSub>
                          <m:sSubPr>
                            <m:ctrlPr>
                              <a:rPr lang="en-US" altLang="zh-TW" b="0" i="1" smtClean="0">
                                <a:latin typeface="Cambria Math" panose="02040503050406030204" pitchFamily="18" charset="0"/>
                                <a:ea typeface="Cambria Math" panose="02040503050406030204" pitchFamily="18" charset="0"/>
                              </a:rPr>
                            </m:ctrlPr>
                          </m:sSubPr>
                          <m:e>
                            <m:r>
                              <m:rPr>
                                <m:sty m:val="p"/>
                              </m:rPr>
                              <a:rPr lang="en-US" altLang="zh-TW" b="0" i="0" smtClean="0">
                                <a:latin typeface="Cambria Math" panose="02040503050406030204" pitchFamily="18" charset="0"/>
                                <a:ea typeface="Cambria Math" panose="02040503050406030204" pitchFamily="18" charset="0"/>
                              </a:rPr>
                              <m:t>log</m:t>
                            </m:r>
                          </m:e>
                          <m:sub>
                            <m:r>
                              <a:rPr lang="en-US" altLang="zh-TW" b="0" i="1" smtClean="0">
                                <a:latin typeface="Cambria Math" panose="02040503050406030204" pitchFamily="18" charset="0"/>
                                <a:ea typeface="Cambria Math" panose="02040503050406030204" pitchFamily="18" charset="0"/>
                              </a:rPr>
                              <m:t>10</m:t>
                            </m:r>
                          </m:sub>
                        </m:sSub>
                      </m:fName>
                      <m:e>
                        <m:r>
                          <a:rPr lang="en-US" altLang="zh-TW" b="0" i="1" smtClean="0">
                            <a:latin typeface="Cambria Math" panose="02040503050406030204" pitchFamily="18" charset="0"/>
                            <a:ea typeface="Cambria Math" panose="02040503050406030204" pitchFamily="18" charset="0"/>
                          </a:rPr>
                          <m:t>𝑓</m:t>
                        </m:r>
                      </m:e>
                    </m:func>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𝐺𝐻𝑧</m:t>
                    </m:r>
                    <m:r>
                      <a:rPr lang="en-US" altLang="zh-TW" b="0" i="1" smtClean="0">
                        <a:latin typeface="Cambria Math" panose="02040503050406030204" pitchFamily="18" charset="0"/>
                        <a:ea typeface="Cambria Math" panose="02040503050406030204" pitchFamily="18" charset="0"/>
                      </a:rPr>
                      <m:t>)</m:t>
                    </m:r>
                  </m:oMath>
                </a14:m>
                <a:endParaRPr lang="en-US" altLang="zh-TW" dirty="0"/>
              </a:p>
              <a:p>
                <a:r>
                  <a:rPr lang="zh-TW" altLang="en-US" dirty="0"/>
                  <a:t>有了路徑損失與傳收天線增益，我們就可以配合靈敏度去分析</a:t>
                </a:r>
                <a:r>
                  <a:rPr lang="zh-TW" altLang="en-US" b="1" dirty="0"/>
                  <a:t>鏈路預算</a:t>
                </a:r>
                <a:r>
                  <a:rPr lang="en-US" altLang="zh-TW" b="1" dirty="0"/>
                  <a:t>(link budget)</a:t>
                </a:r>
                <a:r>
                  <a:rPr lang="zh-TW" altLang="en-US" dirty="0"/>
                  <a:t>，也就是對於接收端收到的功率值的分析。</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211193"/>
              </a:xfrm>
              <a:blipFill>
                <a:blip r:embed="rId2"/>
                <a:stretch>
                  <a:fillRect l="-964" t="-2105" r="-48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72345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遮蔽效應的影響</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信號強度除因傳播路徑長度而有所損失外，路徑上的大型遮蔽物亦會影響信號強度，導致信號的衰減。一般以</a:t>
                </a:r>
                <a:r>
                  <a:rPr lang="zh-TW" altLang="en-US" b="1" dirty="0"/>
                  <a:t>對數常態</a:t>
                </a:r>
                <a:r>
                  <a:rPr lang="en-US" altLang="zh-TW" b="1" dirty="0"/>
                  <a:t>(log-normal)</a:t>
                </a:r>
                <a:r>
                  <a:rPr lang="zh-TW" altLang="en-US" b="1" dirty="0"/>
                  <a:t>分布</a:t>
                </a:r>
                <a:r>
                  <a:rPr lang="zh-TW" altLang="en-US" dirty="0"/>
                  <a:t>的隨機變數代表遮蔽衰落的影響，故整體大尺度衰落為</a:t>
                </a:r>
                <a:br>
                  <a:rPr lang="en-US" altLang="zh-TW" dirty="0"/>
                </a:br>
                <a14:m>
                  <m:oMath xmlns:m="http://schemas.openxmlformats.org/officeDocument/2006/math">
                    <m:r>
                      <a:rPr lang="en-US" altLang="zh-TW" b="0" i="1" smtClean="0">
                        <a:latin typeface="Cambria Math" panose="02040503050406030204" pitchFamily="18" charset="0"/>
                      </a:rPr>
                      <m:t>𝑃𝐿</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𝑑𝐵</m:t>
                        </m:r>
                      </m:e>
                    </m:d>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𝑃𝐿</m:t>
                        </m:r>
                      </m:e>
                    </m:acc>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𝑑</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𝑆𝐹</m:t>
                        </m:r>
                      </m:sub>
                    </m:sSub>
                    <m:r>
                      <a:rPr lang="en-US" altLang="zh-TW" b="0" i="1" smtClean="0">
                        <a:latin typeface="Cambria Math" panose="02040503050406030204" pitchFamily="18" charset="0"/>
                      </a:rPr>
                      <m:t> , </m:t>
                    </m:r>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𝑆𝐹</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0,</m:t>
                        </m:r>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𝑆𝐻</m:t>
                            </m:r>
                          </m:sub>
                          <m:sup>
                            <m:r>
                              <a:rPr lang="en-US" altLang="zh-TW" b="0" i="1" smtClean="0">
                                <a:latin typeface="Cambria Math" panose="02040503050406030204" pitchFamily="18" charset="0"/>
                              </a:rPr>
                              <m:t>2</m:t>
                            </m:r>
                          </m:sup>
                        </m:sSubSup>
                      </m:e>
                    </m:d>
                  </m:oMath>
                </a14:m>
                <a:br>
                  <a:rPr lang="en-US" altLang="zh-TW" b="0" i="1" dirty="0">
                    <a:latin typeface="Cambria Math" panose="02040503050406030204" pitchFamily="18" charset="0"/>
                  </a:rPr>
                </a:br>
                <a:br>
                  <a:rPr lang="en-US" altLang="zh-TW" b="0" i="1" dirty="0">
                    <a:latin typeface="Cambria Math" panose="02040503050406030204" pitchFamily="18" charset="0"/>
                  </a:rPr>
                </a:br>
                <a14:m>
                  <m:oMath xmlns:m="http://schemas.openxmlformats.org/officeDocument/2006/math">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𝑆𝐻</m:t>
                        </m:r>
                      </m:sub>
                      <m:sup>
                        <m:r>
                          <a:rPr lang="en-US" altLang="zh-TW" b="0" i="1" smtClean="0">
                            <a:latin typeface="Cambria Math" panose="02040503050406030204" pitchFamily="18" charset="0"/>
                          </a:rPr>
                          <m:t>2</m:t>
                        </m:r>
                      </m:sup>
                    </m:sSubSup>
                  </m:oMath>
                </a14:m>
                <a:r>
                  <a:rPr lang="en-US" altLang="zh-TW" dirty="0"/>
                  <a:t> </a:t>
                </a:r>
                <a:r>
                  <a:rPr lang="zh-TW" altLang="en-US" dirty="0"/>
                  <a:t>的值約為 </a:t>
                </a:r>
                <a:r>
                  <a:rPr lang="en-US" altLang="zh-TW" dirty="0"/>
                  <a:t>4~10</a:t>
                </a:r>
                <a:r>
                  <a:rPr lang="zh-TW" altLang="en-US" dirty="0"/>
                  <a:t> </a:t>
                </a:r>
                <a:r>
                  <a:rPr lang="en-US" altLang="zh-TW" dirty="0"/>
                  <a:t>dB</a:t>
                </a:r>
                <a:r>
                  <a:rPr lang="zh-TW" altLang="en-US" dirty="0"/>
                  <a:t>。</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071"/>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8E96689B-37D3-458F-85F0-EA32802FD4E2}"/>
              </a:ext>
            </a:extLst>
          </p:cNvPr>
          <p:cNvPicPr>
            <a:picLocks noChangeAspect="1"/>
          </p:cNvPicPr>
          <p:nvPr/>
        </p:nvPicPr>
        <p:blipFill>
          <a:blip r:embed="rId3"/>
          <a:stretch>
            <a:fillRect/>
          </a:stretch>
        </p:blipFill>
        <p:spPr>
          <a:xfrm>
            <a:off x="4927374" y="2925148"/>
            <a:ext cx="6702374" cy="3745280"/>
          </a:xfrm>
          <a:prstGeom prst="rect">
            <a:avLst/>
          </a:prstGeom>
        </p:spPr>
      </p:pic>
    </p:spTree>
    <p:extLst>
      <p:ext uri="{BB962C8B-B14F-4D97-AF65-F5344CB8AC3E}">
        <p14:creationId xmlns:p14="http://schemas.microsoft.com/office/powerpoint/2010/main" val="10715468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小尺度衰落造成因素</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629747" cy="5005111"/>
          </a:xfrm>
        </p:spPr>
        <p:txBody>
          <a:bodyPr/>
          <a:lstStyle/>
          <a:p>
            <a:r>
              <a:rPr lang="zh-TW" altLang="en-US" dirty="0"/>
              <a:t>小尺度衰落主要由</a:t>
            </a:r>
            <a:r>
              <a:rPr lang="zh-TW" altLang="en-US" b="1" dirty="0"/>
              <a:t>多重路徑效應</a:t>
            </a:r>
            <a:r>
              <a:rPr lang="zh-TW" altLang="en-US" dirty="0"/>
              <a:t>以及</a:t>
            </a:r>
            <a:r>
              <a:rPr lang="zh-TW" altLang="en-US" b="1" dirty="0"/>
              <a:t>都卜勒效應</a:t>
            </a:r>
            <a:r>
              <a:rPr lang="zh-TW" altLang="en-US" dirty="0"/>
              <a:t>產生。</a:t>
            </a:r>
            <a:endParaRPr lang="en-US" altLang="zh-TW" dirty="0"/>
          </a:p>
          <a:p>
            <a:r>
              <a:rPr lang="zh-TW" altLang="en-US" dirty="0"/>
              <a:t>多重路徑效應是因為訊號傳播空間的複雜性所造成，以致於多個版本的傳播訊號以些微的時間差到達接收端，並產生建設性或破壞性干涉。甚至說這複雜的環境是會變化的，造成在短距離、短時間差之間訊號強度會有顯著的變化。因為此效應，訊號會經歷</a:t>
            </a:r>
            <a:r>
              <a:rPr lang="zh-TW" altLang="en-US" b="1" dirty="0"/>
              <a:t>延遲擴散</a:t>
            </a:r>
            <a:r>
              <a:rPr lang="en-US" altLang="zh-TW" b="1" dirty="0"/>
              <a:t>(Delay Spread)</a:t>
            </a:r>
            <a:r>
              <a:rPr lang="zh-TW" altLang="en-US" dirty="0"/>
              <a:t>，會在後面的篇幅詳細說明。</a:t>
            </a:r>
            <a:endParaRPr lang="en-US" altLang="zh-TW" dirty="0"/>
          </a:p>
          <a:p>
            <a:r>
              <a:rPr lang="zh-TW" altLang="en-US" dirty="0"/>
              <a:t>由於現今無線通訊裝置都具有可攜性，也無可避免會有邊移動邊進行通訊的情境發生，這時傳收兩端就會有相對運動的產生，都卜勒效應告訴我們這會造成</a:t>
            </a:r>
            <a:r>
              <a:rPr lang="zh-TW" altLang="en-US" b="1" dirty="0"/>
              <a:t>頻率偏移</a:t>
            </a:r>
            <a:r>
              <a:rPr lang="zh-TW" altLang="en-US" dirty="0"/>
              <a:t>，並且訊號傳播的通道會有顯著的變化。因為此效應，訊號會經歷</a:t>
            </a:r>
            <a:r>
              <a:rPr lang="zh-TW" altLang="en-US" b="1" dirty="0"/>
              <a:t>都卜勒擴散</a:t>
            </a:r>
            <a:r>
              <a:rPr lang="en-US" altLang="zh-TW" b="1" dirty="0"/>
              <a:t>(Doppler Spread)</a:t>
            </a:r>
            <a:r>
              <a:rPr lang="zh-TW" altLang="en-US" dirty="0"/>
              <a:t>，會在後面的篇幅詳細說明。</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34341655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如何減輕衰落的影響？</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以通訊系統的角度來看，有三種方式可以減輕衰落，分別是</a:t>
            </a:r>
            <a:r>
              <a:rPr lang="zh-TW" altLang="en-US" b="1" dirty="0"/>
              <a:t>分集或稱作多樣</a:t>
            </a:r>
            <a:r>
              <a:rPr lang="en-US" altLang="zh-TW" b="1" dirty="0"/>
              <a:t>(Diversity)</a:t>
            </a:r>
            <a:r>
              <a:rPr lang="zh-TW" altLang="en-US" dirty="0"/>
              <a:t>、</a:t>
            </a:r>
            <a:r>
              <a:rPr lang="zh-TW" altLang="en-US" b="1" dirty="0"/>
              <a:t>等化</a:t>
            </a:r>
            <a:r>
              <a:rPr lang="en-US" altLang="zh-TW" b="1" dirty="0"/>
              <a:t>(Equalization)</a:t>
            </a:r>
            <a:r>
              <a:rPr lang="zh-TW" altLang="en-US" dirty="0"/>
              <a:t>以及</a:t>
            </a:r>
            <a:r>
              <a:rPr lang="zh-TW" altLang="en-US" b="1" dirty="0"/>
              <a:t>錯誤更正碼</a:t>
            </a:r>
            <a:r>
              <a:rPr lang="en-US" altLang="zh-TW" b="1" dirty="0"/>
              <a:t>(ECC)</a:t>
            </a:r>
            <a:r>
              <a:rPr lang="zh-TW" altLang="en-US" dirty="0"/>
              <a:t>。</a:t>
            </a:r>
            <a:endParaRPr lang="en-US" altLang="zh-TW" dirty="0"/>
          </a:p>
          <a:p>
            <a:r>
              <a:rPr lang="zh-TW" altLang="en-US" dirty="0"/>
              <a:t>所謂多樣，就是</a:t>
            </a:r>
            <a:r>
              <a:rPr lang="zh-TW" altLang="en-US" b="1" dirty="0"/>
              <a:t>增加傳輸資源</a:t>
            </a:r>
            <a:r>
              <a:rPr lang="zh-TW" altLang="en-US" dirty="0"/>
              <a:t>來傳播相同訊號，以提升通訊品質。可以增加頻寬、增加時間槽、增加天線數目。</a:t>
            </a:r>
            <a:endParaRPr lang="en-US" altLang="zh-TW" dirty="0"/>
          </a:p>
          <a:p>
            <a:r>
              <a:rPr lang="zh-TW" altLang="en-US" dirty="0"/>
              <a:t>所謂等化，就是接收端在知悉通道狀況後，將接收訊號進行預處理以抵銷通道效應，這需要事先透過</a:t>
            </a:r>
            <a:r>
              <a:rPr lang="zh-TW" altLang="en-US" b="1" dirty="0"/>
              <a:t>領航符碼</a:t>
            </a:r>
            <a:r>
              <a:rPr lang="en-US" altLang="zh-TW" b="1" dirty="0"/>
              <a:t>(pilot symbol)</a:t>
            </a:r>
            <a:r>
              <a:rPr lang="zh-TW" altLang="en-US" dirty="0"/>
              <a:t>讓接收端得以估測通道效應，才可以事後做等化。</a:t>
            </a:r>
            <a:endParaRPr lang="en-US" altLang="zh-TW" dirty="0"/>
          </a:p>
          <a:p>
            <a:r>
              <a:rPr lang="zh-TW" altLang="en-US" dirty="0"/>
              <a:t>所謂錯誤更正碼，就是利用數學理論對原始訊息做處理，以產生</a:t>
            </a:r>
            <a:r>
              <a:rPr lang="zh-TW" altLang="en-US" b="1" dirty="0"/>
              <a:t>碼字</a:t>
            </a:r>
            <a:r>
              <a:rPr lang="en-US" altLang="zh-TW" b="1" dirty="0"/>
              <a:t>(codewords)</a:t>
            </a:r>
            <a:r>
              <a:rPr lang="zh-TW" altLang="en-US" dirty="0"/>
              <a:t>，傳輸端將碼字調變後傳送出去，接收端收到訊號並解調成碼字訊息後，會對可能包含錯誤的碼字訊息做運算，藉此偵錯甚至糾錯，以降低位元錯誤率</a:t>
            </a:r>
            <a:r>
              <a:rPr lang="en-US" altLang="zh-TW" dirty="0"/>
              <a:t>(BER)</a:t>
            </a:r>
            <a:r>
              <a:rPr lang="zh-TW" altLang="en-US" dirty="0"/>
              <a:t>。</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38848995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以多樣進行衰落減輕</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433133"/>
          </a:xfrm>
        </p:spPr>
        <p:txBody>
          <a:bodyPr>
            <a:normAutofit/>
          </a:bodyPr>
          <a:lstStyle/>
          <a:p>
            <a:r>
              <a:rPr lang="zh-TW" altLang="en-US" dirty="0"/>
              <a:t>多樣可以分成</a:t>
            </a:r>
            <a:r>
              <a:rPr lang="zh-TW" altLang="en-US" b="1" dirty="0"/>
              <a:t>頻率多樣</a:t>
            </a:r>
            <a:r>
              <a:rPr lang="en-US" altLang="zh-TW" b="1" dirty="0"/>
              <a:t>(frequency diversity)</a:t>
            </a:r>
            <a:r>
              <a:rPr lang="zh-TW" altLang="en-US" dirty="0"/>
              <a:t>、</a:t>
            </a:r>
            <a:r>
              <a:rPr lang="zh-TW" altLang="en-US" b="1" dirty="0"/>
              <a:t>時間多樣</a:t>
            </a:r>
            <a:r>
              <a:rPr lang="en-US" altLang="zh-TW" b="1" dirty="0"/>
              <a:t>(time diversity)</a:t>
            </a:r>
            <a:r>
              <a:rPr lang="zh-TW" altLang="en-US" dirty="0"/>
              <a:t>、</a:t>
            </a:r>
            <a:r>
              <a:rPr lang="zh-TW" altLang="en-US" b="1" dirty="0"/>
              <a:t>空間多樣</a:t>
            </a:r>
            <a:r>
              <a:rPr lang="en-US" altLang="zh-TW" b="1" dirty="0"/>
              <a:t>(spatial diversity)</a:t>
            </a:r>
            <a:r>
              <a:rPr lang="zh-TW" altLang="en-US" dirty="0"/>
              <a:t>，增加傳輸資源相當於增加更多彼此獨立的通道，接收端就可以利用多重接收以減輕衰落。</a:t>
            </a:r>
            <a:endParaRPr lang="en-US" altLang="zh-TW" dirty="0"/>
          </a:p>
          <a:p>
            <a:r>
              <a:rPr lang="zh-TW" altLang="en-US" dirty="0"/>
              <a:t>頻率多樣，利用不同頻率的載波傳送同個訊息以降低錯誤的機率。例如載波聚合</a:t>
            </a:r>
            <a:r>
              <a:rPr lang="en-US" altLang="zh-TW" dirty="0"/>
              <a:t>(Carrier Aggregation)</a:t>
            </a:r>
            <a:r>
              <a:rPr lang="zh-TW" altLang="en-US" dirty="0"/>
              <a:t>、空頻區塊碼</a:t>
            </a:r>
            <a:r>
              <a:rPr lang="en-US" altLang="zh-TW" dirty="0"/>
              <a:t>(space-frequency block code, SFBC)</a:t>
            </a:r>
            <a:r>
              <a:rPr lang="zh-TW" altLang="en-US" dirty="0"/>
              <a:t>、展頻。</a:t>
            </a:r>
            <a:endParaRPr lang="en-US" altLang="zh-TW" dirty="0"/>
          </a:p>
          <a:p>
            <a:r>
              <a:rPr lang="zh-TW" altLang="en-US" dirty="0"/>
              <a:t>時間多樣，重複傳送相同的訊息以降低錯誤的機率。如空時碼</a:t>
            </a:r>
            <a:r>
              <a:rPr lang="en-US" altLang="zh-TW" dirty="0"/>
              <a:t>(space-time code)</a:t>
            </a:r>
            <a:r>
              <a:rPr lang="zh-TW" altLang="en-US" dirty="0"/>
              <a:t>、有交錯</a:t>
            </a:r>
            <a:r>
              <a:rPr lang="en-US" altLang="zh-TW" dirty="0"/>
              <a:t>(interleaving)</a:t>
            </a:r>
            <a:r>
              <a:rPr lang="zh-TW" altLang="en-US" dirty="0"/>
              <a:t>的通道編碼。</a:t>
            </a:r>
            <a:endParaRPr lang="en-US" altLang="zh-TW" dirty="0"/>
          </a:p>
          <a:p>
            <a:r>
              <a:rPr lang="zh-TW" altLang="en-US" dirty="0"/>
              <a:t>空間多樣，利用多根天線傳送相同的訊息以降低錯誤的機率，接收端再將多個訊號合成在一起，又分選擇性合成</a:t>
            </a:r>
            <a:r>
              <a:rPr lang="en-US" altLang="zh-TW" dirty="0"/>
              <a:t>(Selection Combining, SC)</a:t>
            </a:r>
            <a:r>
              <a:rPr lang="zh-TW" altLang="en-US" dirty="0"/>
              <a:t>與最大比率合成</a:t>
            </a:r>
            <a:r>
              <a:rPr lang="en-US" altLang="zh-TW" dirty="0"/>
              <a:t>(Maximal Ratio Combining, MRC)</a:t>
            </a:r>
            <a:r>
              <a:rPr lang="zh-TW" altLang="en-US" dirty="0"/>
              <a:t>。</a:t>
            </a:r>
            <a:endParaRPr lang="en-US" altLang="zh-TW" dirty="0"/>
          </a:p>
          <a:p>
            <a:r>
              <a:rPr lang="zh-TW" altLang="en-US" dirty="0"/>
              <a:t>極化多樣、波束多樣，也是多樣的一種。</a:t>
            </a:r>
            <a:endParaRPr lang="en-US" altLang="zh-TW" dirty="0"/>
          </a:p>
        </p:txBody>
      </p:sp>
    </p:spTree>
    <p:extLst>
      <p:ext uri="{BB962C8B-B14F-4D97-AF65-F5344CB8AC3E}">
        <p14:creationId xmlns:p14="http://schemas.microsoft.com/office/powerpoint/2010/main" val="3291821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以等化進行衰落減輕</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611992" cy="5404606"/>
              </a:xfrm>
            </p:spPr>
            <p:txBody>
              <a:bodyPr/>
              <a:lstStyle/>
              <a:p>
                <a:r>
                  <a:rPr lang="zh-TW" altLang="en-US" dirty="0"/>
                  <a:t>接收端利用數位或類比的手法產生 </a:t>
                </a:r>
                <a14:m>
                  <m:oMath xmlns:m="http://schemas.openxmlformats.org/officeDocument/2006/math">
                    <m:r>
                      <a:rPr lang="en-US" altLang="zh-TW" b="0" i="1" smtClean="0">
                        <a:latin typeface="Cambria Math" panose="02040503050406030204" pitchFamily="18" charset="0"/>
                      </a:rPr>
                      <m:t>1/</m:t>
                    </m:r>
                    <m:r>
                      <m:rPr>
                        <m:sty m:val="p"/>
                      </m:rPr>
                      <a:rPr lang="en-US" altLang="zh-TW" i="1">
                        <a:latin typeface="Cambria Math" panose="02040503050406030204" pitchFamily="18" charset="0"/>
                      </a:rPr>
                      <m:t>H</m:t>
                    </m:r>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oMath>
                </a14:m>
                <a:r>
                  <a:rPr lang="zh-TW" altLang="en-US" dirty="0"/>
                  <a:t> 的頻率響應，以抵銷通道造成的頻率響應 </a:t>
                </a:r>
                <a14:m>
                  <m:oMath xmlns:m="http://schemas.openxmlformats.org/officeDocument/2006/math">
                    <m:r>
                      <m:rPr>
                        <m:sty m:val="p"/>
                      </m:rPr>
                      <a:rPr lang="en-US" altLang="zh-TW" i="1">
                        <a:latin typeface="Cambria Math" panose="02040503050406030204" pitchFamily="18" charset="0"/>
                      </a:rPr>
                      <m:t>H</m:t>
                    </m:r>
                    <m:r>
                      <a:rPr lang="en-US" altLang="zh-TW" i="1">
                        <a:latin typeface="Cambria Math" panose="02040503050406030204" pitchFamily="18" charset="0"/>
                      </a:rPr>
                      <m:t>(</m:t>
                    </m:r>
                    <m:r>
                      <a:rPr lang="en-US" altLang="zh-TW" i="1">
                        <a:latin typeface="Cambria Math" panose="02040503050406030204" pitchFamily="18" charset="0"/>
                      </a:rPr>
                      <m:t>𝑓</m:t>
                    </m:r>
                    <m:r>
                      <a:rPr lang="en-US" altLang="zh-TW" i="1">
                        <a:latin typeface="Cambria Math" panose="02040503050406030204" pitchFamily="18" charset="0"/>
                      </a:rPr>
                      <m:t>)</m:t>
                    </m:r>
                  </m:oMath>
                </a14:m>
                <a:r>
                  <a:rPr lang="zh-TW" altLang="en-US" dirty="0"/>
                  <a:t>。</a:t>
                </a:r>
                <a:endParaRPr lang="en-US" altLang="zh-TW" dirty="0"/>
              </a:p>
              <a:p>
                <a:r>
                  <a:rPr lang="zh-TW" altLang="en-US" dirty="0"/>
                  <a:t>這裡舉個等化的範例，假設通道的脈衝響應為 </a:t>
                </a:r>
                <a14:m>
                  <m:oMath xmlns:m="http://schemas.openxmlformats.org/officeDocument/2006/math">
                    <m:r>
                      <a:rPr lang="en-US" altLang="zh-TW" b="0" i="1" smtClean="0">
                        <a:latin typeface="Cambria Math" panose="02040503050406030204" pitchFamily="18" charset="0"/>
                      </a:rPr>
                      <m:t>h</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𝛿</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𝛿</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oMath>
                </a14:m>
                <a:r>
                  <a:rPr lang="zh-TW" altLang="en-US" dirty="0"/>
                  <a:t>，而右下圖為我們的接收器架構，其響應為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h</m:t>
                        </m:r>
                      </m:e>
                      <m:sub>
                        <m:r>
                          <a:rPr lang="en-US" altLang="zh-TW" b="0" i="1" smtClean="0">
                            <a:latin typeface="Cambria Math" panose="02040503050406030204" pitchFamily="18" charset="0"/>
                          </a:rPr>
                          <m:t>𝑒𝑞</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r>
                      <a:rPr lang="en-US" altLang="zh-TW" i="1">
                        <a:latin typeface="Cambria Math" panose="02040503050406030204" pitchFamily="18" charset="0"/>
                      </a:rPr>
                      <m:t>𝛿</m:t>
                    </m:r>
                    <m:d>
                      <m:dPr>
                        <m:ctrlPr>
                          <a:rPr lang="en-US" altLang="zh-TW" i="1">
                            <a:latin typeface="Cambria Math" panose="02040503050406030204" pitchFamily="18" charset="0"/>
                          </a:rPr>
                        </m:ctrlPr>
                      </m:dPr>
                      <m:e>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b="0" i="1" smtClean="0">
                            <a:latin typeface="Cambria Math" panose="02040503050406030204" pitchFamily="18" charset="0"/>
                          </a:rPr>
                          <m:t>𝑇</m:t>
                        </m:r>
                      </m:e>
                    </m:d>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b="0" i="1" smtClean="0">
                            <a:latin typeface="Cambria Math" panose="02040503050406030204" pitchFamily="18" charset="0"/>
                          </a:rPr>
                          <m:t>2</m:t>
                        </m:r>
                      </m:sub>
                    </m:sSub>
                    <m:r>
                      <a:rPr lang="en-US" altLang="zh-TW" i="1">
                        <a:latin typeface="Cambria Math" panose="02040503050406030204" pitchFamily="18" charset="0"/>
                      </a:rPr>
                      <m:t>𝛿</m:t>
                    </m:r>
                    <m:d>
                      <m:dPr>
                        <m:ctrlPr>
                          <a:rPr lang="en-US" altLang="zh-TW" i="1">
                            <a:latin typeface="Cambria Math" panose="02040503050406030204" pitchFamily="18" charset="0"/>
                          </a:rPr>
                        </m:ctrlPr>
                      </m:dPr>
                      <m:e>
                        <m:r>
                          <a:rPr lang="en-US" altLang="zh-TW" i="1">
                            <a:latin typeface="Cambria Math" panose="02040503050406030204" pitchFamily="18" charset="0"/>
                          </a:rPr>
                          <m:t>𝑡</m:t>
                        </m:r>
                        <m:r>
                          <a:rPr lang="en-US" altLang="zh-TW" i="1">
                            <a:latin typeface="Cambria Math" panose="02040503050406030204" pitchFamily="18" charset="0"/>
                          </a:rPr>
                          <m:t>−2</m:t>
                        </m:r>
                        <m:r>
                          <a:rPr lang="en-US" altLang="zh-TW" i="1">
                            <a:latin typeface="Cambria Math" panose="02040503050406030204" pitchFamily="18" charset="0"/>
                          </a:rPr>
                          <m:t>𝑇</m:t>
                        </m:r>
                      </m:e>
                    </m:d>
                  </m:oMath>
                </a14:m>
                <a:r>
                  <a:rPr lang="zh-TW" altLang="en-US" dirty="0"/>
                  <a:t>，為求得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0</m:t>
                        </m:r>
                      </m:sub>
                    </m:sSub>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𝑇</m:t>
                    </m:r>
                  </m:oMath>
                </a14:m>
                <a:r>
                  <a:rPr lang="zh-TW" altLang="en-US" dirty="0"/>
                  <a:t> 的值，我們令</a:t>
                </a:r>
                <a:br>
                  <a:rPr lang="en-US" altLang="zh-TW" dirty="0"/>
                </a:b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𝑒𝑞</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r>
                          <a:rPr lang="en-US" altLang="zh-TW" b="0" i="1" smtClean="0">
                            <a:latin typeface="Cambria Math" panose="02040503050406030204" pitchFamily="18" charset="0"/>
                          </a:rPr>
                          <m:t>𝑓𝑇</m:t>
                        </m:r>
                      </m:sup>
                    </m:sSup>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2</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b="0" i="1" smtClean="0">
                            <a:latin typeface="Cambria Math" panose="02040503050406030204" pitchFamily="18" charset="0"/>
                          </a:rPr>
                          <m:t>4</m:t>
                        </m:r>
                        <m:r>
                          <a:rPr lang="en-US" altLang="zh-TW" i="1">
                            <a:latin typeface="Cambria Math" panose="02040503050406030204" pitchFamily="18" charset="0"/>
                          </a:rPr>
                          <m:t>𝜋</m:t>
                        </m:r>
                        <m:r>
                          <a:rPr lang="en-US" altLang="zh-TW" i="1">
                            <a:latin typeface="Cambria Math" panose="02040503050406030204" pitchFamily="18" charset="0"/>
                          </a:rPr>
                          <m:t>𝑓𝑇</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1</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r>
                              <a:rPr lang="en-US" altLang="zh-TW" i="1">
                                <a:latin typeface="Cambria Math" panose="02040503050406030204" pitchFamily="18" charset="0"/>
                              </a:rPr>
                              <m:t>𝑓</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sup>
                        </m:sSup>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2</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r>
                              <a:rPr lang="en-US" altLang="zh-TW" i="1">
                                <a:latin typeface="Cambria Math" panose="02040503050406030204" pitchFamily="18" charset="0"/>
                              </a:rPr>
                              <m:t>𝑓</m:t>
                            </m:r>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b="0" i="1" smtClean="0">
                                    <a:latin typeface="Cambria Math" panose="02040503050406030204" pitchFamily="18" charset="0"/>
                                  </a:rPr>
                                  <m:t>2</m:t>
                                </m:r>
                              </m:sub>
                            </m:sSub>
                          </m:sup>
                        </m:sSup>
                      </m:den>
                    </m:f>
                  </m:oMath>
                </a14:m>
                <a:br>
                  <a:rPr lang="en-US" altLang="zh-TW" b="0" dirty="0"/>
                </a:br>
                <a14:m>
                  <m:oMath xmlns:m="http://schemas.openxmlformats.org/officeDocument/2006/math">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1</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r>
                              <a:rPr lang="en-US" altLang="zh-TW" i="1">
                                <a:latin typeface="Cambria Math" panose="02040503050406030204" pitchFamily="18" charset="0"/>
                              </a:rPr>
                              <m:t>𝑓</m:t>
                            </m:r>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sup>
                        </m:sSup>
                      </m:den>
                    </m:f>
                    <m:r>
                      <a:rPr lang="en-US" altLang="zh-TW" b="0" i="1" smtClean="0">
                        <a:latin typeface="Cambria Math" panose="02040503050406030204" pitchFamily="18" charset="0"/>
                      </a:rPr>
                      <m:t>(1−</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2</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1</m:t>
                            </m:r>
                          </m:sub>
                        </m:sSub>
                      </m:den>
                    </m:f>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2</m:t>
                        </m:r>
                        <m:r>
                          <a:rPr lang="en-US" altLang="zh-TW" i="1">
                            <a:latin typeface="Cambria Math" panose="02040503050406030204" pitchFamily="18" charset="0"/>
                          </a:rPr>
                          <m:t>𝜋</m:t>
                        </m:r>
                        <m:r>
                          <a:rPr lang="en-US" altLang="zh-TW" i="1">
                            <a:latin typeface="Cambria Math" panose="02040503050406030204" pitchFamily="18" charset="0"/>
                          </a:rPr>
                          <m:t>𝑓</m:t>
                        </m:r>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up>
                    </m:sSup>
                    <m:r>
                      <a:rPr lang="en-US" altLang="zh-TW" b="0" i="1" smtClean="0">
                        <a:latin typeface="Cambria Math" panose="02040503050406030204" pitchFamily="18" charset="0"/>
                      </a:rPr>
                      <m:t>)</m:t>
                    </m:r>
                  </m:oMath>
                </a14:m>
                <a:endParaRPr lang="en-US" altLang="zh-TW" b="0" dirty="0"/>
              </a:p>
              <a:p>
                <a:r>
                  <a:rPr lang="zh-TW" altLang="en-US" dirty="0"/>
                  <a:t>可以推得</a:t>
                </a:r>
                <a14:m>
                  <m:oMath xmlns:m="http://schemas.openxmlformats.org/officeDocument/2006/math">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0</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1</m:t>
                            </m:r>
                          </m:sub>
                        </m:sSub>
                      </m:den>
                    </m:f>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𝑗</m:t>
                        </m:r>
                        <m:r>
                          <a:rPr lang="en-US" altLang="zh-TW" b="0" i="1" smtClean="0">
                            <a:latin typeface="Cambria Math" panose="02040503050406030204" pitchFamily="18" charset="0"/>
                          </a:rPr>
                          <m:t>2</m:t>
                        </m:r>
                        <m:r>
                          <a:rPr lang="en-US" altLang="zh-TW" b="0" i="1" smtClean="0">
                            <a:latin typeface="Cambria Math" panose="02040503050406030204" pitchFamily="18" charset="0"/>
                          </a:rPr>
                          <m:t>𝜋</m:t>
                        </m:r>
                        <m:r>
                          <a:rPr lang="en-US" altLang="zh-TW" b="0" i="1" smtClean="0">
                            <a:latin typeface="Cambria Math" panose="02040503050406030204" pitchFamily="18" charset="0"/>
                          </a:rPr>
                          <m:t>𝑓</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sup>
                    </m:sSup>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2</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1</m:t>
                            </m:r>
                          </m:sub>
                        </m:sSub>
                      </m:den>
                    </m:f>
                  </m:oMath>
                </a14:m>
                <a:br>
                  <a:rPr lang="en-US" altLang="zh-TW" b="0" i="1" dirty="0">
                    <a:latin typeface="Cambria Math" panose="02040503050406030204" pitchFamily="18" charset="0"/>
                  </a:rPr>
                </a:br>
                <a14:m>
                  <m:oMath xmlns:m="http://schemas.openxmlformats.org/officeDocument/2006/math">
                    <m:r>
                      <a:rPr lang="en-US" altLang="zh-TW" b="0" i="1" smtClean="0">
                        <a:latin typeface="Cambria Math" panose="02040503050406030204" pitchFamily="18" charset="0"/>
                      </a:rPr>
                      <m:t>𝑇</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−2</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ea typeface="Cambria Math" panose="02040503050406030204" pitchFamily="18" charset="0"/>
                      </a:rPr>
                      <m:t>≈0</m:t>
                    </m:r>
                  </m:oMath>
                </a14:m>
                <a:r>
                  <a:rPr lang="zh-TW" altLang="en-US" b="0" dirty="0"/>
                  <a:t>。</a:t>
                </a:r>
                <a:endParaRPr lang="en-US" altLang="zh-TW" b="0"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611992" cy="5404606"/>
              </a:xfrm>
              <a:blipFill>
                <a:blip r:embed="rId2"/>
                <a:stretch>
                  <a:fillRect l="-945" t="-2029"/>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307C24C3-D262-48F2-B6FF-757D6C0F4AD0}"/>
              </a:ext>
            </a:extLst>
          </p:cNvPr>
          <p:cNvPicPr>
            <a:picLocks noChangeAspect="1"/>
          </p:cNvPicPr>
          <p:nvPr/>
        </p:nvPicPr>
        <p:blipFill>
          <a:blip r:embed="rId3"/>
          <a:stretch>
            <a:fillRect/>
          </a:stretch>
        </p:blipFill>
        <p:spPr>
          <a:xfrm>
            <a:off x="6664764" y="4451952"/>
            <a:ext cx="5195803" cy="2124506"/>
          </a:xfrm>
          <a:prstGeom prst="rect">
            <a:avLst/>
          </a:prstGeom>
        </p:spPr>
      </p:pic>
    </p:spTree>
    <p:extLst>
      <p:ext uri="{BB962C8B-B14F-4D97-AF65-F5344CB8AC3E}">
        <p14:creationId xmlns:p14="http://schemas.microsoft.com/office/powerpoint/2010/main" val="39629907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以錯誤更正碼進行衰落減輕</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常見的有線性區塊碼</a:t>
                </a:r>
                <a:r>
                  <a:rPr lang="en-US" altLang="zh-TW" dirty="0"/>
                  <a:t>(linear block code)</a:t>
                </a:r>
                <a:r>
                  <a:rPr lang="zh-TW" altLang="en-US" dirty="0"/>
                  <a:t>、循環碼</a:t>
                </a:r>
                <a:r>
                  <a:rPr lang="en-US" altLang="zh-TW" dirty="0"/>
                  <a:t>(cyclic code)</a:t>
                </a:r>
                <a:r>
                  <a:rPr lang="zh-TW" altLang="en-US" dirty="0"/>
                  <a:t>、捲積碼</a:t>
                </a:r>
                <a:r>
                  <a:rPr lang="en-US" altLang="zh-TW" dirty="0"/>
                  <a:t>(convolutional code)</a:t>
                </a:r>
                <a:r>
                  <a:rPr lang="zh-TW" altLang="en-US" dirty="0"/>
                  <a:t>、</a:t>
                </a:r>
                <a:r>
                  <a:rPr lang="en-US" altLang="zh-TW" dirty="0"/>
                  <a:t>4G </a:t>
                </a:r>
                <a:r>
                  <a:rPr lang="zh-TW" altLang="en-US" dirty="0"/>
                  <a:t>常用的渦輪碼</a:t>
                </a:r>
                <a:r>
                  <a:rPr lang="en-US" altLang="zh-TW" dirty="0"/>
                  <a:t>(turbo code)</a:t>
                </a:r>
                <a:r>
                  <a:rPr lang="zh-TW" altLang="en-US" dirty="0"/>
                  <a:t>、</a:t>
                </a:r>
                <a:r>
                  <a:rPr lang="en-US" altLang="zh-TW" dirty="0"/>
                  <a:t>5G </a:t>
                </a:r>
                <a:r>
                  <a:rPr lang="zh-TW" altLang="en-US" dirty="0"/>
                  <a:t>常用的極化碼</a:t>
                </a:r>
                <a:r>
                  <a:rPr lang="en-US" altLang="zh-TW" dirty="0"/>
                  <a:t>(polar code)</a:t>
                </a:r>
                <a:r>
                  <a:rPr lang="zh-TW" altLang="en-US" dirty="0"/>
                  <a:t>。</a:t>
                </a:r>
                <a:endParaRPr lang="en-US" altLang="zh-TW" dirty="0"/>
              </a:p>
              <a:p>
                <a:r>
                  <a:rPr lang="zh-TW" altLang="en-US" dirty="0"/>
                  <a:t>以線性區塊碼為例，一段</a:t>
                </a:r>
                <a14:m>
                  <m:oMath xmlns:m="http://schemas.openxmlformats.org/officeDocument/2006/math">
                    <m:r>
                      <a:rPr lang="en-US" altLang="zh-TW" b="0" i="1" smtClean="0">
                        <a:latin typeface="Cambria Math" panose="02040503050406030204" pitchFamily="18" charset="0"/>
                      </a:rPr>
                      <m:t>𝑚</m:t>
                    </m:r>
                  </m:oMath>
                </a14:m>
                <a:r>
                  <a:rPr lang="zh-TW" altLang="en-US" dirty="0"/>
                  <a:t>位元的原始訊息經過矩陣運算後變成</a:t>
                </a:r>
                <a14:m>
                  <m:oMath xmlns:m="http://schemas.openxmlformats.org/officeDocument/2006/math">
                    <m:r>
                      <a:rPr lang="en-US" altLang="zh-TW" b="0" i="1" smtClean="0">
                        <a:latin typeface="Cambria Math" panose="02040503050406030204" pitchFamily="18" charset="0"/>
                      </a:rPr>
                      <m:t>𝑛</m:t>
                    </m:r>
                  </m:oMath>
                </a14:m>
                <a:r>
                  <a:rPr lang="zh-TW" altLang="en-US" dirty="0"/>
                  <a:t>位元的碼字，</a:t>
                </a:r>
                <a14:m>
                  <m:oMath xmlns:m="http://schemas.openxmlformats.org/officeDocument/2006/math">
                    <m:r>
                      <a:rPr lang="en-US" altLang="zh-TW" i="1">
                        <a:latin typeface="Cambria Math" panose="02040503050406030204" pitchFamily="18" charset="0"/>
                      </a:rPr>
                      <m:t>𝑚</m:t>
                    </m:r>
                    <m:r>
                      <a:rPr lang="en-US" altLang="zh-TW" b="0" i="1" smtClean="0">
                        <a:latin typeface="Cambria Math" panose="02040503050406030204" pitchFamily="18" charset="0"/>
                      </a:rPr>
                      <m:t>&lt;</m:t>
                    </m:r>
                    <m:r>
                      <a:rPr lang="en-US" altLang="zh-TW" b="0" i="1" smtClean="0">
                        <a:latin typeface="Cambria Math" panose="02040503050406030204" pitchFamily="18" charset="0"/>
                      </a:rPr>
                      <m:t>𝑛</m:t>
                    </m:r>
                  </m:oMath>
                </a14:m>
                <a:r>
                  <a:rPr lang="zh-TW" altLang="en-US" dirty="0"/>
                  <a:t>，也就是說碼字集合是在</a:t>
                </a:r>
                <a14:m>
                  <m:oMath xmlns:m="http://schemas.openxmlformats.org/officeDocument/2006/math">
                    <m:r>
                      <a:rPr lang="en-US" altLang="zh-TW" b="0" i="1" smtClean="0">
                        <a:latin typeface="Cambria Math" panose="02040503050406030204" pitchFamily="18" charset="0"/>
                      </a:rPr>
                      <m:t>𝑛</m:t>
                    </m:r>
                  </m:oMath>
                </a14:m>
                <a:r>
                  <a:rPr lang="zh-TW" altLang="en-US" dirty="0"/>
                  <a:t>維空間中的</a:t>
                </a:r>
                <a14:m>
                  <m:oMath xmlns:m="http://schemas.openxmlformats.org/officeDocument/2006/math">
                    <m:r>
                      <a:rPr lang="en-US" altLang="zh-TW" i="1">
                        <a:latin typeface="Cambria Math" panose="02040503050406030204" pitchFamily="18" charset="0"/>
                      </a:rPr>
                      <m:t>𝑚</m:t>
                    </m:r>
                  </m:oMath>
                </a14:m>
                <a:r>
                  <a:rPr lang="zh-TW" altLang="en-US" dirty="0"/>
                  <a:t>維子空間，當街收到的碼字在該子空間之外，也就是碼字有了</a:t>
                </a:r>
                <a:r>
                  <a:rPr lang="zh-TW" altLang="en-US" b="1" dirty="0"/>
                  <a:t>症狀</a:t>
                </a:r>
                <a:r>
                  <a:rPr lang="en-US" altLang="zh-TW" b="1" dirty="0"/>
                  <a:t>(syndrome)</a:t>
                </a:r>
                <a:r>
                  <a:rPr lang="zh-TW" altLang="en-US" dirty="0"/>
                  <a:t>。</a:t>
                </a:r>
                <a:endParaRPr lang="en-US" altLang="zh-TW" dirty="0"/>
              </a:p>
              <a:p>
                <a:r>
                  <a:rPr lang="zh-TW" altLang="en-US" b="1" dirty="0"/>
                  <a:t>漢明距離</a:t>
                </a:r>
                <a:r>
                  <a:rPr lang="en-US" altLang="zh-TW" b="1" dirty="0"/>
                  <a:t>(Hamming distance)</a:t>
                </a:r>
                <a:r>
                  <a:rPr lang="zh-TW" altLang="en-US" dirty="0"/>
                  <a:t>即為兩個二進位串之間相異的位元數。若碼字之間彼此漢明距離為</a:t>
                </a:r>
                <a14:m>
                  <m:oMath xmlns:m="http://schemas.openxmlformats.org/officeDocument/2006/math">
                    <m:r>
                      <a:rPr lang="en-US" altLang="zh-TW" b="0" i="1" smtClean="0">
                        <a:latin typeface="Cambria Math" panose="02040503050406030204" pitchFamily="18" charset="0"/>
                      </a:rPr>
                      <m:t>𝑑</m:t>
                    </m:r>
                  </m:oMath>
                </a14:m>
                <a:r>
                  <a:rPr lang="zh-TW" altLang="en-US" dirty="0"/>
                  <a:t>，則該編碼能檢測出</a:t>
                </a:r>
                <a14:m>
                  <m:oMath xmlns:m="http://schemas.openxmlformats.org/officeDocument/2006/math">
                    <m:r>
                      <a:rPr lang="en-US" altLang="zh-TW" i="1">
                        <a:latin typeface="Cambria Math" panose="02040503050406030204" pitchFamily="18" charset="0"/>
                      </a:rPr>
                      <m:t>𝑑</m:t>
                    </m:r>
                    <m:r>
                      <a:rPr lang="en-US" altLang="zh-TW" b="0" i="1" smtClean="0">
                        <a:latin typeface="Cambria Math" panose="02040503050406030204" pitchFamily="18" charset="0"/>
                      </a:rPr>
                      <m:t>−1</m:t>
                    </m:r>
                  </m:oMath>
                </a14:m>
                <a:r>
                  <a:rPr lang="zh-TW" altLang="en-US" dirty="0"/>
                  <a:t>個錯誤、能糾正出 </a:t>
                </a:r>
                <a14:m>
                  <m:oMath xmlns:m="http://schemas.openxmlformats.org/officeDocument/2006/math">
                    <m:d>
                      <m:dPr>
                        <m:begChr m:val="⌊"/>
                        <m:endChr m:val="⌋"/>
                        <m:ctrlPr>
                          <a:rPr lang="zh-TW" altLang="en-US"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𝑑</m:t>
                            </m:r>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den>
                        </m:f>
                      </m:e>
                    </m:d>
                  </m:oMath>
                </a14:m>
                <a:r>
                  <a:rPr lang="zh-TW" altLang="en-US" dirty="0"/>
                  <a:t>個錯誤。</a:t>
                </a:r>
                <a:endParaRPr lang="en-US" altLang="zh-TW" dirty="0"/>
              </a:p>
            </p:txBody>
          </p:sp>
        </mc:Choice>
        <mc:Fallback xmlns="">
          <p:sp>
            <p:nvSpPr>
              <p:cNvPr id="3" name="內容版面配置區 2">
                <a:extLst>
                  <a:ext uri="{FF2B5EF4-FFF2-40B4-BE49-F238E27FC236}">
                    <a16:creationId xmlns:a16="http://schemas.microsoft.com/office/drawing/2014/main" id="{B23C2721-35B1-4E3B-9878-3FC894F39480}"/>
                  </a:ext>
                </a:extLst>
              </p:cNvPr>
              <p:cNvSpPr>
                <a:spLocks noGrp="1" noRot="1" noChangeAspect="1" noMove="1" noResize="1" noEditPoints="1" noAdjustHandles="1" noChangeArrowheads="1" noChangeShapeType="1" noTextEdit="1"/>
              </p:cNvSpPr>
              <p:nvPr>
                <p:ph idx="1"/>
              </p:nvPr>
            </p:nvSpPr>
            <p:spPr>
              <a:xfrm>
                <a:off x="248575" y="1171852"/>
                <a:ext cx="11381173" cy="5005111"/>
              </a:xfrm>
              <a:blipFill>
                <a:blip r:embed="rId2"/>
                <a:stretch>
                  <a:fillRect l="-964" t="-21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521363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C3879D-23FB-40E1-B8DC-34DC374A0097}"/>
              </a:ext>
            </a:extLst>
          </p:cNvPr>
          <p:cNvSpPr>
            <a:spLocks noGrp="1"/>
          </p:cNvSpPr>
          <p:nvPr>
            <p:ph type="title"/>
          </p:nvPr>
        </p:nvSpPr>
        <p:spPr>
          <a:xfrm>
            <a:off x="838200" y="365126"/>
            <a:ext cx="10515600" cy="655806"/>
          </a:xfrm>
        </p:spPr>
        <p:txBody>
          <a:bodyPr>
            <a:normAutofit fontScale="90000"/>
          </a:bodyPr>
          <a:lstStyle/>
          <a:p>
            <a:r>
              <a:rPr lang="zh-TW" altLang="en-US" dirty="0"/>
              <a:t>如何避免干擾？</a:t>
            </a:r>
          </a:p>
        </p:txBody>
      </p:sp>
      <p:sp>
        <p:nvSpPr>
          <p:cNvPr id="3" name="內容版面配置區 2">
            <a:extLst>
              <a:ext uri="{FF2B5EF4-FFF2-40B4-BE49-F238E27FC236}">
                <a16:creationId xmlns:a16="http://schemas.microsoft.com/office/drawing/2014/main" id="{B23C2721-35B1-4E3B-9878-3FC894F39480}"/>
              </a:ext>
            </a:extLst>
          </p:cNvPr>
          <p:cNvSpPr>
            <a:spLocks noGrp="1"/>
          </p:cNvSpPr>
          <p:nvPr>
            <p:ph idx="1"/>
          </p:nvPr>
        </p:nvSpPr>
        <p:spPr>
          <a:xfrm>
            <a:off x="248575" y="1171852"/>
            <a:ext cx="11381173" cy="5005111"/>
          </a:xfrm>
        </p:spPr>
        <p:txBody>
          <a:bodyPr/>
          <a:lstStyle/>
          <a:p>
            <a:r>
              <a:rPr lang="zh-TW" altLang="en-US" dirty="0"/>
              <a:t>由於無線通訊是將訊號打到空間中傳播，若空間中不只有一個使用者，就會影響到傳輸品質，可以想像成一堆人在同個空間下講話的情境。要注意，干擾跟雜訊是不同概念的東西，前者是資訊流之間互相占用到傳輸資源的後果、後者是自然界的本質現象。</a:t>
            </a:r>
            <a:endParaRPr lang="en-US" altLang="zh-TW" dirty="0"/>
          </a:p>
          <a:p>
            <a:r>
              <a:rPr lang="zh-TW" altLang="en-US" dirty="0"/>
              <a:t>我們可以利用</a:t>
            </a:r>
            <a:r>
              <a:rPr lang="zh-TW" altLang="en-US" b="1" dirty="0"/>
              <a:t>正交性</a:t>
            </a:r>
            <a:r>
              <a:rPr lang="en-US" altLang="zh-TW" b="1" dirty="0"/>
              <a:t>(Orthogonality)</a:t>
            </a:r>
            <a:r>
              <a:rPr lang="zh-TW" altLang="en-US" dirty="0"/>
              <a:t>來避免干擾，物理意義就是空間中各個通道之間彼此不會產生影響，可以分成</a:t>
            </a:r>
            <a:r>
              <a:rPr lang="zh-TW" altLang="en-US" b="1" dirty="0"/>
              <a:t>分頻多工</a:t>
            </a:r>
            <a:r>
              <a:rPr lang="en-US" altLang="zh-TW" b="1" dirty="0"/>
              <a:t>(FDMA)</a:t>
            </a:r>
            <a:r>
              <a:rPr lang="zh-TW" altLang="en-US" dirty="0"/>
              <a:t>、</a:t>
            </a:r>
            <a:r>
              <a:rPr lang="zh-TW" altLang="en-US" b="1" dirty="0"/>
              <a:t>分時多工</a:t>
            </a:r>
            <a:r>
              <a:rPr lang="en-US" altLang="zh-TW" b="1" dirty="0"/>
              <a:t>(TDMA)</a:t>
            </a:r>
            <a:r>
              <a:rPr lang="zh-TW" altLang="en-US" dirty="0"/>
              <a:t>、</a:t>
            </a:r>
            <a:r>
              <a:rPr lang="zh-TW" altLang="en-US" b="1" dirty="0"/>
              <a:t>分碼多工</a:t>
            </a:r>
            <a:r>
              <a:rPr lang="en-US" altLang="zh-TW" b="1" dirty="0"/>
              <a:t>(CDMA)</a:t>
            </a:r>
            <a:r>
              <a:rPr lang="zh-TW" altLang="en-US" dirty="0"/>
              <a:t>。</a:t>
            </a:r>
            <a:endParaRPr lang="en-US" altLang="zh-TW" dirty="0"/>
          </a:p>
          <a:p>
            <a:r>
              <a:rPr lang="zh-TW" altLang="en-US" b="1" dirty="0"/>
              <a:t>分頻多工</a:t>
            </a:r>
            <a:r>
              <a:rPr lang="en-US" altLang="zh-TW" b="1" dirty="0"/>
              <a:t>(FDMA)</a:t>
            </a:r>
            <a:r>
              <a:rPr lang="zh-TW" altLang="en-US" dirty="0"/>
              <a:t>概念很簡單，就是</a:t>
            </a:r>
            <a:br>
              <a:rPr lang="en-US" altLang="zh-TW" dirty="0"/>
            </a:br>
            <a:r>
              <a:rPr lang="zh-TW" altLang="en-US" dirty="0"/>
              <a:t>每個使用者占用著彼此不重疊的頻</a:t>
            </a:r>
            <a:br>
              <a:rPr lang="en-US" altLang="zh-TW" dirty="0"/>
            </a:br>
            <a:r>
              <a:rPr lang="zh-TW" altLang="en-US" dirty="0"/>
              <a:t>寬，最早在 </a:t>
            </a:r>
            <a:r>
              <a:rPr lang="en-US" altLang="zh-TW" dirty="0"/>
              <a:t>1G</a:t>
            </a:r>
            <a:r>
              <a:rPr lang="zh-TW" altLang="en-US" dirty="0"/>
              <a:t> 類比時期就是用這個</a:t>
            </a:r>
            <a:br>
              <a:rPr lang="en-US" altLang="zh-TW" dirty="0"/>
            </a:br>
            <a:r>
              <a:rPr lang="zh-TW" altLang="en-US" dirty="0"/>
              <a:t>方法</a:t>
            </a:r>
            <a:endParaRPr lang="en-US" altLang="zh-TW" dirty="0"/>
          </a:p>
        </p:txBody>
      </p:sp>
      <p:pic>
        <p:nvPicPr>
          <p:cNvPr id="5" name="圖片 4">
            <a:extLst>
              <a:ext uri="{FF2B5EF4-FFF2-40B4-BE49-F238E27FC236}">
                <a16:creationId xmlns:a16="http://schemas.microsoft.com/office/drawing/2014/main" id="{5F35C365-251C-406E-8598-463F9655DDFB}"/>
              </a:ext>
            </a:extLst>
          </p:cNvPr>
          <p:cNvPicPr>
            <a:picLocks noChangeAspect="1"/>
          </p:cNvPicPr>
          <p:nvPr/>
        </p:nvPicPr>
        <p:blipFill>
          <a:blip r:embed="rId2"/>
          <a:stretch>
            <a:fillRect/>
          </a:stretch>
        </p:blipFill>
        <p:spPr>
          <a:xfrm>
            <a:off x="6408937" y="3674407"/>
            <a:ext cx="4944863" cy="2914522"/>
          </a:xfrm>
          <a:prstGeom prst="rect">
            <a:avLst/>
          </a:prstGeom>
        </p:spPr>
      </p:pic>
    </p:spTree>
    <p:extLst>
      <p:ext uri="{BB962C8B-B14F-4D97-AF65-F5344CB8AC3E}">
        <p14:creationId xmlns:p14="http://schemas.microsoft.com/office/powerpoint/2010/main" val="82115949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18552</TotalTime>
  <Words>16835</Words>
  <Application>Microsoft Office PowerPoint</Application>
  <PresentationFormat>寬螢幕</PresentationFormat>
  <Paragraphs>701</Paragraphs>
  <Slides>151</Slides>
  <Notes>6</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151</vt:i4>
      </vt:variant>
    </vt:vector>
  </HeadingPairs>
  <TitlesOfParts>
    <vt:vector size="156" baseType="lpstr">
      <vt:lpstr>Arial</vt:lpstr>
      <vt:lpstr>Calibri</vt:lpstr>
      <vt:lpstr>Calibri Light</vt:lpstr>
      <vt:lpstr>Cambria Math</vt:lpstr>
      <vt:lpstr>Office 佈景主題</vt:lpstr>
      <vt:lpstr>從通訊基本概念到 OFDM</vt:lpstr>
      <vt:lpstr>Content</vt:lpstr>
      <vt:lpstr>緒論將會介紹…</vt:lpstr>
      <vt:lpstr>什麼是通訊？什麼是訊號？</vt:lpstr>
      <vt:lpstr>通訊系統方塊圖, [2]</vt:lpstr>
      <vt:lpstr>訊息與訊號的種類</vt:lpstr>
      <vt:lpstr>關於通道…</vt:lpstr>
      <vt:lpstr>傳送端與接收端的應對</vt:lpstr>
      <vt:lpstr>訊號的時域與頻域</vt:lpstr>
      <vt:lpstr>常用的傅立葉轉換對</vt:lpstr>
      <vt:lpstr>常用的傅立葉轉換對</vt:lpstr>
      <vt:lpstr>傅立葉轉換的重要性質</vt:lpstr>
      <vt:lpstr>線性非時變(LTI)系統</vt:lpstr>
      <vt:lpstr>捲積與脈衝響應</vt:lpstr>
      <vt:lpstr>LTI 的一些性質</vt:lpstr>
      <vt:lpstr>希爾伯特轉換(Hilbert Transform)</vt:lpstr>
      <vt:lpstr>希爾伯特轉換基本上是一個90度相移器</vt:lpstr>
      <vt:lpstr>希爾伯特轉換的性質</vt:lpstr>
      <vt:lpstr>解析信號與IQ訊號</vt:lpstr>
      <vt:lpstr>整理一下…</vt:lpstr>
      <vt:lpstr>典型傳收機架構</vt:lpstr>
      <vt:lpstr>Content</vt:lpstr>
      <vt:lpstr>調變將會介紹…</vt:lpstr>
      <vt:lpstr>為何要進行調變而不是基頻傳輸？</vt:lpstr>
      <vt:lpstr>類比資訊以類比訊號傳輸</vt:lpstr>
      <vt:lpstr>雙邊帶調變(Double Sideband Modulation), [2]</vt:lpstr>
      <vt:lpstr>振幅調變(Amplitude Modulation)</vt:lpstr>
      <vt:lpstr>調變方塊圖、頻譜圖與過度調變, [2]</vt:lpstr>
      <vt:lpstr>振幅調變如何進行解調, [2]</vt:lpstr>
      <vt:lpstr>其他線性類比調變, [2]</vt:lpstr>
      <vt:lpstr>其他線性類比調變</vt:lpstr>
      <vt:lpstr>非線性類比調變, [2]</vt:lpstr>
      <vt:lpstr>為何使用角度調變？如何分析？</vt:lpstr>
      <vt:lpstr>窄頻帶角度調變, [2]</vt:lpstr>
      <vt:lpstr>FM 訊號的解調, [2]</vt:lpstr>
      <vt:lpstr>超外差式接收機, [2]</vt:lpstr>
      <vt:lpstr>鏡像干擾, [2]</vt:lpstr>
      <vt:lpstr>類比訊息轉數位訊息…,[1]</vt:lpstr>
      <vt:lpstr>取樣定理(Sampling Theorem) ,[2]</vt:lpstr>
      <vt:lpstr>取樣信號的重建</vt:lpstr>
      <vt:lpstr>量化誤差</vt:lpstr>
      <vt:lpstr>量化的範例, [1]</vt:lpstr>
      <vt:lpstr>Delta 調變以及 Delta-Sigma 調變</vt:lpstr>
      <vt:lpstr>數位訊息以數位訊號傳輸, [2]</vt:lpstr>
      <vt:lpstr>數位訊息以數位訊號傳輸, [2]</vt:lpstr>
      <vt:lpstr>釐清一些問題…</vt:lpstr>
      <vt:lpstr>線路編碼(Line coding), [1]</vt:lpstr>
      <vt:lpstr>線路編碼實例, [1]</vt:lpstr>
      <vt:lpstr>線路編碼實例, [1]</vt:lpstr>
      <vt:lpstr>區塊編碼(block coding)實例, [1]</vt:lpstr>
      <vt:lpstr>串列(Serial)傳輸與並列(Parallel)傳輸, [1]</vt:lpstr>
      <vt:lpstr>數位訊息以類比訊號傳輸, [1]</vt:lpstr>
      <vt:lpstr>振幅移鍵(Amplitude Shift Keying) , [1]</vt:lpstr>
      <vt:lpstr>頻率移鍵(Frequency Shift Keying) , [1]</vt:lpstr>
      <vt:lpstr>相位移鍵(Phase Shift Keying) , [1]</vt:lpstr>
      <vt:lpstr>正交振幅調變(Quadrature Amplitude Modulation) , [1]</vt:lpstr>
      <vt:lpstr>Content</vt:lpstr>
      <vt:lpstr>機率、隨機過程、雜訊將會介紹…</vt:lpstr>
      <vt:lpstr>為何通訊需要機率論？</vt:lpstr>
      <vt:lpstr>機率公理(Probability Axioms)</vt:lpstr>
      <vt:lpstr>條件機率、獨立事件、貝式定理</vt:lpstr>
      <vt:lpstr>隨機變數(Random Variable)</vt:lpstr>
      <vt:lpstr>隨機向量(Random Vector) 與常見的機率分布</vt:lpstr>
      <vt:lpstr>隨機變數的統計特性</vt:lpstr>
      <vt:lpstr>隨機過程(Random Process)</vt:lpstr>
      <vt:lpstr>隨機過程的平穩性(Stationarity)</vt:lpstr>
      <vt:lpstr>Wide-Sense Stationary 範例</vt:lpstr>
      <vt:lpstr>功率譜密度(Power spectral density, PSD)的推演</vt:lpstr>
      <vt:lpstr>功率譜密度的特性</vt:lpstr>
      <vt:lpstr>功率譜密度範例</vt:lpstr>
      <vt:lpstr>回頭看看能量譜密度(Energy Spectral Density)</vt:lpstr>
      <vt:lpstr>白雜訊(White noise)</vt:lpstr>
      <vt:lpstr>加成性白色高斯雜訊(AWGN)</vt:lpstr>
      <vt:lpstr>訊號雜訊比分析範例</vt:lpstr>
      <vt:lpstr>訊號雜訊比分析範例</vt:lpstr>
      <vt:lpstr>訊號雜訊比分析範例</vt:lpstr>
      <vt:lpstr>高斯分布隨機變數的特性</vt:lpstr>
      <vt:lpstr>匹配濾波器(Matched Filter)</vt:lpstr>
      <vt:lpstr>匹配濾波器(Matched Filter)</vt:lpstr>
      <vt:lpstr>訊號空間(signal space)概念</vt:lpstr>
      <vt:lpstr>訊號空間(signal space)傳收架構</vt:lpstr>
      <vt:lpstr>以 BPSK 當作訊號檢測範例</vt:lpstr>
      <vt:lpstr>以 BPSK 當作訊號檢測範例</vt:lpstr>
      <vt:lpstr>以 BPSK 當作訊號檢測範例</vt:lpstr>
      <vt:lpstr>以 BPSK 當作訊號檢測範例</vt:lpstr>
      <vt:lpstr>Content</vt:lpstr>
      <vt:lpstr>無線通訊相關概念將會介紹…</vt:lpstr>
      <vt:lpstr>無線通訊的特性</vt:lpstr>
      <vt:lpstr>訊號傳播的行為</vt:lpstr>
      <vt:lpstr>衰落通道</vt:lpstr>
      <vt:lpstr>無線鏈路規畫與路徑損失的計算</vt:lpstr>
      <vt:lpstr>無線鏈路規畫與路徑損失的計算</vt:lpstr>
      <vt:lpstr>遮蔽效應的影響</vt:lpstr>
      <vt:lpstr>小尺度衰落造成因素</vt:lpstr>
      <vt:lpstr>如何減輕衰落的影響？</vt:lpstr>
      <vt:lpstr>以多樣進行衰落減輕</vt:lpstr>
      <vt:lpstr>以等化進行衰落減輕</vt:lpstr>
      <vt:lpstr>以錯誤更正碼進行衰落減輕</vt:lpstr>
      <vt:lpstr>如何避免干擾？</vt:lpstr>
      <vt:lpstr>分時多工(Time Division Multiple Access, TDMA)</vt:lpstr>
      <vt:lpstr>分碼多工(Code Division Multiple Access, CDMA)</vt:lpstr>
      <vt:lpstr>分頻雙工(FDD)與分時雙工(TDD)</vt:lpstr>
      <vt:lpstr>將多重路徑效應轉換成線性系統</vt:lpstr>
      <vt:lpstr>將多重路徑效應轉換成線性系統</vt:lpstr>
      <vt:lpstr>從基頻訊號模型來看</vt:lpstr>
      <vt:lpstr>從基頻訊號模型來看</vt:lpstr>
      <vt:lpstr>連續訊號轉換到離散訊號</vt:lpstr>
      <vt:lpstr>連續訊號轉換到離散訊號</vt:lpstr>
      <vt:lpstr>所謂同調頻寬…</vt:lpstr>
      <vt:lpstr>所謂同調時間…</vt:lpstr>
      <vt:lpstr>小尺度衰落總結</vt:lpstr>
      <vt:lpstr>Content</vt:lpstr>
      <vt:lpstr>通道容量將會介紹…</vt:lpstr>
      <vt:lpstr>夏農的資訊理論(Information theory)</vt:lpstr>
      <vt:lpstr>資訊熵(Entropy)</vt:lpstr>
      <vt:lpstr>資訊熵(Entropy)</vt:lpstr>
      <vt:lpstr>更多相關的定義</vt:lpstr>
      <vt:lpstr>更多相關的定義</vt:lpstr>
      <vt:lpstr>夏農編碼定理(Shannon’s Coding Theorem)</vt:lpstr>
      <vt:lpstr>夏農編碼定理(Shannon’s Coding Theorem)</vt:lpstr>
      <vt:lpstr>夏農編碼定理(Shannon’s Coding Theorem)</vt:lpstr>
      <vt:lpstr>夏農編碼定理(Shannon’s Coding Theorem)</vt:lpstr>
      <vt:lpstr>Content</vt:lpstr>
      <vt:lpstr>正交分頻多工(OFDM)將會介紹</vt:lpstr>
      <vt:lpstr>為什麼我們需要 OFDM？</vt:lpstr>
      <vt:lpstr>為什麼我們需要 OFDM？</vt:lpstr>
      <vt:lpstr>為什麼我們需要 OFDM？</vt:lpstr>
      <vt:lpstr>OFDM 傳收機架構</vt:lpstr>
      <vt:lpstr>OFDM 傳收機架構</vt:lpstr>
      <vt:lpstr>OFDM 傳收機架構</vt:lpstr>
      <vt:lpstr>OFDM 傳收機架構</vt:lpstr>
      <vt:lpstr>OFDM 傳收機架構</vt:lpstr>
      <vt:lpstr>循環字首(Cyclic Prefix)</vt:lpstr>
      <vt:lpstr>循環字首(Cyclic Prefix)</vt:lpstr>
      <vt:lpstr>循環字首(Cyclic Prefix)</vt:lpstr>
      <vt:lpstr>循環字首(Cyclic Prefix)</vt:lpstr>
      <vt:lpstr>循環字首(Cyclic Prefix)</vt:lpstr>
      <vt:lpstr>OFDM 完整傳收機架構</vt:lpstr>
      <vt:lpstr>PAPR 問題</vt:lpstr>
      <vt:lpstr>PAPR 問題</vt:lpstr>
      <vt:lpstr>PAPR 問題</vt:lpstr>
      <vt:lpstr>PAPR 問題</vt:lpstr>
      <vt:lpstr>OFDM 等化</vt:lpstr>
      <vt:lpstr>OFDM 等化</vt:lpstr>
      <vt:lpstr>OFDM 等化</vt:lpstr>
      <vt:lpstr>OFDM 等化</vt:lpstr>
      <vt:lpstr>OFDM 等化</vt:lpstr>
      <vt:lpstr>OFDM 等化</vt:lpstr>
      <vt:lpstr>OFDM 等化</vt:lpstr>
      <vt:lpstr>OFDM 等化</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Lai</dc:creator>
  <cp:lastModifiedBy>Lai</cp:lastModifiedBy>
  <cp:revision>2093</cp:revision>
  <dcterms:created xsi:type="dcterms:W3CDTF">2024-05-17T08:27:39Z</dcterms:created>
  <dcterms:modified xsi:type="dcterms:W3CDTF">2025-03-13T15:37:08Z</dcterms:modified>
</cp:coreProperties>
</file>